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8"/>
  </p:notesMasterIdLst>
  <p:sldIdLst>
    <p:sldId id="476" r:id="rId2"/>
    <p:sldId id="479" r:id="rId3"/>
    <p:sldId id="514" r:id="rId4"/>
    <p:sldId id="481" r:id="rId5"/>
    <p:sldId id="484" r:id="rId6"/>
    <p:sldId id="480" r:id="rId7"/>
    <p:sldId id="523" r:id="rId8"/>
    <p:sldId id="487" r:id="rId9"/>
    <p:sldId id="518" r:id="rId10"/>
    <p:sldId id="509" r:id="rId11"/>
    <p:sldId id="510" r:id="rId12"/>
    <p:sldId id="498" r:id="rId13"/>
    <p:sldId id="488" r:id="rId14"/>
    <p:sldId id="521" r:id="rId15"/>
    <p:sldId id="513" r:id="rId16"/>
    <p:sldId id="519" r:id="rId17"/>
    <p:sldId id="522" r:id="rId18"/>
    <p:sldId id="512" r:id="rId19"/>
    <p:sldId id="525" r:id="rId20"/>
    <p:sldId id="526" r:id="rId21"/>
    <p:sldId id="499" r:id="rId22"/>
    <p:sldId id="520" r:id="rId23"/>
    <p:sldId id="511" r:id="rId24"/>
    <p:sldId id="489" r:id="rId25"/>
    <p:sldId id="524" r:id="rId26"/>
    <p:sldId id="485" r:id="rId27"/>
    <p:sldId id="486" r:id="rId28"/>
    <p:sldId id="497" r:id="rId29"/>
    <p:sldId id="482" r:id="rId30"/>
    <p:sldId id="517" r:id="rId31"/>
    <p:sldId id="495" r:id="rId32"/>
    <p:sldId id="516" r:id="rId33"/>
    <p:sldId id="496" r:id="rId34"/>
    <p:sldId id="493" r:id="rId35"/>
    <p:sldId id="515" r:id="rId36"/>
    <p:sldId id="49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4C672"/>
    <a:srgbClr val="FDDD9D"/>
    <a:srgbClr val="FFCC66"/>
    <a:srgbClr val="F4D3A6"/>
    <a:srgbClr val="49701E"/>
    <a:srgbClr val="3A764D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2" autoAdjust="0"/>
    <p:restoredTop sz="94624" autoAdjust="0"/>
  </p:normalViewPr>
  <p:slideViewPr>
    <p:cSldViewPr>
      <p:cViewPr varScale="1">
        <p:scale>
          <a:sx n="96" d="100"/>
          <a:sy n="96" d="100"/>
        </p:scale>
        <p:origin x="-72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110B6-5549-4C2C-9DB9-000DCC1AEB8D}" type="datetimeFigureOut">
              <a:rPr lang="en-US" smtClean="0"/>
              <a:pPr/>
              <a:t>10/20/2013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DF9A8-A8E8-41EA-B260-D01AD0AE4F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9244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0453" tIns="45225" rIns="90453" bIns="45225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2936AE6F-0960-42F7-9669-79FC85849ACC}" type="slidenum">
              <a:rPr lang="en-US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6264" y="687907"/>
            <a:ext cx="4542533" cy="342549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183665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11" tIns="44855" rIns="89711" bIns="44855"/>
          <a:lstStyle/>
          <a:p>
            <a:fld id="{C6B94555-30A9-4534-8C81-0B4F0AF1DAF1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4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8975"/>
            <a:ext cx="4560888" cy="3421063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Note BSM not included in project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4442">
              <a:defRPr/>
            </a:pPr>
            <a:fld id="{52E21D9B-B3C7-4083-A8A5-54BDD4265D76}" type="slidenum">
              <a:rPr lang="en-US" smtClean="0">
                <a:latin typeface="Arial" pitchFamily="34" charset="0"/>
                <a:ea typeface="MS PGothic" pitchFamily="34" charset="-128"/>
              </a:rPr>
              <a:pPr defTabSz="914442">
                <a:defRPr/>
              </a:pPr>
              <a:t>8</a:t>
            </a:fld>
            <a:endParaRPr lang="en-US" dirty="0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0687" y="694303"/>
            <a:ext cx="4532298" cy="341483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339167"/>
            <a:ext cx="5030390" cy="4118429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B13D8-C6A8-4C14-BA7B-1F041CBE3BD7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72" y="4343626"/>
            <a:ext cx="5029057" cy="4114800"/>
          </a:xfrm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40 % polarization - truncate 1t 11.5 GeV - </a:t>
            </a:r>
          </a:p>
          <a:p>
            <a:r>
              <a:rPr lang="en-US" smtClean="0">
                <a:latin typeface="Arial" pitchFamily="34" charset="0"/>
              </a:rPr>
              <a:t>Note the discussion about upper energy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941"/>
            <a:fld id="{C568796B-2ADD-4913-830F-89878A88B5B7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defTabSz="912941"/>
              <a:t>11</a:t>
            </a:fld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7D4B03-D190-4B71-8058-33F8D2816B06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/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1143003" y="685804"/>
            <a:ext cx="4568824" cy="342582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02" tIns="45701" rIns="91402" bIns="45701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301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1"/>
            <a:ext cx="5480050" cy="410845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ACD818-C2F6-454D-8BBE-781E69C7152F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45.jpe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5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5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7" descr="pn12posterpicture"/>
          <p:cNvPicPr>
            <a:picLocks noChangeAspect="1" noChangeArrowheads="1"/>
          </p:cNvPicPr>
          <p:nvPr/>
        </p:nvPicPr>
        <p:blipFill>
          <a:blip r:embed="rId4" cstate="print">
            <a:lum bright="80000" contrast="-80000"/>
          </a:blip>
          <a:srcRect l="3783" t="24808" b="13891"/>
          <a:stretch>
            <a:fillRect/>
          </a:stretch>
        </p:blipFill>
        <p:spPr bwMode="auto">
          <a:xfrm>
            <a:off x="0" y="651331"/>
            <a:ext cx="9144000" cy="544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60020" y="838200"/>
            <a:ext cx="64693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JLab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12 GeV              Nucleon Structure Overview</a:t>
            </a:r>
          </a:p>
        </p:txBody>
      </p:sp>
      <p:sp>
        <p:nvSpPr>
          <p:cNvPr id="309" name="Rectangle 308"/>
          <p:cNvSpPr/>
          <p:nvPr/>
        </p:nvSpPr>
        <p:spPr>
          <a:xfrm>
            <a:off x="6934200" y="838200"/>
            <a:ext cx="182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Rolf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Ent</a:t>
            </a:r>
            <a:endParaRPr lang="en-US" sz="2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316"/>
          <p:cNvGrpSpPr/>
          <p:nvPr/>
        </p:nvGrpSpPr>
        <p:grpSpPr>
          <a:xfrm>
            <a:off x="5380721" y="2603261"/>
            <a:ext cx="3530633" cy="3188898"/>
            <a:chOff x="4852927" y="2543885"/>
            <a:chExt cx="3749678" cy="3386741"/>
          </a:xfrm>
        </p:grpSpPr>
        <p:grpSp>
          <p:nvGrpSpPr>
            <p:cNvPr id="3" name="Group 10"/>
            <p:cNvGrpSpPr/>
            <p:nvPr/>
          </p:nvGrpSpPr>
          <p:grpSpPr>
            <a:xfrm>
              <a:off x="4852927" y="2543885"/>
              <a:ext cx="3749678" cy="3386741"/>
              <a:chOff x="-45530" y="1960258"/>
              <a:chExt cx="4075248" cy="3680799"/>
            </a:xfrm>
          </p:grpSpPr>
          <p:grpSp>
            <p:nvGrpSpPr>
              <p:cNvPr id="4" name="Group 327"/>
              <p:cNvGrpSpPr>
                <a:grpSpLocks/>
              </p:cNvGrpSpPr>
              <p:nvPr/>
            </p:nvGrpSpPr>
            <p:grpSpPr bwMode="auto">
              <a:xfrm>
                <a:off x="-45530" y="1960258"/>
                <a:ext cx="4075248" cy="3680799"/>
                <a:chOff x="873129" y="1524000"/>
                <a:chExt cx="4886321" cy="4592644"/>
              </a:xfrm>
            </p:grpSpPr>
            <p:grpSp>
              <p:nvGrpSpPr>
                <p:cNvPr id="5" name="Group 408"/>
                <p:cNvGrpSpPr>
                  <a:grpSpLocks/>
                </p:cNvGrpSpPr>
                <p:nvPr/>
              </p:nvGrpSpPr>
              <p:grpSpPr bwMode="auto">
                <a:xfrm>
                  <a:off x="3810000" y="1524000"/>
                  <a:ext cx="1949450" cy="1509713"/>
                  <a:chOff x="2400" y="960"/>
                  <a:chExt cx="1228" cy="951"/>
                </a:xfrm>
              </p:grpSpPr>
              <p:grpSp>
                <p:nvGrpSpPr>
                  <p:cNvPr id="6" name="Group 407"/>
                  <p:cNvGrpSpPr>
                    <a:grpSpLocks/>
                  </p:cNvGrpSpPr>
                  <p:nvPr/>
                </p:nvGrpSpPr>
                <p:grpSpPr bwMode="auto">
                  <a:xfrm>
                    <a:off x="2477" y="960"/>
                    <a:ext cx="1151" cy="912"/>
                    <a:chOff x="2477" y="960"/>
                    <a:chExt cx="1151" cy="912"/>
                  </a:xfrm>
                </p:grpSpPr>
                <p:sp>
                  <p:nvSpPr>
                    <p:cNvPr id="293" name="Line 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77" y="1870"/>
                      <a:ext cx="0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4" name="Freeform 318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5" name="Freeform 319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6" name="Freeform 320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66 h 117"/>
                        <a:gd name="T4" fmla="*/ 89 w 323"/>
                        <a:gd name="T5" fmla="*/ 97 h 117"/>
                        <a:gd name="T6" fmla="*/ 323 w 323"/>
                        <a:gd name="T7" fmla="*/ 24 h 117"/>
                        <a:gd name="T8" fmla="*/ 239 w 323"/>
                        <a:gd name="T9" fmla="*/ 0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23"/>
                        <a:gd name="T16" fmla="*/ 0 h 117"/>
                        <a:gd name="T17" fmla="*/ 323 w 32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  <a:lnTo>
                            <a:pt x="239" y="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7" name="Freeform 321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66 h 117"/>
                        <a:gd name="T4" fmla="*/ 89 w 323"/>
                        <a:gd name="T5" fmla="*/ 97 h 117"/>
                        <a:gd name="T6" fmla="*/ 323 w 323"/>
                        <a:gd name="T7" fmla="*/ 24 h 11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23"/>
                        <a:gd name="T13" fmla="*/ 0 h 117"/>
                        <a:gd name="T14" fmla="*/ 323 w 323"/>
                        <a:gd name="T15" fmla="*/ 117 h 117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8" name="Freeform 322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50 h 180"/>
                        <a:gd name="T2" fmla="*/ 0 w 236"/>
                        <a:gd name="T3" fmla="*/ 80 h 180"/>
                        <a:gd name="T4" fmla="*/ 236 w 236"/>
                        <a:gd name="T5" fmla="*/ 0 h 180"/>
                        <a:gd name="T6" fmla="*/ 234 w 236"/>
                        <a:gd name="T7" fmla="*/ 77 h 180"/>
                        <a:gd name="T8" fmla="*/ 0 w 236"/>
                        <a:gd name="T9" fmla="*/ 150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9" name="Freeform 323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50 h 180"/>
                        <a:gd name="T2" fmla="*/ 0 w 236"/>
                        <a:gd name="T3" fmla="*/ 80 h 180"/>
                        <a:gd name="T4" fmla="*/ 236 w 236"/>
                        <a:gd name="T5" fmla="*/ 0 h 180"/>
                        <a:gd name="T6" fmla="*/ 234 w 236"/>
                        <a:gd name="T7" fmla="*/ 77 h 180"/>
                        <a:gd name="T8" fmla="*/ 0 w 236"/>
                        <a:gd name="T9" fmla="*/ 150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0" name="Freeform 32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2 w 90"/>
                        <a:gd name="T1" fmla="*/ 19 h 108"/>
                        <a:gd name="T2" fmla="*/ 48 w 90"/>
                        <a:gd name="T3" fmla="*/ 19 h 108"/>
                        <a:gd name="T4" fmla="*/ 53 w 90"/>
                        <a:gd name="T5" fmla="*/ 21 h 108"/>
                        <a:gd name="T6" fmla="*/ 59 w 90"/>
                        <a:gd name="T7" fmla="*/ 22 h 108"/>
                        <a:gd name="T8" fmla="*/ 63 w 90"/>
                        <a:gd name="T9" fmla="*/ 27 h 108"/>
                        <a:gd name="T10" fmla="*/ 64 w 90"/>
                        <a:gd name="T11" fmla="*/ 27 h 108"/>
                        <a:gd name="T12" fmla="*/ 66 w 90"/>
                        <a:gd name="T13" fmla="*/ 33 h 108"/>
                        <a:gd name="T14" fmla="*/ 66 w 90"/>
                        <a:gd name="T15" fmla="*/ 42 h 108"/>
                        <a:gd name="T16" fmla="*/ 66 w 90"/>
                        <a:gd name="T17" fmla="*/ 53 h 108"/>
                        <a:gd name="T18" fmla="*/ 64 w 90"/>
                        <a:gd name="T19" fmla="*/ 63 h 108"/>
                        <a:gd name="T20" fmla="*/ 61 w 90"/>
                        <a:gd name="T21" fmla="*/ 70 h 108"/>
                        <a:gd name="T22" fmla="*/ 55 w 90"/>
                        <a:gd name="T23" fmla="*/ 73 h 108"/>
                        <a:gd name="T24" fmla="*/ 50 w 90"/>
                        <a:gd name="T25" fmla="*/ 74 h 108"/>
                        <a:gd name="T26" fmla="*/ 42 w 90"/>
                        <a:gd name="T27" fmla="*/ 75 h 108"/>
                        <a:gd name="T28" fmla="*/ 20 w 90"/>
                        <a:gd name="T29" fmla="*/ 75 h 108"/>
                        <a:gd name="T30" fmla="*/ 20 w 90"/>
                        <a:gd name="T31" fmla="*/ 19 h 108"/>
                        <a:gd name="T32" fmla="*/ 42 w 90"/>
                        <a:gd name="T33" fmla="*/ 19 h 108"/>
                        <a:gd name="T34" fmla="*/ 46 w 90"/>
                        <a:gd name="T35" fmla="*/ 0 h 108"/>
                        <a:gd name="T36" fmla="*/ 0 w 90"/>
                        <a:gd name="T37" fmla="*/ 0 h 108"/>
                        <a:gd name="T38" fmla="*/ 0 w 90"/>
                        <a:gd name="T39" fmla="*/ 88 h 108"/>
                        <a:gd name="T40" fmla="*/ 46 w 90"/>
                        <a:gd name="T41" fmla="*/ 88 h 108"/>
                        <a:gd name="T42" fmla="*/ 61 w 90"/>
                        <a:gd name="T43" fmla="*/ 84 h 108"/>
                        <a:gd name="T44" fmla="*/ 72 w 90"/>
                        <a:gd name="T45" fmla="*/ 79 h 108"/>
                        <a:gd name="T46" fmla="*/ 81 w 90"/>
                        <a:gd name="T47" fmla="*/ 74 h 108"/>
                        <a:gd name="T48" fmla="*/ 89 w 90"/>
                        <a:gd name="T49" fmla="*/ 61 h 108"/>
                        <a:gd name="T50" fmla="*/ 90 w 90"/>
                        <a:gd name="T51" fmla="*/ 40 h 108"/>
                        <a:gd name="T52" fmla="*/ 89 w 90"/>
                        <a:gd name="T53" fmla="*/ 33 h 108"/>
                        <a:gd name="T54" fmla="*/ 89 w 90"/>
                        <a:gd name="T55" fmla="*/ 27 h 108"/>
                        <a:gd name="T56" fmla="*/ 85 w 90"/>
                        <a:gd name="T57" fmla="*/ 24 h 108"/>
                        <a:gd name="T58" fmla="*/ 81 w 90"/>
                        <a:gd name="T59" fmla="*/ 15 h 108"/>
                        <a:gd name="T60" fmla="*/ 76 w 90"/>
                        <a:gd name="T61" fmla="*/ 9 h 108"/>
                        <a:gd name="T62" fmla="*/ 68 w 90"/>
                        <a:gd name="T63" fmla="*/ 6 h 108"/>
                        <a:gd name="T64" fmla="*/ 63 w 90"/>
                        <a:gd name="T65" fmla="*/ 2 h 108"/>
                        <a:gd name="T66" fmla="*/ 55 w 90"/>
                        <a:gd name="T67" fmla="*/ 0 h 108"/>
                        <a:gd name="T68" fmla="*/ 46 w 90"/>
                        <a:gd name="T69" fmla="*/ 0 h 108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w 90"/>
                        <a:gd name="T106" fmla="*/ 0 h 108"/>
                        <a:gd name="T107" fmla="*/ 90 w 90"/>
                        <a:gd name="T108" fmla="*/ 108 h 108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T105" t="T106" r="T107" b="T108"/>
                      <a:pathLst>
                        <a:path w="90" h="108">
                          <a:moveTo>
                            <a:pt x="42" y="19"/>
                          </a:moveTo>
                          <a:lnTo>
                            <a:pt x="48" y="19"/>
                          </a:lnTo>
                          <a:lnTo>
                            <a:pt x="53" y="21"/>
                          </a:lnTo>
                          <a:lnTo>
                            <a:pt x="59" y="22"/>
                          </a:lnTo>
                          <a:lnTo>
                            <a:pt x="63" y="28"/>
                          </a:lnTo>
                          <a:lnTo>
                            <a:pt x="64" y="34"/>
                          </a:lnTo>
                          <a:lnTo>
                            <a:pt x="66" y="43"/>
                          </a:lnTo>
                          <a:lnTo>
                            <a:pt x="66" y="52"/>
                          </a:lnTo>
                          <a:lnTo>
                            <a:pt x="66" y="63"/>
                          </a:lnTo>
                          <a:lnTo>
                            <a:pt x="64" y="73"/>
                          </a:lnTo>
                          <a:lnTo>
                            <a:pt x="61" y="80"/>
                          </a:lnTo>
                          <a:lnTo>
                            <a:pt x="55" y="86"/>
                          </a:lnTo>
                          <a:lnTo>
                            <a:pt x="50" y="87"/>
                          </a:lnTo>
                          <a:lnTo>
                            <a:pt x="42" y="89"/>
                          </a:lnTo>
                          <a:lnTo>
                            <a:pt x="20" y="89"/>
                          </a:lnTo>
                          <a:lnTo>
                            <a:pt x="20" y="19"/>
                          </a:lnTo>
                          <a:lnTo>
                            <a:pt x="42" y="19"/>
                          </a:lnTo>
                          <a:close/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1" name="Freeform 325"/>
                    <p:cNvSpPr>
                      <a:spLocks/>
                    </p:cNvSpPr>
                    <p:nvPr/>
                  </p:nvSpPr>
                  <p:spPr bwMode="auto">
                    <a:xfrm>
                      <a:off x="3472" y="1025"/>
                      <a:ext cx="46" cy="69"/>
                    </a:xfrm>
                    <a:custGeom>
                      <a:avLst/>
                      <a:gdLst>
                        <a:gd name="T0" fmla="*/ 22 w 46"/>
                        <a:gd name="T1" fmla="*/ 0 h 70"/>
                        <a:gd name="T2" fmla="*/ 28 w 46"/>
                        <a:gd name="T3" fmla="*/ 0 h 70"/>
                        <a:gd name="T4" fmla="*/ 33 w 46"/>
                        <a:gd name="T5" fmla="*/ 2 h 70"/>
                        <a:gd name="T6" fmla="*/ 39 w 46"/>
                        <a:gd name="T7" fmla="*/ 3 h 70"/>
                        <a:gd name="T8" fmla="*/ 43 w 46"/>
                        <a:gd name="T9" fmla="*/ 9 h 70"/>
                        <a:gd name="T10" fmla="*/ 44 w 46"/>
                        <a:gd name="T11" fmla="*/ 15 h 70"/>
                        <a:gd name="T12" fmla="*/ 46 w 46"/>
                        <a:gd name="T13" fmla="*/ 24 h 70"/>
                        <a:gd name="T14" fmla="*/ 46 w 46"/>
                        <a:gd name="T15" fmla="*/ 33 h 70"/>
                        <a:gd name="T16" fmla="*/ 46 w 46"/>
                        <a:gd name="T17" fmla="*/ 35 h 70"/>
                        <a:gd name="T18" fmla="*/ 44 w 46"/>
                        <a:gd name="T19" fmla="*/ 44 h 70"/>
                        <a:gd name="T20" fmla="*/ 41 w 46"/>
                        <a:gd name="T21" fmla="*/ 51 h 70"/>
                        <a:gd name="T22" fmla="*/ 35 w 46"/>
                        <a:gd name="T23" fmla="*/ 57 h 70"/>
                        <a:gd name="T24" fmla="*/ 30 w 46"/>
                        <a:gd name="T25" fmla="*/ 58 h 70"/>
                        <a:gd name="T26" fmla="*/ 22 w 46"/>
                        <a:gd name="T27" fmla="*/ 60 h 70"/>
                        <a:gd name="T28" fmla="*/ 0 w 46"/>
                        <a:gd name="T29" fmla="*/ 60 h 70"/>
                        <a:gd name="T30" fmla="*/ 0 w 46"/>
                        <a:gd name="T31" fmla="*/ 0 h 70"/>
                        <a:gd name="T32" fmla="*/ 22 w 46"/>
                        <a:gd name="T33" fmla="*/ 0 h 70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46"/>
                        <a:gd name="T52" fmla="*/ 0 h 70"/>
                        <a:gd name="T53" fmla="*/ 46 w 46"/>
                        <a:gd name="T54" fmla="*/ 70 h 70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46" h="70">
                          <a:moveTo>
                            <a:pt x="22" y="0"/>
                          </a:moveTo>
                          <a:lnTo>
                            <a:pt x="28" y="0"/>
                          </a:lnTo>
                          <a:lnTo>
                            <a:pt x="33" y="2"/>
                          </a:lnTo>
                          <a:lnTo>
                            <a:pt x="39" y="3"/>
                          </a:lnTo>
                          <a:lnTo>
                            <a:pt x="43" y="9"/>
                          </a:lnTo>
                          <a:lnTo>
                            <a:pt x="44" y="15"/>
                          </a:lnTo>
                          <a:lnTo>
                            <a:pt x="46" y="24"/>
                          </a:lnTo>
                          <a:lnTo>
                            <a:pt x="46" y="33"/>
                          </a:lnTo>
                          <a:lnTo>
                            <a:pt x="46" y="44"/>
                          </a:lnTo>
                          <a:lnTo>
                            <a:pt x="44" y="54"/>
                          </a:lnTo>
                          <a:lnTo>
                            <a:pt x="41" y="61"/>
                          </a:lnTo>
                          <a:lnTo>
                            <a:pt x="35" y="67"/>
                          </a:lnTo>
                          <a:lnTo>
                            <a:pt x="30" y="68"/>
                          </a:lnTo>
                          <a:lnTo>
                            <a:pt x="22" y="70"/>
                          </a:lnTo>
                          <a:lnTo>
                            <a:pt x="0" y="70"/>
                          </a:lnTo>
                          <a:lnTo>
                            <a:pt x="0" y="0"/>
                          </a:lnTo>
                          <a:lnTo>
                            <a:pt x="22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2" name="Freeform 326"/>
                    <p:cNvSpPr>
                      <a:spLocks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6 w 90"/>
                        <a:gd name="T1" fmla="*/ 0 h 108"/>
                        <a:gd name="T2" fmla="*/ 0 w 90"/>
                        <a:gd name="T3" fmla="*/ 0 h 108"/>
                        <a:gd name="T4" fmla="*/ 0 w 90"/>
                        <a:gd name="T5" fmla="*/ 88 h 108"/>
                        <a:gd name="T6" fmla="*/ 46 w 90"/>
                        <a:gd name="T7" fmla="*/ 88 h 108"/>
                        <a:gd name="T8" fmla="*/ 61 w 90"/>
                        <a:gd name="T9" fmla="*/ 84 h 108"/>
                        <a:gd name="T10" fmla="*/ 72 w 90"/>
                        <a:gd name="T11" fmla="*/ 79 h 108"/>
                        <a:gd name="T12" fmla="*/ 81 w 90"/>
                        <a:gd name="T13" fmla="*/ 74 h 108"/>
                        <a:gd name="T14" fmla="*/ 89 w 90"/>
                        <a:gd name="T15" fmla="*/ 61 h 108"/>
                        <a:gd name="T16" fmla="*/ 90 w 90"/>
                        <a:gd name="T17" fmla="*/ 40 h 108"/>
                        <a:gd name="T18" fmla="*/ 89 w 90"/>
                        <a:gd name="T19" fmla="*/ 33 h 108"/>
                        <a:gd name="T20" fmla="*/ 89 w 90"/>
                        <a:gd name="T21" fmla="*/ 27 h 108"/>
                        <a:gd name="T22" fmla="*/ 85 w 90"/>
                        <a:gd name="T23" fmla="*/ 24 h 108"/>
                        <a:gd name="T24" fmla="*/ 81 w 90"/>
                        <a:gd name="T25" fmla="*/ 15 h 108"/>
                        <a:gd name="T26" fmla="*/ 76 w 90"/>
                        <a:gd name="T27" fmla="*/ 9 h 108"/>
                        <a:gd name="T28" fmla="*/ 68 w 90"/>
                        <a:gd name="T29" fmla="*/ 6 h 108"/>
                        <a:gd name="T30" fmla="*/ 63 w 90"/>
                        <a:gd name="T31" fmla="*/ 2 h 108"/>
                        <a:gd name="T32" fmla="*/ 55 w 90"/>
                        <a:gd name="T33" fmla="*/ 0 h 108"/>
                        <a:gd name="T34" fmla="*/ 46 w 90"/>
                        <a:gd name="T35" fmla="*/ 0 h 108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90"/>
                        <a:gd name="T55" fmla="*/ 0 h 108"/>
                        <a:gd name="T56" fmla="*/ 90 w 90"/>
                        <a:gd name="T57" fmla="*/ 108 h 108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90" h="108"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3" name="Freeform 327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4" name="Freeform 328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5" name="Freeform 329"/>
                    <p:cNvSpPr>
                      <a:spLocks/>
                    </p:cNvSpPr>
                    <p:nvPr/>
                  </p:nvSpPr>
                  <p:spPr bwMode="auto">
                    <a:xfrm>
                      <a:off x="2925" y="1130"/>
                      <a:ext cx="176" cy="70"/>
                    </a:xfrm>
                    <a:custGeom>
                      <a:avLst/>
                      <a:gdLst>
                        <a:gd name="T0" fmla="*/ 176 w 176"/>
                        <a:gd name="T1" fmla="*/ 35 h 71"/>
                        <a:gd name="T2" fmla="*/ 89 w 176"/>
                        <a:gd name="T3" fmla="*/ 61 h 71"/>
                        <a:gd name="T4" fmla="*/ 0 w 176"/>
                        <a:gd name="T5" fmla="*/ 30 h 71"/>
                        <a:gd name="T6" fmla="*/ 87 w 176"/>
                        <a:gd name="T7" fmla="*/ 0 h 71"/>
                        <a:gd name="T8" fmla="*/ 176 w 176"/>
                        <a:gd name="T9" fmla="*/ 35 h 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6"/>
                        <a:gd name="T16" fmla="*/ 0 h 71"/>
                        <a:gd name="T17" fmla="*/ 176 w 176"/>
                        <a:gd name="T18" fmla="*/ 71 h 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6" h="71">
                          <a:moveTo>
                            <a:pt x="176" y="39"/>
                          </a:moveTo>
                          <a:lnTo>
                            <a:pt x="89" y="71"/>
                          </a:lnTo>
                          <a:lnTo>
                            <a:pt x="0" y="30"/>
                          </a:lnTo>
                          <a:lnTo>
                            <a:pt x="87" y="0"/>
                          </a:lnTo>
                          <a:lnTo>
                            <a:pt x="176" y="39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6" name="Freeform 330"/>
                    <p:cNvSpPr>
                      <a:spLocks/>
                    </p:cNvSpPr>
                    <p:nvPr/>
                  </p:nvSpPr>
                  <p:spPr bwMode="auto">
                    <a:xfrm>
                      <a:off x="3014" y="1169"/>
                      <a:ext cx="87" cy="119"/>
                    </a:xfrm>
                    <a:custGeom>
                      <a:avLst/>
                      <a:gdLst>
                        <a:gd name="T0" fmla="*/ 0 w 87"/>
                        <a:gd name="T1" fmla="*/ 101 h 121"/>
                        <a:gd name="T2" fmla="*/ 0 w 87"/>
                        <a:gd name="T3" fmla="*/ 30 h 121"/>
                        <a:gd name="T4" fmla="*/ 87 w 87"/>
                        <a:gd name="T5" fmla="*/ 0 h 121"/>
                        <a:gd name="T6" fmla="*/ 87 w 87"/>
                        <a:gd name="T7" fmla="*/ 76 h 121"/>
                        <a:gd name="T8" fmla="*/ 0 w 87"/>
                        <a:gd name="T9" fmla="*/ 101 h 1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7"/>
                        <a:gd name="T16" fmla="*/ 0 h 121"/>
                        <a:gd name="T17" fmla="*/ 87 w 87"/>
                        <a:gd name="T18" fmla="*/ 121 h 1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7" h="121">
                          <a:moveTo>
                            <a:pt x="0" y="121"/>
                          </a:moveTo>
                          <a:lnTo>
                            <a:pt x="0" y="32"/>
                          </a:lnTo>
                          <a:lnTo>
                            <a:pt x="87" y="0"/>
                          </a:lnTo>
                          <a:lnTo>
                            <a:pt x="87" y="86"/>
                          </a:lnTo>
                          <a:lnTo>
                            <a:pt x="0" y="121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7" name="Freeform 332"/>
                    <p:cNvSpPr>
                      <a:spLocks/>
                    </p:cNvSpPr>
                    <p:nvPr/>
                  </p:nvSpPr>
                  <p:spPr bwMode="auto">
                    <a:xfrm>
                      <a:off x="3099" y="1110"/>
                      <a:ext cx="238" cy="105"/>
                    </a:xfrm>
                    <a:custGeom>
                      <a:avLst/>
                      <a:gdLst>
                        <a:gd name="T0" fmla="*/ 238 w 238"/>
                        <a:gd name="T1" fmla="*/ 0 h 106"/>
                        <a:gd name="T2" fmla="*/ 206 w 238"/>
                        <a:gd name="T3" fmla="*/ 30 h 106"/>
                        <a:gd name="T4" fmla="*/ 184 w 238"/>
                        <a:gd name="T5" fmla="*/ 15 h 106"/>
                        <a:gd name="T6" fmla="*/ 165 w 238"/>
                        <a:gd name="T7" fmla="*/ 41 h 106"/>
                        <a:gd name="T8" fmla="*/ 145 w 238"/>
                        <a:gd name="T9" fmla="*/ 26 h 106"/>
                        <a:gd name="T10" fmla="*/ 132 w 238"/>
                        <a:gd name="T11" fmla="*/ 53 h 106"/>
                        <a:gd name="T12" fmla="*/ 112 w 238"/>
                        <a:gd name="T13" fmla="*/ 43 h 106"/>
                        <a:gd name="T14" fmla="*/ 100 w 238"/>
                        <a:gd name="T15" fmla="*/ 61 h 106"/>
                        <a:gd name="T16" fmla="*/ 78 w 238"/>
                        <a:gd name="T17" fmla="*/ 53 h 106"/>
                        <a:gd name="T18" fmla="*/ 67 w 238"/>
                        <a:gd name="T19" fmla="*/ 73 h 106"/>
                        <a:gd name="T20" fmla="*/ 45 w 238"/>
                        <a:gd name="T21" fmla="*/ 59 h 106"/>
                        <a:gd name="T22" fmla="*/ 32 w 238"/>
                        <a:gd name="T23" fmla="*/ 86 h 106"/>
                        <a:gd name="T24" fmla="*/ 15 w 238"/>
                        <a:gd name="T25" fmla="*/ 68 h 106"/>
                        <a:gd name="T26" fmla="*/ 0 w 238"/>
                        <a:gd name="T27" fmla="*/ 96 h 10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38"/>
                        <a:gd name="T43" fmla="*/ 0 h 106"/>
                        <a:gd name="T44" fmla="*/ 238 w 238"/>
                        <a:gd name="T45" fmla="*/ 106 h 106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38" h="106">
                          <a:moveTo>
                            <a:pt x="238" y="0"/>
                          </a:moveTo>
                          <a:lnTo>
                            <a:pt x="206" y="30"/>
                          </a:lnTo>
                          <a:lnTo>
                            <a:pt x="184" y="15"/>
                          </a:lnTo>
                          <a:lnTo>
                            <a:pt x="165" y="41"/>
                          </a:lnTo>
                          <a:lnTo>
                            <a:pt x="145" y="26"/>
                          </a:lnTo>
                          <a:lnTo>
                            <a:pt x="132" y="54"/>
                          </a:lnTo>
                          <a:lnTo>
                            <a:pt x="112" y="43"/>
                          </a:lnTo>
                          <a:lnTo>
                            <a:pt x="100" y="71"/>
                          </a:lnTo>
                          <a:lnTo>
                            <a:pt x="78" y="56"/>
                          </a:lnTo>
                          <a:lnTo>
                            <a:pt x="67" y="83"/>
                          </a:lnTo>
                          <a:lnTo>
                            <a:pt x="45" y="69"/>
                          </a:lnTo>
                          <a:lnTo>
                            <a:pt x="32" y="96"/>
                          </a:lnTo>
                          <a:lnTo>
                            <a:pt x="15" y="78"/>
                          </a:lnTo>
                          <a:lnTo>
                            <a:pt x="0" y="10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8" name="Line 3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77" y="1234"/>
                      <a:ext cx="92" cy="4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292" name="Freeform 331"/>
                  <p:cNvSpPr>
                    <a:spLocks/>
                  </p:cNvSpPr>
                  <p:nvPr/>
                </p:nvSpPr>
                <p:spPr bwMode="auto">
                  <a:xfrm>
                    <a:off x="2400" y="1275"/>
                    <a:ext cx="477" cy="636"/>
                  </a:xfrm>
                  <a:custGeom>
                    <a:avLst/>
                    <a:gdLst>
                      <a:gd name="T0" fmla="*/ 0 w 477"/>
                      <a:gd name="T1" fmla="*/ 636 h 636"/>
                      <a:gd name="T2" fmla="*/ 247 w 477"/>
                      <a:gd name="T3" fmla="*/ 493 h 636"/>
                      <a:gd name="T4" fmla="*/ 477 w 477"/>
                      <a:gd name="T5" fmla="*/ 0 h 636"/>
                      <a:gd name="T6" fmla="*/ 0 60000 65536"/>
                      <a:gd name="T7" fmla="*/ 0 60000 65536"/>
                      <a:gd name="T8" fmla="*/ 0 60000 65536"/>
                      <a:gd name="T9" fmla="*/ 0 w 477"/>
                      <a:gd name="T10" fmla="*/ 0 h 636"/>
                      <a:gd name="T11" fmla="*/ 477 w 477"/>
                      <a:gd name="T12" fmla="*/ 636 h 6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77" h="636">
                        <a:moveTo>
                          <a:pt x="0" y="636"/>
                        </a:moveTo>
                        <a:lnTo>
                          <a:pt x="247" y="493"/>
                        </a:lnTo>
                        <a:lnTo>
                          <a:pt x="477" y="0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8" name="Group 429"/>
                <p:cNvGrpSpPr>
                  <a:grpSpLocks/>
                </p:cNvGrpSpPr>
                <p:nvPr/>
              </p:nvGrpSpPr>
              <p:grpSpPr bwMode="auto">
                <a:xfrm>
                  <a:off x="1143000" y="2286001"/>
                  <a:ext cx="4473576" cy="2576513"/>
                  <a:chOff x="672" y="1440"/>
                  <a:chExt cx="2818" cy="1623"/>
                </a:xfrm>
              </p:grpSpPr>
              <p:sp>
                <p:nvSpPr>
                  <p:cNvPr id="107" name="Freeform 135"/>
                  <p:cNvSpPr>
                    <a:spLocks/>
                  </p:cNvSpPr>
                  <p:nvPr/>
                </p:nvSpPr>
                <p:spPr bwMode="auto">
                  <a:xfrm>
                    <a:off x="672" y="2375"/>
                    <a:ext cx="1687" cy="688"/>
                  </a:xfrm>
                  <a:custGeom>
                    <a:avLst/>
                    <a:gdLst>
                      <a:gd name="T0" fmla="*/ 934 w 1687"/>
                      <a:gd name="T1" fmla="*/ 0 h 688"/>
                      <a:gd name="T2" fmla="*/ 794 w 1687"/>
                      <a:gd name="T3" fmla="*/ 17 h 688"/>
                      <a:gd name="T4" fmla="*/ 756 w 1687"/>
                      <a:gd name="T5" fmla="*/ 39 h 688"/>
                      <a:gd name="T6" fmla="*/ 727 w 1687"/>
                      <a:gd name="T7" fmla="*/ 60 h 688"/>
                      <a:gd name="T8" fmla="*/ 705 w 1687"/>
                      <a:gd name="T9" fmla="*/ 76 h 688"/>
                      <a:gd name="T10" fmla="*/ 692 w 1687"/>
                      <a:gd name="T11" fmla="*/ 89 h 688"/>
                      <a:gd name="T12" fmla="*/ 682 w 1687"/>
                      <a:gd name="T13" fmla="*/ 99 h 688"/>
                      <a:gd name="T14" fmla="*/ 680 w 1687"/>
                      <a:gd name="T15" fmla="*/ 101 h 688"/>
                      <a:gd name="T16" fmla="*/ 649 w 1687"/>
                      <a:gd name="T17" fmla="*/ 136 h 688"/>
                      <a:gd name="T18" fmla="*/ 628 w 1687"/>
                      <a:gd name="T19" fmla="*/ 169 h 688"/>
                      <a:gd name="T20" fmla="*/ 616 w 1687"/>
                      <a:gd name="T21" fmla="*/ 202 h 688"/>
                      <a:gd name="T22" fmla="*/ 612 w 1687"/>
                      <a:gd name="T23" fmla="*/ 232 h 688"/>
                      <a:gd name="T24" fmla="*/ 614 w 1687"/>
                      <a:gd name="T25" fmla="*/ 260 h 688"/>
                      <a:gd name="T26" fmla="*/ 617 w 1687"/>
                      <a:gd name="T27" fmla="*/ 286 h 688"/>
                      <a:gd name="T28" fmla="*/ 627 w 1687"/>
                      <a:gd name="T29" fmla="*/ 308 h 688"/>
                      <a:gd name="T30" fmla="*/ 634 w 1687"/>
                      <a:gd name="T31" fmla="*/ 325 h 688"/>
                      <a:gd name="T32" fmla="*/ 643 w 1687"/>
                      <a:gd name="T33" fmla="*/ 338 h 688"/>
                      <a:gd name="T34" fmla="*/ 649 w 1687"/>
                      <a:gd name="T35" fmla="*/ 347 h 688"/>
                      <a:gd name="T36" fmla="*/ 651 w 1687"/>
                      <a:gd name="T37" fmla="*/ 349 h 688"/>
                      <a:gd name="T38" fmla="*/ 682 w 1687"/>
                      <a:gd name="T39" fmla="*/ 384 h 688"/>
                      <a:gd name="T40" fmla="*/ 719 w 1687"/>
                      <a:gd name="T41" fmla="*/ 412 h 688"/>
                      <a:gd name="T42" fmla="*/ 758 w 1687"/>
                      <a:gd name="T43" fmla="*/ 434 h 688"/>
                      <a:gd name="T44" fmla="*/ 797 w 1687"/>
                      <a:gd name="T45" fmla="*/ 451 h 688"/>
                      <a:gd name="T46" fmla="*/ 834 w 1687"/>
                      <a:gd name="T47" fmla="*/ 462 h 688"/>
                      <a:gd name="T48" fmla="*/ 866 w 1687"/>
                      <a:gd name="T49" fmla="*/ 471 h 688"/>
                      <a:gd name="T50" fmla="*/ 892 w 1687"/>
                      <a:gd name="T51" fmla="*/ 477 h 688"/>
                      <a:gd name="T52" fmla="*/ 910 w 1687"/>
                      <a:gd name="T53" fmla="*/ 479 h 688"/>
                      <a:gd name="T54" fmla="*/ 916 w 1687"/>
                      <a:gd name="T55" fmla="*/ 481 h 688"/>
                      <a:gd name="T56" fmla="*/ 992 w 1687"/>
                      <a:gd name="T57" fmla="*/ 486 h 688"/>
                      <a:gd name="T58" fmla="*/ 1059 w 1687"/>
                      <a:gd name="T59" fmla="*/ 488 h 688"/>
                      <a:gd name="T60" fmla="*/ 1114 w 1687"/>
                      <a:gd name="T61" fmla="*/ 488 h 688"/>
                      <a:gd name="T62" fmla="*/ 1161 w 1687"/>
                      <a:gd name="T63" fmla="*/ 486 h 688"/>
                      <a:gd name="T64" fmla="*/ 1198 w 1687"/>
                      <a:gd name="T65" fmla="*/ 482 h 688"/>
                      <a:gd name="T66" fmla="*/ 1227 w 1687"/>
                      <a:gd name="T67" fmla="*/ 479 h 688"/>
                      <a:gd name="T68" fmla="*/ 1250 w 1687"/>
                      <a:gd name="T69" fmla="*/ 473 h 688"/>
                      <a:gd name="T70" fmla="*/ 1265 w 1687"/>
                      <a:gd name="T71" fmla="*/ 470 h 688"/>
                      <a:gd name="T72" fmla="*/ 1274 w 1687"/>
                      <a:gd name="T73" fmla="*/ 468 h 688"/>
                      <a:gd name="T74" fmla="*/ 1277 w 1687"/>
                      <a:gd name="T75" fmla="*/ 466 h 688"/>
                      <a:gd name="T76" fmla="*/ 1320 w 1687"/>
                      <a:gd name="T77" fmla="*/ 453 h 688"/>
                      <a:gd name="T78" fmla="*/ 1361 w 1687"/>
                      <a:gd name="T79" fmla="*/ 436 h 688"/>
                      <a:gd name="T80" fmla="*/ 1402 w 1687"/>
                      <a:gd name="T81" fmla="*/ 419 h 688"/>
                      <a:gd name="T82" fmla="*/ 1441 w 1687"/>
                      <a:gd name="T83" fmla="*/ 401 h 688"/>
                      <a:gd name="T84" fmla="*/ 1478 w 1687"/>
                      <a:gd name="T85" fmla="*/ 382 h 688"/>
                      <a:gd name="T86" fmla="*/ 1509 w 1687"/>
                      <a:gd name="T87" fmla="*/ 364 h 688"/>
                      <a:gd name="T88" fmla="*/ 1537 w 1687"/>
                      <a:gd name="T89" fmla="*/ 347 h 688"/>
                      <a:gd name="T90" fmla="*/ 1561 w 1687"/>
                      <a:gd name="T91" fmla="*/ 332 h 688"/>
                      <a:gd name="T92" fmla="*/ 1578 w 1687"/>
                      <a:gd name="T93" fmla="*/ 321 h 688"/>
                      <a:gd name="T94" fmla="*/ 1589 w 1687"/>
                      <a:gd name="T95" fmla="*/ 314 h 688"/>
                      <a:gd name="T96" fmla="*/ 1593 w 1687"/>
                      <a:gd name="T97" fmla="*/ 312 h 688"/>
                      <a:gd name="T98" fmla="*/ 1687 w 1687"/>
                      <a:gd name="T99" fmla="*/ 317 h 688"/>
                      <a:gd name="T100" fmla="*/ 1096 w 1687"/>
                      <a:gd name="T101" fmla="*/ 651 h 688"/>
                      <a:gd name="T102" fmla="*/ 1092 w 1687"/>
                      <a:gd name="T103" fmla="*/ 653 h 688"/>
                      <a:gd name="T104" fmla="*/ 1079 w 1687"/>
                      <a:gd name="T105" fmla="*/ 657 h 688"/>
                      <a:gd name="T106" fmla="*/ 1059 w 1687"/>
                      <a:gd name="T107" fmla="*/ 664 h 688"/>
                      <a:gd name="T108" fmla="*/ 1033 w 1687"/>
                      <a:gd name="T109" fmla="*/ 672 h 688"/>
                      <a:gd name="T110" fmla="*/ 999 w 1687"/>
                      <a:gd name="T111" fmla="*/ 679 h 688"/>
                      <a:gd name="T112" fmla="*/ 960 w 1687"/>
                      <a:gd name="T113" fmla="*/ 685 h 688"/>
                      <a:gd name="T114" fmla="*/ 916 w 1687"/>
                      <a:gd name="T115" fmla="*/ 688 h 688"/>
                      <a:gd name="T116" fmla="*/ 868 w 1687"/>
                      <a:gd name="T117" fmla="*/ 688 h 688"/>
                      <a:gd name="T118" fmla="*/ 0 w 1687"/>
                      <a:gd name="T119" fmla="*/ 668 h 688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1687"/>
                      <a:gd name="T181" fmla="*/ 0 h 688"/>
                      <a:gd name="T182" fmla="*/ 1687 w 1687"/>
                      <a:gd name="T183" fmla="*/ 688 h 688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1687" h="688">
                        <a:moveTo>
                          <a:pt x="934" y="0"/>
                        </a:moveTo>
                        <a:lnTo>
                          <a:pt x="794" y="17"/>
                        </a:lnTo>
                        <a:lnTo>
                          <a:pt x="756" y="39"/>
                        </a:lnTo>
                        <a:lnTo>
                          <a:pt x="727" y="60"/>
                        </a:lnTo>
                        <a:lnTo>
                          <a:pt x="705" y="76"/>
                        </a:lnTo>
                        <a:lnTo>
                          <a:pt x="692" y="89"/>
                        </a:lnTo>
                        <a:lnTo>
                          <a:pt x="682" y="99"/>
                        </a:lnTo>
                        <a:lnTo>
                          <a:pt x="680" y="101"/>
                        </a:lnTo>
                        <a:lnTo>
                          <a:pt x="649" y="136"/>
                        </a:lnTo>
                        <a:lnTo>
                          <a:pt x="628" y="169"/>
                        </a:lnTo>
                        <a:lnTo>
                          <a:pt x="616" y="202"/>
                        </a:lnTo>
                        <a:lnTo>
                          <a:pt x="612" y="232"/>
                        </a:lnTo>
                        <a:lnTo>
                          <a:pt x="614" y="260"/>
                        </a:lnTo>
                        <a:lnTo>
                          <a:pt x="617" y="286"/>
                        </a:lnTo>
                        <a:lnTo>
                          <a:pt x="627" y="308"/>
                        </a:lnTo>
                        <a:lnTo>
                          <a:pt x="634" y="325"/>
                        </a:lnTo>
                        <a:lnTo>
                          <a:pt x="643" y="338"/>
                        </a:lnTo>
                        <a:lnTo>
                          <a:pt x="649" y="347"/>
                        </a:lnTo>
                        <a:lnTo>
                          <a:pt x="651" y="349"/>
                        </a:lnTo>
                        <a:lnTo>
                          <a:pt x="682" y="384"/>
                        </a:lnTo>
                        <a:lnTo>
                          <a:pt x="719" y="412"/>
                        </a:lnTo>
                        <a:lnTo>
                          <a:pt x="758" y="434"/>
                        </a:lnTo>
                        <a:lnTo>
                          <a:pt x="797" y="451"/>
                        </a:lnTo>
                        <a:lnTo>
                          <a:pt x="834" y="462"/>
                        </a:lnTo>
                        <a:lnTo>
                          <a:pt x="866" y="471"/>
                        </a:lnTo>
                        <a:lnTo>
                          <a:pt x="892" y="477"/>
                        </a:lnTo>
                        <a:lnTo>
                          <a:pt x="910" y="479"/>
                        </a:lnTo>
                        <a:lnTo>
                          <a:pt x="916" y="481"/>
                        </a:lnTo>
                        <a:lnTo>
                          <a:pt x="992" y="486"/>
                        </a:lnTo>
                        <a:lnTo>
                          <a:pt x="1059" y="488"/>
                        </a:lnTo>
                        <a:lnTo>
                          <a:pt x="1114" y="488"/>
                        </a:lnTo>
                        <a:lnTo>
                          <a:pt x="1161" y="486"/>
                        </a:lnTo>
                        <a:lnTo>
                          <a:pt x="1198" y="482"/>
                        </a:lnTo>
                        <a:lnTo>
                          <a:pt x="1227" y="479"/>
                        </a:lnTo>
                        <a:lnTo>
                          <a:pt x="1250" y="473"/>
                        </a:lnTo>
                        <a:lnTo>
                          <a:pt x="1265" y="470"/>
                        </a:lnTo>
                        <a:lnTo>
                          <a:pt x="1274" y="468"/>
                        </a:lnTo>
                        <a:lnTo>
                          <a:pt x="1277" y="466"/>
                        </a:lnTo>
                        <a:lnTo>
                          <a:pt x="1320" y="453"/>
                        </a:lnTo>
                        <a:lnTo>
                          <a:pt x="1361" y="436"/>
                        </a:lnTo>
                        <a:lnTo>
                          <a:pt x="1402" y="419"/>
                        </a:lnTo>
                        <a:lnTo>
                          <a:pt x="1441" y="401"/>
                        </a:lnTo>
                        <a:lnTo>
                          <a:pt x="1478" y="382"/>
                        </a:lnTo>
                        <a:lnTo>
                          <a:pt x="1509" y="364"/>
                        </a:lnTo>
                        <a:lnTo>
                          <a:pt x="1537" y="347"/>
                        </a:lnTo>
                        <a:lnTo>
                          <a:pt x="1561" y="332"/>
                        </a:lnTo>
                        <a:lnTo>
                          <a:pt x="1578" y="321"/>
                        </a:lnTo>
                        <a:lnTo>
                          <a:pt x="1589" y="314"/>
                        </a:lnTo>
                        <a:lnTo>
                          <a:pt x="1593" y="312"/>
                        </a:lnTo>
                        <a:lnTo>
                          <a:pt x="1687" y="317"/>
                        </a:lnTo>
                        <a:lnTo>
                          <a:pt x="1096" y="651"/>
                        </a:lnTo>
                        <a:lnTo>
                          <a:pt x="1092" y="653"/>
                        </a:lnTo>
                        <a:lnTo>
                          <a:pt x="1079" y="657"/>
                        </a:lnTo>
                        <a:lnTo>
                          <a:pt x="1059" y="664"/>
                        </a:lnTo>
                        <a:lnTo>
                          <a:pt x="1033" y="672"/>
                        </a:lnTo>
                        <a:lnTo>
                          <a:pt x="999" y="679"/>
                        </a:lnTo>
                        <a:lnTo>
                          <a:pt x="960" y="685"/>
                        </a:lnTo>
                        <a:lnTo>
                          <a:pt x="916" y="688"/>
                        </a:lnTo>
                        <a:lnTo>
                          <a:pt x="868" y="688"/>
                        </a:lnTo>
                        <a:lnTo>
                          <a:pt x="0" y="668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9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1108" y="1440"/>
                    <a:ext cx="2382" cy="1464"/>
                    <a:chOff x="1108" y="1440"/>
                    <a:chExt cx="2382" cy="1464"/>
                  </a:xfrm>
                </p:grpSpPr>
                <p:sp>
                  <p:nvSpPr>
                    <p:cNvPr id="109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0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1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2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4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94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5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6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7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8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9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0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1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2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3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4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5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6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7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8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9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0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1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2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3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4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5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6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7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8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9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0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1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2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3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4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5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6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7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8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9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0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1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2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3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4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5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6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7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8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9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0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1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2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3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4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5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6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7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8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9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0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1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2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3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4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5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6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7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8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9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0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76" y="2349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1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2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3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4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5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6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7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8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9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0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1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2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3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4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5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6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7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8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9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0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1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2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3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4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5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6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7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8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9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0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1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2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3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4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5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6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7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8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9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0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1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2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3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4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5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6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7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8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9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0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1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2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3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4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5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6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7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8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9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0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1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2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3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4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5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6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11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262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3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4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5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6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7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8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9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0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1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2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3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4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5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6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7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8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9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0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1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2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3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4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5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6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7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8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9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90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248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9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0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1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2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3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4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5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6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7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8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9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0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1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2" name="Group 432"/>
                <p:cNvGrpSpPr>
                  <a:grpSpLocks/>
                </p:cNvGrpSpPr>
                <p:nvPr/>
              </p:nvGrpSpPr>
              <p:grpSpPr bwMode="auto">
                <a:xfrm>
                  <a:off x="873129" y="3451228"/>
                  <a:ext cx="3359153" cy="2665416"/>
                  <a:chOff x="550" y="2174"/>
                  <a:chExt cx="2116" cy="1679"/>
                </a:xfrm>
              </p:grpSpPr>
              <p:grpSp>
                <p:nvGrpSpPr>
                  <p:cNvPr id="13" name="Group 413"/>
                  <p:cNvGrpSpPr>
                    <a:grpSpLocks/>
                  </p:cNvGrpSpPr>
                  <p:nvPr/>
                </p:nvGrpSpPr>
                <p:grpSpPr bwMode="auto">
                  <a:xfrm>
                    <a:off x="2093" y="2174"/>
                    <a:ext cx="573" cy="258"/>
                    <a:chOff x="2132" y="2126"/>
                    <a:chExt cx="573" cy="258"/>
                  </a:xfrm>
                </p:grpSpPr>
                <p:sp>
                  <p:nvSpPr>
                    <p:cNvPr id="103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65" y="2126"/>
                      <a:ext cx="199" cy="97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26" name="Group 3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32" y="2147"/>
                      <a:ext cx="573" cy="237"/>
                      <a:chOff x="2132" y="2147"/>
                      <a:chExt cx="573" cy="237"/>
                    </a:xfrm>
                  </p:grpSpPr>
                  <p:sp>
                    <p:nvSpPr>
                      <p:cNvPr id="105" name="Line 1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56" y="2265"/>
                        <a:ext cx="249" cy="119"/>
                      </a:xfrm>
                      <a:prstGeom prst="line">
                        <a:avLst/>
                      </a:prstGeom>
                      <a:noFill/>
                      <a:ln w="238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06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132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7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550" y="2742"/>
                    <a:ext cx="1240" cy="1111"/>
                    <a:chOff x="550" y="2742"/>
                    <a:chExt cx="1240" cy="1111"/>
                  </a:xfrm>
                </p:grpSpPr>
                <p:sp>
                  <p:nvSpPr>
                    <p:cNvPr id="31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20" y="3035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2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369" y="3037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3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15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4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814" y="3366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5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81" y="3684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6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7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8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9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0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1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2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3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4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5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6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7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8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9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0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1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2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3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4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5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6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7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8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9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0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1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2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3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4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5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6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7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8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9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0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1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2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3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4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6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7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9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0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1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3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4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5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6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7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8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9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0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1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2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3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4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5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6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7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8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9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0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1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2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28" name="Group 343"/>
              <p:cNvGrpSpPr/>
              <p:nvPr/>
            </p:nvGrpSpPr>
            <p:grpSpPr>
              <a:xfrm>
                <a:off x="1862778" y="3550629"/>
                <a:ext cx="844708" cy="257028"/>
                <a:chOff x="5563489" y="3481924"/>
                <a:chExt cx="844708" cy="257028"/>
              </a:xfrm>
            </p:grpSpPr>
            <p:sp>
              <p:nvSpPr>
                <p:cNvPr id="16" name="Freeform 281"/>
                <p:cNvSpPr>
                  <a:spLocks/>
                </p:cNvSpPr>
                <p:nvPr/>
              </p:nvSpPr>
              <p:spPr bwMode="auto">
                <a:xfrm>
                  <a:off x="5563489" y="3581185"/>
                  <a:ext cx="571965" cy="157767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Freeform 283"/>
                <p:cNvSpPr>
                  <a:spLocks/>
                </p:cNvSpPr>
                <p:nvPr/>
              </p:nvSpPr>
              <p:spPr bwMode="auto">
                <a:xfrm>
                  <a:off x="6245345" y="3539199"/>
                  <a:ext cx="67524" cy="143771"/>
                </a:xfrm>
                <a:custGeom>
                  <a:avLst/>
                  <a:gdLst>
                    <a:gd name="T0" fmla="*/ 51 w 51"/>
                    <a:gd name="T1" fmla="*/ 113 h 113"/>
                    <a:gd name="T2" fmla="*/ 51 w 51"/>
                    <a:gd name="T3" fmla="*/ 31 h 113"/>
                    <a:gd name="T4" fmla="*/ 0 w 51"/>
                    <a:gd name="T5" fmla="*/ 0 h 113"/>
                    <a:gd name="T6" fmla="*/ 0 w 51"/>
                    <a:gd name="T7" fmla="*/ 81 h 113"/>
                    <a:gd name="T8" fmla="*/ 51 w 51"/>
                    <a:gd name="T9" fmla="*/ 113 h 1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113"/>
                    <a:gd name="T17" fmla="*/ 51 w 51"/>
                    <a:gd name="T18" fmla="*/ 113 h 1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113">
                      <a:moveTo>
                        <a:pt x="51" y="113"/>
                      </a:moveTo>
                      <a:lnTo>
                        <a:pt x="51" y="31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51" y="1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Freeform 284"/>
                <p:cNvSpPr>
                  <a:spLocks/>
                </p:cNvSpPr>
                <p:nvPr/>
              </p:nvSpPr>
              <p:spPr bwMode="auto">
                <a:xfrm>
                  <a:off x="6312869" y="3536654"/>
                  <a:ext cx="95328" cy="148861"/>
                </a:xfrm>
                <a:custGeom>
                  <a:avLst/>
                  <a:gdLst>
                    <a:gd name="T0" fmla="*/ 0 w 72"/>
                    <a:gd name="T1" fmla="*/ 117 h 117"/>
                    <a:gd name="T2" fmla="*/ 0 w 72"/>
                    <a:gd name="T3" fmla="*/ 33 h 117"/>
                    <a:gd name="T4" fmla="*/ 72 w 72"/>
                    <a:gd name="T5" fmla="*/ 0 h 117"/>
                    <a:gd name="T6" fmla="*/ 72 w 72"/>
                    <a:gd name="T7" fmla="*/ 83 h 117"/>
                    <a:gd name="T8" fmla="*/ 0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Freeform 286"/>
                <p:cNvSpPr>
                  <a:spLocks/>
                </p:cNvSpPr>
                <p:nvPr/>
              </p:nvSpPr>
              <p:spPr bwMode="auto">
                <a:xfrm>
                  <a:off x="6059986" y="3484489"/>
                  <a:ext cx="348210" cy="94151"/>
                </a:xfrm>
                <a:custGeom>
                  <a:avLst/>
                  <a:gdLst>
                    <a:gd name="T0" fmla="*/ 72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1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6 w 263"/>
                    <a:gd name="T15" fmla="*/ 32 h 74"/>
                    <a:gd name="T16" fmla="*/ 72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2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1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6" y="32"/>
                      </a:lnTo>
                      <a:lnTo>
                        <a:pt x="72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Freeform 287"/>
                <p:cNvSpPr>
                  <a:spLocks/>
                </p:cNvSpPr>
                <p:nvPr/>
              </p:nvSpPr>
              <p:spPr bwMode="auto">
                <a:xfrm>
                  <a:off x="5885219" y="3536654"/>
                  <a:ext cx="95328" cy="148861"/>
                </a:xfrm>
                <a:custGeom>
                  <a:avLst/>
                  <a:gdLst>
                    <a:gd name="T0" fmla="*/ 72 w 72"/>
                    <a:gd name="T1" fmla="*/ 117 h 117"/>
                    <a:gd name="T2" fmla="*/ 72 w 72"/>
                    <a:gd name="T3" fmla="*/ 33 h 117"/>
                    <a:gd name="T4" fmla="*/ 0 w 72"/>
                    <a:gd name="T5" fmla="*/ 0 h 117"/>
                    <a:gd name="T6" fmla="*/ 0 w 72"/>
                    <a:gd name="T7" fmla="*/ 83 h 117"/>
                    <a:gd name="T8" fmla="*/ 72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72" y="117"/>
                      </a:moveTo>
                      <a:lnTo>
                        <a:pt x="72" y="33"/>
                      </a:lnTo>
                      <a:lnTo>
                        <a:pt x="0" y="0"/>
                      </a:lnTo>
                      <a:lnTo>
                        <a:pt x="0" y="83"/>
                      </a:lnTo>
                      <a:lnTo>
                        <a:pt x="72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" name="Freeform 291"/>
                <p:cNvSpPr>
                  <a:spLocks/>
                </p:cNvSpPr>
                <p:nvPr/>
              </p:nvSpPr>
              <p:spPr bwMode="auto">
                <a:xfrm>
                  <a:off x="6063958" y="3543016"/>
                  <a:ext cx="96652" cy="148861"/>
                </a:xfrm>
                <a:custGeom>
                  <a:avLst/>
                  <a:gdLst>
                    <a:gd name="T0" fmla="*/ 73 w 73"/>
                    <a:gd name="T1" fmla="*/ 117 h 117"/>
                    <a:gd name="T2" fmla="*/ 73 w 73"/>
                    <a:gd name="T3" fmla="*/ 36 h 117"/>
                    <a:gd name="T4" fmla="*/ 0 w 73"/>
                    <a:gd name="T5" fmla="*/ 0 h 117"/>
                    <a:gd name="T6" fmla="*/ 0 w 73"/>
                    <a:gd name="T7" fmla="*/ 84 h 117"/>
                    <a:gd name="T8" fmla="*/ 73 w 73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"/>
                    <a:gd name="T16" fmla="*/ 0 h 117"/>
                    <a:gd name="T17" fmla="*/ 73 w 7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" h="117">
                      <a:moveTo>
                        <a:pt x="73" y="117"/>
                      </a:moveTo>
                      <a:lnTo>
                        <a:pt x="73" y="36"/>
                      </a:lnTo>
                      <a:lnTo>
                        <a:pt x="0" y="0"/>
                      </a:lnTo>
                      <a:lnTo>
                        <a:pt x="0" y="84"/>
                      </a:lnTo>
                      <a:lnTo>
                        <a:pt x="73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" name="Freeform 290"/>
                <p:cNvSpPr>
                  <a:spLocks/>
                </p:cNvSpPr>
                <p:nvPr/>
              </p:nvSpPr>
              <p:spPr bwMode="auto">
                <a:xfrm>
                  <a:off x="5885219" y="3481924"/>
                  <a:ext cx="348210" cy="94151"/>
                </a:xfrm>
                <a:custGeom>
                  <a:avLst/>
                  <a:gdLst>
                    <a:gd name="T0" fmla="*/ 74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2 h 74"/>
                    <a:gd name="T16" fmla="*/ 74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Freeform 282"/>
                <p:cNvSpPr>
                  <a:spLocks/>
                </p:cNvSpPr>
                <p:nvPr/>
              </p:nvSpPr>
              <p:spPr bwMode="auto">
                <a:xfrm>
                  <a:off x="6159285" y="3535383"/>
                  <a:ext cx="95327" cy="148861"/>
                </a:xfrm>
                <a:custGeom>
                  <a:avLst/>
                  <a:gdLst>
                    <a:gd name="T0" fmla="*/ 0 w 72"/>
                    <a:gd name="T1" fmla="*/ 117 h 117"/>
                    <a:gd name="T2" fmla="*/ 0 w 72"/>
                    <a:gd name="T3" fmla="*/ 33 h 117"/>
                    <a:gd name="T4" fmla="*/ 72 w 72"/>
                    <a:gd name="T5" fmla="*/ 0 h 117"/>
                    <a:gd name="T6" fmla="*/ 72 w 72"/>
                    <a:gd name="T7" fmla="*/ 83 h 117"/>
                    <a:gd name="T8" fmla="*/ 0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" name="Freeform 290"/>
                <p:cNvSpPr>
                  <a:spLocks/>
                </p:cNvSpPr>
                <p:nvPr/>
              </p:nvSpPr>
              <p:spPr bwMode="auto">
                <a:xfrm>
                  <a:off x="5897135" y="3483218"/>
                  <a:ext cx="348210" cy="94151"/>
                </a:xfrm>
                <a:custGeom>
                  <a:avLst/>
                  <a:gdLst>
                    <a:gd name="T0" fmla="*/ 74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2 h 74"/>
                    <a:gd name="T16" fmla="*/ 74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Freeform 288"/>
                <p:cNvSpPr>
                  <a:spLocks/>
                </p:cNvSpPr>
                <p:nvPr/>
              </p:nvSpPr>
              <p:spPr bwMode="auto">
                <a:xfrm>
                  <a:off x="5981384" y="3547469"/>
                  <a:ext cx="94004" cy="148861"/>
                </a:xfrm>
                <a:custGeom>
                  <a:avLst/>
                  <a:gdLst>
                    <a:gd name="T0" fmla="*/ 0 w 71"/>
                    <a:gd name="T1" fmla="*/ 117 h 117"/>
                    <a:gd name="T2" fmla="*/ 0 w 71"/>
                    <a:gd name="T3" fmla="*/ 33 h 117"/>
                    <a:gd name="T4" fmla="*/ 71 w 71"/>
                    <a:gd name="T5" fmla="*/ 0 h 117"/>
                    <a:gd name="T6" fmla="*/ 71 w 71"/>
                    <a:gd name="T7" fmla="*/ 83 h 117"/>
                    <a:gd name="T8" fmla="*/ 0 w 71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"/>
                    <a:gd name="T16" fmla="*/ 0 h 117"/>
                    <a:gd name="T17" fmla="*/ 71 w 71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1" y="0"/>
                      </a:lnTo>
                      <a:lnTo>
                        <a:pt x="71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4" name="Freeform 289"/>
              <p:cNvSpPr>
                <a:spLocks/>
              </p:cNvSpPr>
              <p:nvPr/>
            </p:nvSpPr>
            <p:spPr bwMode="auto">
              <a:xfrm>
                <a:off x="2184508" y="3550629"/>
                <a:ext cx="348210" cy="94151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/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Freeform 289"/>
              <p:cNvSpPr>
                <a:spLocks/>
              </p:cNvSpPr>
              <p:nvPr/>
            </p:nvSpPr>
            <p:spPr bwMode="auto">
              <a:xfrm>
                <a:off x="2359276" y="3562100"/>
                <a:ext cx="348210" cy="94151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/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15" name="Freeform 174"/>
            <p:cNvSpPr>
              <a:spLocks/>
            </p:cNvSpPr>
            <p:nvPr/>
          </p:nvSpPr>
          <p:spPr bwMode="auto">
            <a:xfrm>
              <a:off x="6710710" y="4694399"/>
              <a:ext cx="84057" cy="106531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" name="Freeform 173"/>
            <p:cNvSpPr>
              <a:spLocks/>
            </p:cNvSpPr>
            <p:nvPr/>
          </p:nvSpPr>
          <p:spPr bwMode="auto">
            <a:xfrm>
              <a:off x="6712445" y="4699438"/>
              <a:ext cx="84057" cy="106531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0" name="Text Box 5"/>
          <p:cNvSpPr txBox="1">
            <a:spLocks noChangeArrowheads="1"/>
          </p:cNvSpPr>
          <p:nvPr/>
        </p:nvSpPr>
        <p:spPr bwMode="auto">
          <a:xfrm>
            <a:off x="152400" y="2052935"/>
            <a:ext cx="64693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sz="2400" b="1" i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JLab</a:t>
            </a:r>
            <a:r>
              <a:rPr lang="en-US" sz="2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12 GeV Nuclear Overview Tomorrow)</a:t>
            </a:r>
          </a:p>
        </p:txBody>
      </p:sp>
      <p:sp>
        <p:nvSpPr>
          <p:cNvPr id="312" name="TextBox 311"/>
          <p:cNvSpPr txBox="1"/>
          <p:nvPr/>
        </p:nvSpPr>
        <p:spPr>
          <a:xfrm>
            <a:off x="152400" y="2651879"/>
            <a:ext cx="559640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12 GeV Upgrade – short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12 GeV Science – nucleon structure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 spectroscopy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- large x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 form factors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 transverse spatial and momentum imaging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 parity-violation at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JLab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Backup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	Approved 12 GeV Experiments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Hall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Equipment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Hall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Hall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Generic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Science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n>
                  <a:noFill/>
                </a:ln>
              </a:rPr>
              <a:t>Sample Amplitude Analysis with </a:t>
            </a:r>
            <a:r>
              <a:rPr lang="en-US" dirty="0" err="1" smtClean="0">
                <a:ln>
                  <a:noFill/>
                </a:ln>
              </a:rPr>
              <a:t>Gluex</a:t>
            </a:r>
            <a:endParaRPr lang="en-US" dirty="0" smtClean="0">
              <a:ln>
                <a:noFill/>
              </a:ln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019800" y="64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B3F8B01F-F4BC-4DE7-B2CB-7094B9FFD76E}" type="slidenum">
              <a:rPr lang="en-US"/>
              <a:pPr/>
              <a:t>10</a:t>
            </a:fld>
            <a:endParaRPr lang="en-US"/>
          </a:p>
        </p:txBody>
      </p:sp>
      <p:pic>
        <p:nvPicPr>
          <p:cNvPr id="25603" name="Picture 4" descr="Screen Shot 2012-06-25 at 15.41.5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00113"/>
            <a:ext cx="845820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914400" y="5943600"/>
            <a:ext cx="1143000" cy="4572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363"/>
            <a:ext cx="9144000" cy="5334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tx1"/>
                </a:solidFill>
              </a:rPr>
              <a:t>Measuring High-x Structure Functions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5173663" cy="233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800" dirty="0" smtClean="0"/>
              <a:t>REQUIRES:</a:t>
            </a:r>
          </a:p>
          <a:p>
            <a:pPr eaLnBrk="1" hangingPunct="1"/>
            <a:r>
              <a:rPr lang="en-US" sz="1800" dirty="0" smtClean="0"/>
              <a:t>High beam polarization</a:t>
            </a:r>
          </a:p>
          <a:p>
            <a:pPr eaLnBrk="1" hangingPunct="1"/>
            <a:r>
              <a:rPr lang="en-US" sz="1800" dirty="0" smtClean="0"/>
              <a:t>High electron current</a:t>
            </a:r>
          </a:p>
          <a:p>
            <a:pPr eaLnBrk="1" hangingPunct="1"/>
            <a:r>
              <a:rPr lang="en-US" sz="1800" dirty="0" smtClean="0"/>
              <a:t>High target polarization</a:t>
            </a:r>
          </a:p>
          <a:p>
            <a:pPr eaLnBrk="1" hangingPunct="1"/>
            <a:r>
              <a:rPr lang="en-US" sz="1800" dirty="0" smtClean="0"/>
              <a:t>Large solid angle spectrometers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495550"/>
            <a:ext cx="2719388" cy="33274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57150" y="5808663"/>
            <a:ext cx="46291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5000"/>
              </a:lnSpc>
              <a:spcBef>
                <a:spcPct val="20000"/>
              </a:spcBef>
              <a:buFont typeface="Times"/>
              <a:buNone/>
            </a:pP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will access the regime (x &gt; 0.3), where valence quarks dominate</a:t>
            </a:r>
          </a:p>
        </p:txBody>
      </p:sp>
      <p:cxnSp>
        <p:nvCxnSpPr>
          <p:cNvPr id="30728" name="Straight Arrow Connector 13"/>
          <p:cNvCxnSpPr>
            <a:cxnSpLocks noChangeShapeType="1"/>
          </p:cNvCxnSpPr>
          <p:nvPr/>
        </p:nvCxnSpPr>
        <p:spPr bwMode="auto">
          <a:xfrm>
            <a:off x="7834313" y="1979613"/>
            <a:ext cx="231775" cy="2444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5" name="Picture 14" descr="Macintosh HD:Users:dgr:Documents:12GeV_whitepaper:fig.CJ_Marathon.ep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3314" b="20664"/>
          <a:stretch/>
        </p:blipFill>
        <p:spPr bwMode="auto">
          <a:xfrm>
            <a:off x="4800600" y="838200"/>
            <a:ext cx="3643429" cy="27698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16" name="Picture 15" descr="Combined_deltad_deltau.png"/>
          <p:cNvPicPr>
            <a:picLocks noChangeAspect="1"/>
          </p:cNvPicPr>
          <p:nvPr/>
        </p:nvPicPr>
        <p:blipFill>
          <a:blip r:embed="rId5" cstate="print"/>
          <a:srcRect r="48585"/>
          <a:stretch>
            <a:fillRect/>
          </a:stretch>
        </p:blipFill>
        <p:spPr>
          <a:xfrm>
            <a:off x="4800600" y="3633210"/>
            <a:ext cx="3609106" cy="27675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01000" y="838200"/>
            <a:ext cx="1005403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BONUS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3H/3He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PVDIS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7717" y="1537999"/>
            <a:ext cx="4702095" cy="290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5009" y="762894"/>
            <a:ext cx="879142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Physics Reach of the Super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BigBite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Spectrometer (SBS) in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Hall 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Electromagnetic Form Factors at high Q</a:t>
            </a:r>
            <a:r>
              <a:rPr lang="en-US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690563" lvl="1" indent="-233363">
              <a:buFontTx/>
              <a:buChar char="-"/>
              <a:tabLst>
                <a:tab pos="690563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 high luminosity 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+ open geometry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+ GEM detectors</a:t>
            </a: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690563" lvl="1" indent="-233363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Pushes </a:t>
            </a: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baseline="30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600" baseline="30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baseline="30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600" baseline="30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to high Q</a:t>
            </a:r>
            <a:r>
              <a:rPr lang="en-US" sz="16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690563" lvl="1" indent="-233363">
              <a:buFontTx/>
              <a:buChar char="-"/>
            </a:pPr>
            <a:r>
              <a:rPr lang="en-US" sz="1600" b="1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Allows for flavor decomposition to distance scales deep inside the nucleon</a:t>
            </a:r>
            <a:endParaRPr lang="en-US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690563" lvl="1" indent="-233363">
              <a:buFontTx/>
              <a:buChar char="-"/>
            </a:pPr>
            <a:endParaRPr lang="en-US" sz="6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Semi-Inclusive Deep Inelastic Scattering</a:t>
            </a:r>
          </a:p>
          <a:p>
            <a:pPr marL="690563" lvl="1" indent="-233363">
              <a:buFontTx/>
              <a:buChar char="-"/>
            </a:pPr>
            <a:r>
              <a:rPr lang="en-US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Active program foreseen at 12 </a:t>
            </a:r>
            <a:r>
              <a:rPr lang="en-US" sz="16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in Halls A, B, C</a:t>
            </a:r>
          </a:p>
          <a:p>
            <a:pPr marL="690563" lvl="1" indent="-233363">
              <a:buFontTx/>
              <a:buChar char="-"/>
            </a:pPr>
            <a:r>
              <a:rPr lang="en-US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Approved SBS experiment provides precision data  early on with transversely polarized   </a:t>
            </a:r>
            <a:r>
              <a:rPr lang="en-US" sz="1600" baseline="30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He at large x and Q</a:t>
            </a:r>
            <a:r>
              <a:rPr lang="en-US" sz="1600" baseline="30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690563" lvl="1" indent="-233363">
              <a:buFontTx/>
              <a:buChar char="-"/>
            </a:pPr>
            <a:endParaRPr lang="en-US" sz="6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Possibly also other proposals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632" y="2291141"/>
            <a:ext cx="2712941" cy="2020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06363"/>
            <a:ext cx="91440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Measuring Elastic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Form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Factors – add SBS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228600" y="188913"/>
            <a:ext cx="8915400" cy="719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81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zh-CN" sz="3600" b="1">
              <a:solidFill>
                <a:srgbClr val="000000"/>
              </a:solidFill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2089150" y="908050"/>
            <a:ext cx="4144963" cy="38074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zh-CN" altLang="en-GB" sz="2000" dirty="0">
                <a:solidFill>
                  <a:srgbClr val="000000"/>
                </a:solidFill>
              </a:rPr>
              <a:t>    </a:t>
            </a:r>
            <a:r>
              <a:rPr lang="en-GB" altLang="zh-CN" sz="2000" dirty="0" err="1" smtClean="0">
                <a:solidFill>
                  <a:srgbClr val="000000"/>
                </a:solidFill>
              </a:rPr>
              <a:t>W</a:t>
            </a:r>
            <a:r>
              <a:rPr lang="en-GB" altLang="zh-CN" sz="2000" baseline="-25000" dirty="0" err="1" smtClean="0">
                <a:solidFill>
                  <a:srgbClr val="000000"/>
                </a:solidFill>
              </a:rPr>
              <a:t>p</a:t>
            </a:r>
            <a:r>
              <a:rPr lang="en-GB" altLang="zh-CN" sz="2000" baseline="30000" dirty="0" err="1" smtClean="0">
                <a:solidFill>
                  <a:srgbClr val="000000"/>
                </a:solidFill>
              </a:rPr>
              <a:t>u</a:t>
            </a:r>
            <a:r>
              <a:rPr lang="en-GB" altLang="zh-CN" sz="2000" dirty="0" smtClean="0">
                <a:solidFill>
                  <a:srgbClr val="000000"/>
                </a:solidFill>
              </a:rPr>
              <a:t>(</a:t>
            </a:r>
            <a:r>
              <a:rPr lang="en-GB" altLang="zh-CN" sz="2000" dirty="0" err="1" smtClean="0">
                <a:solidFill>
                  <a:srgbClr val="000000"/>
                </a:solidFill>
              </a:rPr>
              <a:t>x,k</a:t>
            </a:r>
            <a:r>
              <a:rPr lang="en-GB" altLang="zh-CN" sz="2000" baseline="-33000" dirty="0" err="1" smtClean="0">
                <a:solidFill>
                  <a:srgbClr val="000000"/>
                </a:solidFill>
              </a:rPr>
              <a:t>T</a:t>
            </a:r>
            <a:r>
              <a:rPr lang="en-GB" altLang="zh-CN" sz="2000" dirty="0" err="1" smtClean="0">
                <a:solidFill>
                  <a:srgbClr val="000000"/>
                </a:solidFill>
              </a:rPr>
              <a:t>,r</a:t>
            </a:r>
            <a:r>
              <a:rPr lang="en-GB" altLang="zh-CN" sz="2000" baseline="-25000" dirty="0" err="1" smtClean="0">
                <a:solidFill>
                  <a:srgbClr val="000000"/>
                </a:solidFill>
              </a:rPr>
              <a:t>T</a:t>
            </a:r>
            <a:r>
              <a:rPr lang="en-GB" altLang="zh-CN" sz="2000" dirty="0" smtClean="0">
                <a:solidFill>
                  <a:srgbClr val="000000"/>
                </a:solidFill>
              </a:rPr>
              <a:t>)  </a:t>
            </a:r>
            <a:r>
              <a:rPr lang="en-GB" altLang="zh-CN" sz="2000" dirty="0">
                <a:solidFill>
                  <a:srgbClr val="000000"/>
                </a:solidFill>
              </a:rPr>
              <a:t>Wigner distributions</a:t>
            </a:r>
          </a:p>
        </p:txBody>
      </p:sp>
      <p:grpSp>
        <p:nvGrpSpPr>
          <p:cNvPr id="2" name="Group 36"/>
          <p:cNvGrpSpPr/>
          <p:nvPr/>
        </p:nvGrpSpPr>
        <p:grpSpPr>
          <a:xfrm>
            <a:off x="3203575" y="2994496"/>
            <a:ext cx="633883" cy="2376487"/>
            <a:chOff x="3203575" y="2994496"/>
            <a:chExt cx="633883" cy="2376487"/>
          </a:xfrm>
        </p:grpSpPr>
        <p:sp>
          <p:nvSpPr>
            <p:cNvPr id="19485" name="Text Box 8"/>
            <p:cNvSpPr txBox="1">
              <a:spLocks noChangeArrowheads="1"/>
            </p:cNvSpPr>
            <p:nvPr/>
          </p:nvSpPr>
          <p:spPr bwMode="auto">
            <a:xfrm>
              <a:off x="3213571" y="4005263"/>
              <a:ext cx="623887" cy="415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2</a:t>
              </a:r>
              <a:r>
                <a:rPr lang="en-GB" altLang="zh-CN" sz="2000" dirty="0">
                  <a:solidFill>
                    <a:srgbClr val="000000"/>
                  </a:solidFill>
                </a:rPr>
                <a:t>k</a:t>
              </a:r>
              <a:r>
                <a:rPr lang="en-GB" altLang="zh-CN" sz="2000" baseline="-25000" dirty="0">
                  <a:solidFill>
                    <a:srgbClr val="000000"/>
                  </a:solidFill>
                </a:rPr>
                <a:t>T</a:t>
              </a:r>
            </a:p>
          </p:txBody>
        </p:sp>
        <p:sp>
          <p:nvSpPr>
            <p:cNvPr id="19486" name="Line 10"/>
            <p:cNvSpPr>
              <a:spLocks noChangeShapeType="1"/>
            </p:cNvSpPr>
            <p:nvPr/>
          </p:nvSpPr>
          <p:spPr bwMode="auto">
            <a:xfrm>
              <a:off x="3203575" y="2994496"/>
              <a:ext cx="1587" cy="23764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87" name="Text Box 11"/>
          <p:cNvSpPr txBox="1">
            <a:spLocks noChangeArrowheads="1"/>
          </p:cNvSpPr>
          <p:nvPr/>
        </p:nvSpPr>
        <p:spPr bwMode="auto">
          <a:xfrm>
            <a:off x="2578100" y="5445125"/>
            <a:ext cx="1666875" cy="7000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PDFs</a:t>
            </a:r>
            <a:r>
              <a:rPr lang="en-GB" altLang="zh-CN" sz="2000">
                <a:solidFill>
                  <a:srgbClr val="0066FF"/>
                </a:solidFill>
              </a:rPr>
              <a:t> </a:t>
            </a:r>
          </a:p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66FF"/>
                </a:solidFill>
              </a:rPr>
              <a:t>f</a:t>
            </a:r>
            <a:r>
              <a:rPr lang="en-GB" altLang="zh-CN" sz="2000" baseline="-25000">
                <a:solidFill>
                  <a:srgbClr val="0066FF"/>
                </a:solidFill>
              </a:rPr>
              <a:t>1</a:t>
            </a:r>
            <a:r>
              <a:rPr lang="en-GB" altLang="zh-CN" sz="2000" baseline="30000">
                <a:solidFill>
                  <a:srgbClr val="000000"/>
                </a:solidFill>
              </a:rPr>
              <a:t>u</a:t>
            </a:r>
            <a:r>
              <a:rPr lang="en-GB" altLang="zh-CN" sz="2000">
                <a:solidFill>
                  <a:srgbClr val="000000"/>
                </a:solidFill>
              </a:rPr>
              <a:t>(x), .. </a:t>
            </a:r>
            <a:r>
              <a:rPr lang="en-GB" altLang="zh-CN" sz="2000">
                <a:solidFill>
                  <a:srgbClr val="FF3300"/>
                </a:solidFill>
              </a:rPr>
              <a:t>h</a:t>
            </a:r>
            <a:r>
              <a:rPr lang="en-GB" altLang="zh-CN" sz="2000" baseline="-25000">
                <a:solidFill>
                  <a:srgbClr val="FF3300"/>
                </a:solidFill>
              </a:rPr>
              <a:t>1</a:t>
            </a:r>
            <a:r>
              <a:rPr lang="en-GB" altLang="zh-CN" sz="2000" baseline="30000">
                <a:solidFill>
                  <a:srgbClr val="000000"/>
                </a:solidFill>
              </a:rPr>
              <a:t>u</a:t>
            </a:r>
            <a:r>
              <a:rPr lang="en-GB" altLang="zh-CN" sz="2000">
                <a:solidFill>
                  <a:srgbClr val="000000"/>
                </a:solidFill>
              </a:rPr>
              <a:t>(x)</a:t>
            </a:r>
            <a:r>
              <a:rPr lang="ar-SA" altLang="zh-CN" sz="2000">
                <a:solidFill>
                  <a:srgbClr val="000000"/>
                </a:solidFill>
              </a:rPr>
              <a:t>‏</a:t>
            </a:r>
            <a:endParaRPr lang="en-GB" altLang="zh-CN" sz="2000">
              <a:solidFill>
                <a:srgbClr val="000000"/>
              </a:solidFill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79388" y="4365625"/>
            <a:ext cx="2301875" cy="1939925"/>
            <a:chOff x="113" y="2750"/>
            <a:chExt cx="1450" cy="1222"/>
          </a:xfrm>
        </p:grpSpPr>
        <p:pic>
          <p:nvPicPr>
            <p:cNvPr id="19489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2750"/>
              <a:ext cx="1451" cy="12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490" name="Rectangle 14"/>
            <p:cNvSpPr>
              <a:spLocks noChangeArrowheads="1"/>
            </p:cNvSpPr>
            <p:nvPr/>
          </p:nvSpPr>
          <p:spPr bwMode="auto">
            <a:xfrm>
              <a:off x="1062" y="2866"/>
              <a:ext cx="369" cy="1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3025" y="1341007"/>
            <a:ext cx="4292600" cy="2420938"/>
            <a:chOff x="46" y="907"/>
            <a:chExt cx="2704" cy="1525"/>
          </a:xfrm>
        </p:grpSpPr>
        <p:sp>
          <p:nvSpPr>
            <p:cNvPr id="19477" name="Line 3"/>
            <p:cNvSpPr>
              <a:spLocks noChangeShapeType="1"/>
            </p:cNvSpPr>
            <p:nvPr/>
          </p:nvSpPr>
          <p:spPr bwMode="auto">
            <a:xfrm flipH="1">
              <a:off x="2106" y="907"/>
              <a:ext cx="568" cy="52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Text Box 4"/>
            <p:cNvSpPr txBox="1">
              <a:spLocks noChangeArrowheads="1"/>
            </p:cNvSpPr>
            <p:nvPr/>
          </p:nvSpPr>
          <p:spPr bwMode="auto">
            <a:xfrm>
              <a:off x="1882" y="1026"/>
              <a:ext cx="408" cy="2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 smtClean="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 dirty="0" smtClean="0">
                  <a:solidFill>
                    <a:srgbClr val="000000"/>
                  </a:solidFill>
                </a:rPr>
                <a:t>2</a:t>
              </a:r>
              <a:r>
                <a:rPr lang="en-GB" altLang="zh-CN" sz="2000" dirty="0" smtClean="0">
                  <a:solidFill>
                    <a:srgbClr val="000000"/>
                  </a:solidFill>
                </a:rPr>
                <a:t>r</a:t>
              </a:r>
              <a:r>
                <a:rPr lang="en-GB" altLang="zh-CN" sz="2000" baseline="-25000" dirty="0" smtClean="0">
                  <a:solidFill>
                    <a:srgbClr val="000000"/>
                  </a:solidFill>
                </a:rPr>
                <a:t>T</a:t>
              </a:r>
              <a:r>
                <a:rPr lang="en-GB" altLang="zh-CN" sz="2000" dirty="0" smtClean="0">
                  <a:solidFill>
                    <a:srgbClr val="000000"/>
                  </a:solidFill>
                </a:rPr>
                <a:t>   </a:t>
              </a:r>
              <a:endParaRPr lang="en-GB" altLang="zh-CN" sz="2000" dirty="0">
                <a:solidFill>
                  <a:srgbClr val="000000"/>
                </a:solidFill>
              </a:endParaRPr>
            </a:p>
          </p:txBody>
        </p:sp>
        <p:sp>
          <p:nvSpPr>
            <p:cNvPr id="19479" name="Text Box 9"/>
            <p:cNvSpPr txBox="1">
              <a:spLocks noChangeArrowheads="1"/>
            </p:cNvSpPr>
            <p:nvPr/>
          </p:nvSpPr>
          <p:spPr bwMode="auto">
            <a:xfrm>
              <a:off x="1406" y="1480"/>
              <a:ext cx="1344" cy="42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TMD PDFs </a:t>
              </a:r>
              <a:r>
                <a:rPr lang="en-GB" altLang="zh-CN">
                  <a:solidFill>
                    <a:srgbClr val="0066FF"/>
                  </a:solidFill>
                </a:rPr>
                <a:t>f</a:t>
              </a:r>
              <a:r>
                <a:rPr lang="en-GB" altLang="zh-CN" baseline="-25000">
                  <a:solidFill>
                    <a:srgbClr val="0066FF"/>
                  </a:solidFill>
                </a:rPr>
                <a:t>1</a:t>
              </a:r>
              <a:r>
                <a:rPr lang="en-GB" altLang="zh-CN" baseline="30000">
                  <a:solidFill>
                    <a:srgbClr val="000000"/>
                  </a:solidFill>
                </a:rPr>
                <a:t>u</a:t>
              </a:r>
              <a:r>
                <a:rPr lang="en-GB" altLang="zh-CN">
                  <a:solidFill>
                    <a:srgbClr val="000000"/>
                  </a:solidFill>
                </a:rPr>
                <a:t>(x,k</a:t>
              </a:r>
              <a:r>
                <a:rPr lang="en-GB" altLang="zh-CN" baseline="-25000">
                  <a:solidFill>
                    <a:srgbClr val="000000"/>
                  </a:solidFill>
                </a:rPr>
                <a:t>T</a:t>
              </a:r>
              <a:r>
                <a:rPr lang="en-GB" altLang="zh-CN">
                  <a:solidFill>
                    <a:srgbClr val="000000"/>
                  </a:solidFill>
                </a:rPr>
                <a:t>), .. </a:t>
              </a:r>
              <a:r>
                <a:rPr lang="en-GB" altLang="zh-CN">
                  <a:solidFill>
                    <a:srgbClr val="FF3300"/>
                  </a:solidFill>
                </a:rPr>
                <a:t>h</a:t>
              </a:r>
              <a:r>
                <a:rPr lang="en-GB" altLang="zh-CN" baseline="-25000">
                  <a:solidFill>
                    <a:srgbClr val="FF3300"/>
                  </a:solidFill>
                </a:rPr>
                <a:t>1</a:t>
              </a:r>
              <a:r>
                <a:rPr lang="en-GB" altLang="zh-CN" baseline="30000">
                  <a:solidFill>
                    <a:srgbClr val="000000"/>
                  </a:solidFill>
                </a:rPr>
                <a:t>u</a:t>
              </a:r>
              <a:r>
                <a:rPr lang="en-GB" altLang="zh-CN">
                  <a:solidFill>
                    <a:srgbClr val="000000"/>
                  </a:solidFill>
                </a:rPr>
                <a:t>(x,k</a:t>
              </a:r>
              <a:r>
                <a:rPr lang="en-GB" altLang="zh-CN" baseline="-25000">
                  <a:solidFill>
                    <a:srgbClr val="000000"/>
                  </a:solidFill>
                </a:rPr>
                <a:t>T</a:t>
              </a:r>
              <a:r>
                <a:rPr lang="en-GB" altLang="zh-CN">
                  <a:solidFill>
                    <a:srgbClr val="000000"/>
                  </a:solidFill>
                </a:rPr>
                <a:t>)</a:t>
              </a:r>
              <a:r>
                <a:rPr lang="ar-SA" altLang="zh-CN">
                  <a:solidFill>
                    <a:srgbClr val="000000"/>
                  </a:solidFill>
                </a:rPr>
                <a:t>‏</a:t>
              </a:r>
              <a:endParaRPr lang="en-GB" altLang="zh-CN">
                <a:solidFill>
                  <a:srgbClr val="000000"/>
                </a:solidFill>
              </a:endParaRPr>
            </a:p>
          </p:txBody>
        </p:sp>
        <p:pic>
          <p:nvPicPr>
            <p:cNvPr id="19480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" y="976"/>
              <a:ext cx="1250" cy="14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3176588" y="3055938"/>
            <a:ext cx="2921000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 dirty="0">
                <a:solidFill>
                  <a:srgbClr val="007A77"/>
                </a:solidFill>
                <a:latin typeface="Arial" pitchFamily="34" charset="0"/>
                <a:cs typeface="Arial" pitchFamily="34" charset="0"/>
              </a:rPr>
              <a:t>3D imaging</a:t>
            </a:r>
          </a:p>
        </p:txBody>
      </p:sp>
      <p:sp>
        <p:nvSpPr>
          <p:cNvPr id="19464" name="Text Box 25"/>
          <p:cNvSpPr txBox="1">
            <a:spLocks noChangeArrowheads="1"/>
          </p:cNvSpPr>
          <p:nvPr/>
        </p:nvSpPr>
        <p:spPr bwMode="auto">
          <a:xfrm>
            <a:off x="6637338" y="813702"/>
            <a:ext cx="828675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 dirty="0">
                <a:solidFill>
                  <a:srgbClr val="007A77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GB" altLang="zh-CN" sz="4000" b="1" u="sng" dirty="0" smtClean="0">
                <a:solidFill>
                  <a:srgbClr val="007A77"/>
                </a:solidFill>
                <a:latin typeface="Arial" pitchFamily="34" charset="0"/>
                <a:cs typeface="Arial" pitchFamily="34" charset="0"/>
              </a:rPr>
              <a:t>D Dist.</a:t>
            </a:r>
            <a:endParaRPr lang="en-GB" altLang="zh-CN" sz="4000" b="1" u="sng" dirty="0">
              <a:solidFill>
                <a:srgbClr val="007A7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73" name="Text Box 20"/>
          <p:cNvSpPr txBox="1">
            <a:spLocks noChangeArrowheads="1"/>
          </p:cNvSpPr>
          <p:nvPr/>
        </p:nvSpPr>
        <p:spPr bwMode="auto">
          <a:xfrm>
            <a:off x="5364163" y="5013339"/>
            <a:ext cx="1079500" cy="130493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Form Factors</a:t>
            </a:r>
          </a:p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G</a:t>
            </a:r>
            <a:r>
              <a:rPr lang="en-GB" altLang="zh-CN" sz="2000" baseline="-25000">
                <a:solidFill>
                  <a:srgbClr val="000000"/>
                </a:solidFill>
              </a:rPr>
              <a:t>E</a:t>
            </a:r>
            <a:r>
              <a:rPr lang="en-GB" altLang="zh-CN" sz="2000">
                <a:solidFill>
                  <a:srgbClr val="000000"/>
                </a:solidFill>
              </a:rPr>
              <a:t>(Q</a:t>
            </a:r>
            <a:r>
              <a:rPr lang="en-GB" altLang="zh-CN" sz="2000" baseline="30000">
                <a:solidFill>
                  <a:srgbClr val="000000"/>
                </a:solidFill>
              </a:rPr>
              <a:t>2</a:t>
            </a:r>
            <a:r>
              <a:rPr lang="en-GB" altLang="zh-CN" sz="2000">
                <a:solidFill>
                  <a:srgbClr val="000000"/>
                </a:solidFill>
              </a:rPr>
              <a:t>), </a:t>
            </a:r>
          </a:p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G</a:t>
            </a:r>
            <a:r>
              <a:rPr lang="en-GB" altLang="zh-CN" sz="2000" baseline="-25000">
                <a:solidFill>
                  <a:srgbClr val="000000"/>
                </a:solidFill>
              </a:rPr>
              <a:t>M</a:t>
            </a:r>
            <a:r>
              <a:rPr lang="en-GB" altLang="zh-CN" sz="2000">
                <a:solidFill>
                  <a:srgbClr val="000000"/>
                </a:solidFill>
              </a:rPr>
              <a:t>(Q</a:t>
            </a:r>
            <a:r>
              <a:rPr lang="en-GB" altLang="zh-CN" sz="2000" baseline="30000">
                <a:solidFill>
                  <a:srgbClr val="000000"/>
                </a:solidFill>
              </a:rPr>
              <a:t>2</a:t>
            </a:r>
            <a:r>
              <a:rPr lang="en-GB" altLang="zh-CN" sz="2000">
                <a:solidFill>
                  <a:srgbClr val="000000"/>
                </a:solidFill>
              </a:rPr>
              <a:t>)</a:t>
            </a:r>
            <a:r>
              <a:rPr lang="ar-SA" altLang="zh-CN" sz="2000">
                <a:solidFill>
                  <a:srgbClr val="000000"/>
                </a:solidFill>
              </a:rPr>
              <a:t>‏</a:t>
            </a:r>
            <a:endParaRPr lang="en-GB" altLang="zh-CN" sz="2000">
              <a:solidFill>
                <a:srgbClr val="000000"/>
              </a:solidFill>
            </a:endParaRPr>
          </a:p>
        </p:txBody>
      </p:sp>
      <p:pic>
        <p:nvPicPr>
          <p:cNvPr id="19474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3675" y="4419610"/>
            <a:ext cx="2371725" cy="192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37"/>
          <p:cNvGrpSpPr/>
          <p:nvPr/>
        </p:nvGrpSpPr>
        <p:grpSpPr>
          <a:xfrm>
            <a:off x="3846513" y="2852738"/>
            <a:ext cx="5260975" cy="2520967"/>
            <a:chOff x="3846513" y="2852738"/>
            <a:chExt cx="5260975" cy="2520967"/>
          </a:xfrm>
        </p:grpSpPr>
        <p:sp>
          <p:nvSpPr>
            <p:cNvPr id="19470" name="Line 17"/>
            <p:cNvSpPr>
              <a:spLocks noChangeShapeType="1"/>
            </p:cNvSpPr>
            <p:nvPr/>
          </p:nvSpPr>
          <p:spPr bwMode="auto">
            <a:xfrm flipH="1">
              <a:off x="3846513" y="2852738"/>
              <a:ext cx="1860550" cy="252096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Text Box 18"/>
            <p:cNvSpPr txBox="1">
              <a:spLocks noChangeArrowheads="1"/>
            </p:cNvSpPr>
            <p:nvPr/>
          </p:nvSpPr>
          <p:spPr bwMode="auto">
            <a:xfrm>
              <a:off x="4757355" y="4026164"/>
              <a:ext cx="647700" cy="7000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2</a:t>
              </a:r>
              <a:r>
                <a:rPr lang="en-GB" altLang="zh-CN" sz="2000" dirty="0">
                  <a:solidFill>
                    <a:srgbClr val="000000"/>
                  </a:solidFill>
                </a:rPr>
                <a:t>r</a:t>
              </a:r>
              <a:r>
                <a:rPr lang="en-GB" altLang="zh-CN" sz="2000" baseline="-25000" dirty="0">
                  <a:solidFill>
                    <a:srgbClr val="000000"/>
                  </a:solidFill>
                </a:rPr>
                <a:t>T</a:t>
              </a:r>
              <a:r>
                <a:rPr lang="en-GB" altLang="zh-CN" sz="2000" dirty="0">
                  <a:solidFill>
                    <a:srgbClr val="000000"/>
                  </a:solidFill>
                </a:rPr>
                <a:t>   </a:t>
              </a:r>
            </a:p>
          </p:txBody>
        </p:sp>
        <p:sp>
          <p:nvSpPr>
            <p:cNvPr id="19472" name="Line 19"/>
            <p:cNvSpPr>
              <a:spLocks noChangeShapeType="1"/>
            </p:cNvSpPr>
            <p:nvPr/>
          </p:nvSpPr>
          <p:spPr bwMode="auto">
            <a:xfrm flipH="1">
              <a:off x="5940425" y="2852738"/>
              <a:ext cx="127000" cy="19478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Text Box 22"/>
            <p:cNvSpPr txBox="1">
              <a:spLocks noChangeArrowheads="1"/>
            </p:cNvSpPr>
            <p:nvPr/>
          </p:nvSpPr>
          <p:spPr bwMode="auto">
            <a:xfrm>
              <a:off x="6119813" y="3825881"/>
              <a:ext cx="2987675" cy="6604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 err="1">
                  <a:solidFill>
                    <a:srgbClr val="000000"/>
                  </a:solidFill>
                </a:rPr>
                <a:t>dx</a:t>
              </a:r>
              <a:r>
                <a:rPr lang="en-GB" altLang="zh-CN" sz="2000" dirty="0">
                  <a:solidFill>
                    <a:srgbClr val="000000"/>
                  </a:solidFill>
                </a:rPr>
                <a:t> &amp;</a:t>
              </a:r>
            </a:p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Fourier Transformation    </a:t>
              </a:r>
            </a:p>
          </p:txBody>
        </p:sp>
      </p:grpSp>
      <p:sp>
        <p:nvSpPr>
          <p:cNvPr id="19476" name="Text Box 26"/>
          <p:cNvSpPr txBox="1">
            <a:spLocks noChangeArrowheads="1"/>
          </p:cNvSpPr>
          <p:nvPr/>
        </p:nvSpPr>
        <p:spPr bwMode="auto">
          <a:xfrm>
            <a:off x="4356100" y="5516581"/>
            <a:ext cx="828675" cy="6572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 dirty="0">
                <a:solidFill>
                  <a:srgbClr val="007A77"/>
                </a:solidFill>
                <a:latin typeface="Arial" pitchFamily="34" charset="0"/>
                <a:cs typeface="Arial" pitchFamily="34" charset="0"/>
              </a:rPr>
              <a:t>1D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9400" y="39469"/>
            <a:ext cx="762260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Unified View of Nucleon Structure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41"/>
          <p:cNvGrpSpPr/>
          <p:nvPr/>
        </p:nvGrpSpPr>
        <p:grpSpPr>
          <a:xfrm>
            <a:off x="4427538" y="1341438"/>
            <a:ext cx="4508818" cy="1935162"/>
            <a:chOff x="4427538" y="1341438"/>
            <a:chExt cx="4508818" cy="1935162"/>
          </a:xfrm>
        </p:grpSpPr>
        <p:sp>
          <p:nvSpPr>
            <p:cNvPr id="19481" name="Text Box 5"/>
            <p:cNvSpPr txBox="1">
              <a:spLocks noChangeArrowheads="1"/>
            </p:cNvSpPr>
            <p:nvPr/>
          </p:nvSpPr>
          <p:spPr bwMode="auto">
            <a:xfrm>
              <a:off x="5154613" y="2349501"/>
              <a:ext cx="1481137" cy="37782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GPDs/IPDs</a:t>
              </a:r>
            </a:p>
          </p:txBody>
        </p:sp>
        <p:sp>
          <p:nvSpPr>
            <p:cNvPr id="19482" name="Line 6"/>
            <p:cNvSpPr>
              <a:spLocks noChangeShapeType="1"/>
            </p:cNvSpPr>
            <p:nvPr/>
          </p:nvSpPr>
          <p:spPr bwMode="auto">
            <a:xfrm>
              <a:off x="4427538" y="1341438"/>
              <a:ext cx="1152525" cy="93503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Text Box 7"/>
            <p:cNvSpPr txBox="1">
              <a:spLocks noChangeArrowheads="1"/>
            </p:cNvSpPr>
            <p:nvPr/>
          </p:nvSpPr>
          <p:spPr bwMode="auto">
            <a:xfrm>
              <a:off x="5209538" y="1616076"/>
              <a:ext cx="667596" cy="3807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2</a:t>
              </a:r>
              <a:r>
                <a:rPr lang="en-GB" altLang="zh-CN" sz="2000" dirty="0">
                  <a:solidFill>
                    <a:srgbClr val="000000"/>
                  </a:solidFill>
                </a:rPr>
                <a:t>k</a:t>
              </a:r>
              <a:r>
                <a:rPr lang="en-GB" altLang="zh-CN" sz="2000" baseline="-25000" dirty="0">
                  <a:solidFill>
                    <a:srgbClr val="000000"/>
                  </a:solidFill>
                </a:rPr>
                <a:t>T </a:t>
              </a:r>
            </a:p>
          </p:txBody>
        </p:sp>
        <p:grpSp>
          <p:nvGrpSpPr>
            <p:cNvPr id="7" name="Group 40"/>
            <p:cNvGrpSpPr/>
            <p:nvPr/>
          </p:nvGrpSpPr>
          <p:grpSpPr>
            <a:xfrm>
              <a:off x="6781800" y="1447800"/>
              <a:ext cx="2154556" cy="1828800"/>
              <a:chOff x="6727508" y="1371600"/>
              <a:chExt cx="2154556" cy="1828800"/>
            </a:xfrm>
          </p:grpSpPr>
          <p:pic>
            <p:nvPicPr>
              <p:cNvPr id="33" name="Picture 15" descr="fig02-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0296" b="53353"/>
              <a:stretch>
                <a:fillRect/>
              </a:stretch>
            </p:blipFill>
            <p:spPr bwMode="auto">
              <a:xfrm>
                <a:off x="6727508" y="1371600"/>
                <a:ext cx="2154556" cy="18288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7010400" y="1447800"/>
                <a:ext cx="5334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660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3D Parton Distributions: GPD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181600" y="106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b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786438" y="861341"/>
            <a:ext cx="3357562" cy="2895838"/>
            <a:chOff x="113" y="911"/>
            <a:chExt cx="2160" cy="1974"/>
          </a:xfrm>
        </p:grpSpPr>
        <p:pic>
          <p:nvPicPr>
            <p:cNvPr id="5" name="Picture 4" descr="Schéma2diapoter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17060"/>
            <a:stretch/>
          </p:blipFill>
          <p:spPr bwMode="auto">
            <a:xfrm>
              <a:off x="113" y="911"/>
              <a:ext cx="2160" cy="1767"/>
            </a:xfrm>
            <a:prstGeom prst="rect">
              <a:avLst/>
            </a:prstGeom>
            <a:noFill/>
          </p:spPr>
        </p:pic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312" y="969"/>
              <a:ext cx="395" cy="452"/>
              <a:chOff x="312" y="969"/>
              <a:chExt cx="395" cy="452"/>
            </a:xfrm>
          </p:grpSpPr>
          <p:sp>
            <p:nvSpPr>
              <p:cNvPr id="10" name="Arc 6"/>
              <p:cNvSpPr>
                <a:spLocks/>
              </p:cNvSpPr>
              <p:nvPr/>
            </p:nvSpPr>
            <p:spPr bwMode="auto">
              <a:xfrm rot="6754313" flipH="1" flipV="1">
                <a:off x="404" y="1118"/>
                <a:ext cx="366" cy="240"/>
              </a:xfrm>
              <a:custGeom>
                <a:avLst/>
                <a:gdLst>
                  <a:gd name="G0" fmla="+- 4417 0 0"/>
                  <a:gd name="G1" fmla="+- 21600 0 0"/>
                  <a:gd name="G2" fmla="+- 21600 0 0"/>
                  <a:gd name="T0" fmla="*/ 0 w 26017"/>
                  <a:gd name="T1" fmla="*/ 456 h 22612"/>
                  <a:gd name="T2" fmla="*/ 25993 w 26017"/>
                  <a:gd name="T3" fmla="*/ 22612 h 22612"/>
                  <a:gd name="T4" fmla="*/ 4417 w 26017"/>
                  <a:gd name="T5" fmla="*/ 21600 h 22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017" h="22612" fill="none" extrusionOk="0">
                    <a:moveTo>
                      <a:pt x="0" y="456"/>
                    </a:moveTo>
                    <a:cubicBezTo>
                      <a:pt x="1452" y="152"/>
                      <a:pt x="2932" y="-1"/>
                      <a:pt x="4417" y="0"/>
                    </a:cubicBezTo>
                    <a:cubicBezTo>
                      <a:pt x="16346" y="0"/>
                      <a:pt x="26017" y="9670"/>
                      <a:pt x="26017" y="21600"/>
                    </a:cubicBezTo>
                    <a:cubicBezTo>
                      <a:pt x="26017" y="21937"/>
                      <a:pt x="26009" y="22274"/>
                      <a:pt x="25993" y="22612"/>
                    </a:cubicBezTo>
                  </a:path>
                  <a:path w="26017" h="22612" stroke="0" extrusionOk="0">
                    <a:moveTo>
                      <a:pt x="0" y="456"/>
                    </a:moveTo>
                    <a:cubicBezTo>
                      <a:pt x="1452" y="152"/>
                      <a:pt x="2932" y="-1"/>
                      <a:pt x="4417" y="0"/>
                    </a:cubicBezTo>
                    <a:cubicBezTo>
                      <a:pt x="16346" y="0"/>
                      <a:pt x="26017" y="9670"/>
                      <a:pt x="26017" y="21600"/>
                    </a:cubicBezTo>
                    <a:cubicBezTo>
                      <a:pt x="26017" y="21937"/>
                      <a:pt x="26009" y="22274"/>
                      <a:pt x="25993" y="22612"/>
                    </a:cubicBezTo>
                    <a:lnTo>
                      <a:pt x="4417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en-GB" sz="2400">
                  <a:solidFill>
                    <a:srgbClr val="01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312" y="969"/>
                <a:ext cx="384" cy="27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defTabSz="762000" eaLnBrk="0" hangingPunct="0"/>
                <a:r>
                  <a:rPr lang="fr-FR" dirty="0">
                    <a:solidFill>
                      <a:srgbClr val="FF3300"/>
                    </a:solidFill>
                  </a:rPr>
                  <a:t>Q</a:t>
                </a:r>
                <a:r>
                  <a:rPr lang="fr-FR" b="1" baseline="30000" dirty="0">
                    <a:solidFill>
                      <a:srgbClr val="FF3300"/>
                    </a:solidFill>
                  </a:rPr>
                  <a:t>2</a:t>
                </a:r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1088" y="2194"/>
              <a:ext cx="558" cy="691"/>
              <a:chOff x="1088" y="2194"/>
              <a:chExt cx="558" cy="691"/>
            </a:xfrm>
          </p:grpSpPr>
          <p:sp>
            <p:nvSpPr>
              <p:cNvPr id="8" name="Arc 9"/>
              <p:cNvSpPr>
                <a:spLocks/>
              </p:cNvSpPr>
              <p:nvPr/>
            </p:nvSpPr>
            <p:spPr bwMode="auto">
              <a:xfrm rot="19052950" flipH="1" flipV="1">
                <a:off x="1088" y="2194"/>
                <a:ext cx="558" cy="506"/>
              </a:xfrm>
              <a:custGeom>
                <a:avLst/>
                <a:gdLst>
                  <a:gd name="G0" fmla="+- 4417 0 0"/>
                  <a:gd name="G1" fmla="+- 21600 0 0"/>
                  <a:gd name="G2" fmla="+- 21600 0 0"/>
                  <a:gd name="T0" fmla="*/ 0 w 26017"/>
                  <a:gd name="T1" fmla="*/ 456 h 22612"/>
                  <a:gd name="T2" fmla="*/ 25993 w 26017"/>
                  <a:gd name="T3" fmla="*/ 22612 h 22612"/>
                  <a:gd name="T4" fmla="*/ 4417 w 26017"/>
                  <a:gd name="T5" fmla="*/ 21600 h 22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017" h="22612" fill="none" extrusionOk="0">
                    <a:moveTo>
                      <a:pt x="0" y="456"/>
                    </a:moveTo>
                    <a:cubicBezTo>
                      <a:pt x="1452" y="152"/>
                      <a:pt x="2932" y="-1"/>
                      <a:pt x="4417" y="0"/>
                    </a:cubicBezTo>
                    <a:cubicBezTo>
                      <a:pt x="16346" y="0"/>
                      <a:pt x="26017" y="9670"/>
                      <a:pt x="26017" y="21600"/>
                    </a:cubicBezTo>
                    <a:cubicBezTo>
                      <a:pt x="26017" y="21937"/>
                      <a:pt x="26009" y="22274"/>
                      <a:pt x="25993" y="22612"/>
                    </a:cubicBezTo>
                  </a:path>
                  <a:path w="26017" h="22612" stroke="0" extrusionOk="0">
                    <a:moveTo>
                      <a:pt x="0" y="456"/>
                    </a:moveTo>
                    <a:cubicBezTo>
                      <a:pt x="1452" y="152"/>
                      <a:pt x="2932" y="-1"/>
                      <a:pt x="4417" y="0"/>
                    </a:cubicBezTo>
                    <a:cubicBezTo>
                      <a:pt x="16346" y="0"/>
                      <a:pt x="26017" y="9670"/>
                      <a:pt x="26017" y="21600"/>
                    </a:cubicBezTo>
                    <a:cubicBezTo>
                      <a:pt x="26017" y="21937"/>
                      <a:pt x="26009" y="22274"/>
                      <a:pt x="25993" y="22612"/>
                    </a:cubicBezTo>
                    <a:lnTo>
                      <a:pt x="4417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3300"/>
                </a:solidFill>
                <a:round/>
                <a:headEnd type="triangle" w="med" len="med"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en-GB" sz="2400">
                  <a:solidFill>
                    <a:srgbClr val="01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9" name="Text Box 10"/>
              <p:cNvSpPr txBox="1">
                <a:spLocks noChangeArrowheads="1"/>
              </p:cNvSpPr>
              <p:nvPr/>
            </p:nvSpPr>
            <p:spPr bwMode="auto">
              <a:xfrm>
                <a:off x="1213" y="2614"/>
                <a:ext cx="174" cy="271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defTabSz="762000" eaLnBrk="0" hangingPunct="0"/>
                <a:r>
                  <a:rPr lang="fr-FR" dirty="0">
                    <a:solidFill>
                      <a:srgbClr val="FF3300"/>
                    </a:solidFill>
                  </a:rPr>
                  <a:t>t</a:t>
                </a:r>
              </a:p>
            </p:txBody>
          </p:sp>
        </p:grpSp>
      </p:grp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6248400" y="2297761"/>
            <a:ext cx="2808287" cy="0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/>
          </a:p>
        </p:txBody>
      </p:sp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56291553"/>
              </p:ext>
            </p:extLst>
          </p:nvPr>
        </p:nvGraphicFramePr>
        <p:xfrm>
          <a:off x="6248400" y="2461541"/>
          <a:ext cx="612775" cy="365125"/>
        </p:xfrm>
        <a:graphic>
          <a:graphicData uri="http://schemas.openxmlformats.org/presentationml/2006/ole">
            <p:oleObj spid="_x0000_s280578" name="Equation" r:id="rId4" imgW="342625" imgH="203261" progId="Equation.3">
              <p:embed/>
            </p:oleObj>
          </a:graphicData>
        </a:graphic>
      </p:graphicFrame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1485370"/>
              </p:ext>
            </p:extLst>
          </p:nvPr>
        </p:nvGraphicFramePr>
        <p:xfrm>
          <a:off x="8305800" y="2461541"/>
          <a:ext cx="612775" cy="365125"/>
        </p:xfrm>
        <a:graphic>
          <a:graphicData uri="http://schemas.openxmlformats.org/presentationml/2006/ole">
            <p:oleObj spid="_x0000_s280579" name="Equation" r:id="rId5" imgW="342625" imgH="203261" progId="Equation.3">
              <p:embed/>
            </p:oleObj>
          </a:graphicData>
        </a:graphic>
      </p:graphicFrame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54044151"/>
              </p:ext>
            </p:extLst>
          </p:nvPr>
        </p:nvGraphicFramePr>
        <p:xfrm>
          <a:off x="7162800" y="3756941"/>
          <a:ext cx="969403" cy="324867"/>
        </p:xfrm>
        <a:graphic>
          <a:graphicData uri="http://schemas.openxmlformats.org/presentationml/2006/ole">
            <p:oleObj spid="_x0000_s280580" name="Equation" r:id="rId6" imgW="609233" imgH="203261" progId="Equation.3">
              <p:embed/>
            </p:oleObj>
          </a:graphicData>
        </a:graphic>
      </p:graphicFrame>
      <p:graphicFrame>
        <p:nvGraphicFramePr>
          <p:cNvPr id="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59431746"/>
              </p:ext>
            </p:extLst>
          </p:nvPr>
        </p:nvGraphicFramePr>
        <p:xfrm>
          <a:off x="8153400" y="3223541"/>
          <a:ext cx="723900" cy="395288"/>
        </p:xfrm>
        <a:graphic>
          <a:graphicData uri="http://schemas.openxmlformats.org/presentationml/2006/ole">
            <p:oleObj spid="_x0000_s280581" name="Equation" r:id="rId7" imgW="443980" imgH="241269" progId="Equation.3">
              <p:embed/>
            </p:oleObj>
          </a:graphicData>
        </a:graphic>
      </p:graphicFrame>
      <p:graphicFrame>
        <p:nvGraphicFramePr>
          <p:cNvPr id="1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90808223"/>
              </p:ext>
            </p:extLst>
          </p:nvPr>
        </p:nvGraphicFramePr>
        <p:xfrm>
          <a:off x="8153400" y="3528341"/>
          <a:ext cx="758825" cy="403225"/>
        </p:xfrm>
        <a:graphic>
          <a:graphicData uri="http://schemas.openxmlformats.org/presentationml/2006/ole">
            <p:oleObj spid="_x0000_s280582" name="Equation" r:id="rId8" imgW="456924" imgH="241415" progId="Equation.3">
              <p:embed/>
            </p:oleObj>
          </a:graphicData>
        </a:graphic>
      </p:graphicFrame>
      <p:grpSp>
        <p:nvGrpSpPr>
          <p:cNvPr id="19" name="Group 23"/>
          <p:cNvGrpSpPr/>
          <p:nvPr/>
        </p:nvGrpSpPr>
        <p:grpSpPr>
          <a:xfrm>
            <a:off x="498943" y="4628297"/>
            <a:ext cx="8187857" cy="2013477"/>
            <a:chOff x="498943" y="4061419"/>
            <a:chExt cx="6649259" cy="2013477"/>
          </a:xfrm>
        </p:grpSpPr>
        <p:grpSp>
          <p:nvGrpSpPr>
            <p:cNvPr id="20" name="Group 22"/>
            <p:cNvGrpSpPr/>
            <p:nvPr/>
          </p:nvGrpSpPr>
          <p:grpSpPr>
            <a:xfrm>
              <a:off x="5081875" y="5295900"/>
              <a:ext cx="1852612" cy="461963"/>
              <a:chOff x="7150100" y="5711825"/>
              <a:chExt cx="1852612" cy="461963"/>
            </a:xfrm>
          </p:grpSpPr>
          <p:sp>
            <p:nvSpPr>
              <p:cNvPr id="21" name="AutoShape 20"/>
              <p:cNvSpPr>
                <a:spLocks noChangeArrowheads="1"/>
              </p:cNvSpPr>
              <p:nvPr/>
            </p:nvSpPr>
            <p:spPr bwMode="auto">
              <a:xfrm>
                <a:off x="7150100" y="5757863"/>
                <a:ext cx="622300" cy="381000"/>
              </a:xfrm>
              <a:custGeom>
                <a:avLst/>
                <a:gdLst>
                  <a:gd name="T0" fmla="*/ 466725 w 21600"/>
                  <a:gd name="T1" fmla="*/ 0 h 21600"/>
                  <a:gd name="T2" fmla="*/ 0 w 21600"/>
                  <a:gd name="T3" fmla="*/ 190500 h 21600"/>
                  <a:gd name="T4" fmla="*/ 466725 w 21600"/>
                  <a:gd name="T5" fmla="*/ 381000 h 21600"/>
                  <a:gd name="T6" fmla="*/ 622300 w 21600"/>
                  <a:gd name="T7" fmla="*/ 1905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Text Box 21"/>
              <p:cNvSpPr txBox="1">
                <a:spLocks noChangeArrowheads="1"/>
              </p:cNvSpPr>
              <p:nvPr/>
            </p:nvSpPr>
            <p:spPr bwMode="auto">
              <a:xfrm>
                <a:off x="7935912" y="5711825"/>
                <a:ext cx="10668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i="1" dirty="0">
                    <a:solidFill>
                      <a:srgbClr val="008000"/>
                    </a:solidFill>
                    <a:latin typeface="Times New Roman" pitchFamily="18" charset="0"/>
                  </a:rPr>
                  <a:t>E</a:t>
                </a:r>
                <a:r>
                  <a:rPr lang="en-US" sz="2400" b="1" i="1" dirty="0">
                    <a:solidFill>
                      <a:srgbClr val="008000"/>
                    </a:solidFill>
                  </a:rPr>
                  <a:t>(</a:t>
                </a:r>
                <a:r>
                  <a:rPr lang="en-US" sz="2400" b="1" i="1" dirty="0" err="1">
                    <a:solidFill>
                      <a:srgbClr val="008000"/>
                    </a:solidFill>
                    <a:latin typeface="Symbol" pitchFamily="18" charset="2"/>
                  </a:rPr>
                  <a:t>x,</a:t>
                </a:r>
                <a:r>
                  <a:rPr lang="en-US" sz="2400" b="1" i="1" dirty="0" err="1">
                    <a:solidFill>
                      <a:srgbClr val="008000"/>
                    </a:solidFill>
                  </a:rPr>
                  <a:t>t</a:t>
                </a:r>
                <a:r>
                  <a:rPr lang="en-US" sz="2400" b="1" i="1" dirty="0">
                    <a:solidFill>
                      <a:srgbClr val="008000"/>
                    </a:solidFill>
                  </a:rPr>
                  <a:t>)</a:t>
                </a:r>
              </a:p>
            </p:txBody>
          </p:sp>
        </p:grpSp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498943" y="4135904"/>
              <a:ext cx="561564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Polarized beam, </a:t>
              </a:r>
              <a:r>
                <a:rPr lang="en-US" sz="20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unpolarized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target</a:t>
              </a: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  <a:p>
              <a:endPara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20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Unpolarized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beam, longitudinal </a:t>
              </a: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polarized target</a:t>
              </a: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  <a:p>
              <a:endPara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20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Unpolarized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beam, transverse </a:t>
              </a: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polarized target</a:t>
              </a: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  <a:p>
              <a:endPara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3" name="Group 18"/>
            <p:cNvGrpSpPr/>
            <p:nvPr/>
          </p:nvGrpSpPr>
          <p:grpSpPr>
            <a:xfrm>
              <a:off x="5049838" y="4061419"/>
              <a:ext cx="1811337" cy="457200"/>
              <a:chOff x="7124700" y="3533775"/>
              <a:chExt cx="1811337" cy="457200"/>
            </a:xfrm>
          </p:grpSpPr>
          <p:sp>
            <p:nvSpPr>
              <p:cNvPr id="28" name="Text Box 26"/>
              <p:cNvSpPr txBox="1">
                <a:spLocks noChangeArrowheads="1"/>
              </p:cNvSpPr>
              <p:nvPr/>
            </p:nvSpPr>
            <p:spPr bwMode="auto">
              <a:xfrm>
                <a:off x="8001000" y="3533775"/>
                <a:ext cx="935037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i="1" dirty="0">
                    <a:solidFill>
                      <a:srgbClr val="FF0000"/>
                    </a:solidFill>
                    <a:latin typeface="Times New Roman" pitchFamily="18" charset="0"/>
                  </a:rPr>
                  <a:t>H</a:t>
                </a:r>
                <a:r>
                  <a:rPr lang="en-US" sz="2400" b="1" i="1" dirty="0">
                    <a:solidFill>
                      <a:srgbClr val="FF0000"/>
                    </a:solidFill>
                  </a:rPr>
                  <a:t>(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Symbol" pitchFamily="18" charset="2"/>
                  </a:rPr>
                  <a:t>x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Times New Roman" pitchFamily="18" charset="0"/>
                  </a:rPr>
                  <a:t>,t</a:t>
                </a:r>
                <a:r>
                  <a:rPr lang="en-US" sz="2400" b="1" i="1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  <p:sp>
            <p:nvSpPr>
              <p:cNvPr id="29" name="AutoShape 27"/>
              <p:cNvSpPr>
                <a:spLocks noChangeArrowheads="1"/>
              </p:cNvSpPr>
              <p:nvPr/>
            </p:nvSpPr>
            <p:spPr bwMode="auto">
              <a:xfrm>
                <a:off x="7124700" y="3605213"/>
                <a:ext cx="622300" cy="381000"/>
              </a:xfrm>
              <a:custGeom>
                <a:avLst/>
                <a:gdLst>
                  <a:gd name="T0" fmla="*/ 466725 w 21600"/>
                  <a:gd name="T1" fmla="*/ 0 h 21600"/>
                  <a:gd name="T2" fmla="*/ 0 w 21600"/>
                  <a:gd name="T3" fmla="*/ 190500 h 21600"/>
                  <a:gd name="T4" fmla="*/ 466725 w 21600"/>
                  <a:gd name="T5" fmla="*/ 381000 h 21600"/>
                  <a:gd name="T6" fmla="*/ 622300 w 21600"/>
                  <a:gd name="T7" fmla="*/ 1905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4" name="Group 19"/>
            <p:cNvGrpSpPr/>
            <p:nvPr/>
          </p:nvGrpSpPr>
          <p:grpSpPr>
            <a:xfrm>
              <a:off x="5078102" y="4518619"/>
              <a:ext cx="2070100" cy="658812"/>
              <a:chOff x="7150100" y="4446588"/>
              <a:chExt cx="2070100" cy="658812"/>
            </a:xfrm>
          </p:grpSpPr>
          <p:sp>
            <p:nvSpPr>
              <p:cNvPr id="35" name="AutoShape 38"/>
              <p:cNvSpPr>
                <a:spLocks noChangeArrowheads="1"/>
              </p:cNvSpPr>
              <p:nvPr/>
            </p:nvSpPr>
            <p:spPr bwMode="auto">
              <a:xfrm>
                <a:off x="7150100" y="4724400"/>
                <a:ext cx="622300" cy="381000"/>
              </a:xfrm>
              <a:custGeom>
                <a:avLst/>
                <a:gdLst>
                  <a:gd name="T0" fmla="*/ 466725 w 21600"/>
                  <a:gd name="T1" fmla="*/ 0 h 21600"/>
                  <a:gd name="T2" fmla="*/ 0 w 21600"/>
                  <a:gd name="T3" fmla="*/ 190500 h 21600"/>
                  <a:gd name="T4" fmla="*/ 466725 w 21600"/>
                  <a:gd name="T5" fmla="*/ 381000 h 21600"/>
                  <a:gd name="T6" fmla="*/ 622300 w 21600"/>
                  <a:gd name="T7" fmla="*/ 1905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Text Box 40"/>
              <p:cNvSpPr txBox="1">
                <a:spLocks noChangeArrowheads="1"/>
              </p:cNvSpPr>
              <p:nvPr/>
            </p:nvSpPr>
            <p:spPr bwMode="auto">
              <a:xfrm>
                <a:off x="7794625" y="4643438"/>
                <a:ext cx="1425575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 b="1" i="1" dirty="0">
                    <a:solidFill>
                      <a:srgbClr val="0000FF"/>
                    </a:solidFill>
                    <a:latin typeface="Times New Roman" pitchFamily="18" charset="0"/>
                  </a:rPr>
                  <a:t>H</a:t>
                </a:r>
                <a:r>
                  <a:rPr lang="en-US" sz="2400" b="1" i="1" dirty="0">
                    <a:solidFill>
                      <a:srgbClr val="0000FF"/>
                    </a:solidFill>
                  </a:rPr>
                  <a:t>(</a:t>
                </a:r>
                <a:r>
                  <a:rPr lang="en-US" sz="2400" b="1" i="1" dirty="0" err="1">
                    <a:solidFill>
                      <a:srgbClr val="0000FF"/>
                    </a:solidFill>
                    <a:latin typeface="Symbol" pitchFamily="18" charset="2"/>
                  </a:rPr>
                  <a:t>x</a:t>
                </a:r>
                <a:r>
                  <a:rPr lang="en-US" sz="2400" b="1" i="1" dirty="0" err="1">
                    <a:solidFill>
                      <a:srgbClr val="0000FF"/>
                    </a:solidFill>
                    <a:latin typeface="Times New Roman" pitchFamily="18" charset="0"/>
                  </a:rPr>
                  <a:t>,t</a:t>
                </a:r>
                <a:r>
                  <a:rPr lang="en-US" sz="2400" b="1" i="1" dirty="0">
                    <a:solidFill>
                      <a:srgbClr val="0000FF"/>
                    </a:solidFill>
                  </a:rPr>
                  <a:t>)</a:t>
                </a:r>
              </a:p>
            </p:txBody>
          </p:sp>
          <p:sp>
            <p:nvSpPr>
              <p:cNvPr id="37" name="Rectangle 41"/>
              <p:cNvSpPr>
                <a:spLocks noChangeArrowheads="1"/>
              </p:cNvSpPr>
              <p:nvPr/>
            </p:nvSpPr>
            <p:spPr bwMode="auto">
              <a:xfrm>
                <a:off x="8240712" y="4446588"/>
                <a:ext cx="200025" cy="43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</a:rPr>
                  <a:t>~</a:t>
                </a:r>
                <a:endParaRPr lang="en-US" sz="2800" b="1" dirty="0">
                  <a:solidFill>
                    <a:srgbClr val="0000FF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-16107" y="1097392"/>
            <a:ext cx="56549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SzPct val="120000"/>
              <a:buFont typeface="Wingdings" charset="2"/>
              <a:buChar char="§"/>
            </a:pP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ongitudinal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momentum fraction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at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transverse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location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</a:p>
          <a:p>
            <a:pPr marL="342900" indent="-342900">
              <a:buClr>
                <a:srgbClr val="0000FF"/>
              </a:buClr>
              <a:buSzPct val="120000"/>
              <a:buFont typeface="Wingdings" charset="2"/>
              <a:buChar char="§"/>
            </a:pPr>
            <a:endParaRPr lang="en-US" sz="2000" b="1" dirty="0" smtClean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>
              <a:buClr>
                <a:srgbClr val="0000FF"/>
              </a:buClr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At leading twist eight GPDs whose extraction is possible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ony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through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models/parameterizations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needs data in a large kinematic domain of </a:t>
            </a:r>
            <a:r>
              <a:rPr lang="en-US" sz="2000" b="1" dirty="0" err="1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x</a:t>
            </a:r>
            <a:r>
              <a:rPr lang="en-US" sz="2000" b="1" baseline="-25000" dirty="0" err="1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B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, t, Q</a:t>
            </a:r>
            <a:r>
              <a:rPr lang="en-US" sz="2000" b="1" baseline="3000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2</a:t>
            </a:r>
            <a:endParaRPr lang="en-US" sz="2000" b="1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8943" y="3609942"/>
            <a:ext cx="61783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DVCS</a:t>
            </a:r>
            <a:r>
              <a:rPr lang="it-IT" sz="2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it-IT" sz="24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provides</a:t>
            </a:r>
            <a:r>
              <a:rPr lang="it-IT" sz="2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4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cleanest</a:t>
            </a:r>
            <a:r>
              <a:rPr lang="it-IT" sz="2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process</a:t>
            </a:r>
            <a:r>
              <a:rPr lang="it-IT" sz="2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it-IT" sz="24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accessing</a:t>
            </a:r>
            <a:r>
              <a:rPr lang="it-IT" sz="2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GPDs</a:t>
            </a:r>
            <a:endParaRPr lang="it-IT" sz="24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845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 l="4264" t="10726" r="4521"/>
          <a:stretch>
            <a:fillRect/>
          </a:stretch>
        </p:blipFill>
        <p:spPr bwMode="auto">
          <a:xfrm>
            <a:off x="5582417" y="3657600"/>
            <a:ext cx="3256783" cy="273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97973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Towards the 3D Structure of the Proton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489917" y="769477"/>
            <a:ext cx="3594100" cy="1528762"/>
            <a:chOff x="232" y="676"/>
            <a:chExt cx="2264" cy="963"/>
          </a:xfrm>
        </p:grpSpPr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232" y="676"/>
              <a:ext cx="2264" cy="963"/>
              <a:chOff x="232" y="813"/>
              <a:chExt cx="2264" cy="963"/>
            </a:xfrm>
          </p:grpSpPr>
          <p:pic>
            <p:nvPicPr>
              <p:cNvPr id="97" name="Picture 29" descr="dvcs_bh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1514" t="5984" r="4051" b="59094"/>
              <a:stretch>
                <a:fillRect/>
              </a:stretch>
            </p:blipFill>
            <p:spPr bwMode="auto">
              <a:xfrm>
                <a:off x="240" y="857"/>
                <a:ext cx="2256" cy="91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98" name="Text Box 30"/>
              <p:cNvSpPr txBox="1">
                <a:spLocks noChangeArrowheads="1"/>
              </p:cNvSpPr>
              <p:nvPr/>
            </p:nvSpPr>
            <p:spPr bwMode="auto">
              <a:xfrm>
                <a:off x="232" y="813"/>
                <a:ext cx="52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rPr>
                  <a:t>DVCS</a:t>
                </a:r>
              </a:p>
            </p:txBody>
          </p:sp>
          <p:sp>
            <p:nvSpPr>
              <p:cNvPr id="99" name="Text Box 31"/>
              <p:cNvSpPr txBox="1">
                <a:spLocks noChangeArrowheads="1"/>
              </p:cNvSpPr>
              <p:nvPr/>
            </p:nvSpPr>
            <p:spPr bwMode="auto">
              <a:xfrm>
                <a:off x="1584" y="1049"/>
                <a:ext cx="3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38D80C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rPr>
                  <a:t>BH</a:t>
                </a:r>
              </a:p>
            </p:txBody>
          </p:sp>
        </p:grpSp>
        <p:sp>
          <p:nvSpPr>
            <p:cNvPr id="93" name="Text Box 32"/>
            <p:cNvSpPr txBox="1">
              <a:spLocks noChangeArrowheads="1"/>
            </p:cNvSpPr>
            <p:nvPr/>
          </p:nvSpPr>
          <p:spPr bwMode="auto">
            <a:xfrm>
              <a:off x="398" y="1442"/>
              <a:ext cx="18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94" name="Text Box 33"/>
            <p:cNvSpPr txBox="1">
              <a:spLocks noChangeArrowheads="1"/>
            </p:cNvSpPr>
            <p:nvPr/>
          </p:nvSpPr>
          <p:spPr bwMode="auto">
            <a:xfrm>
              <a:off x="878" y="1442"/>
              <a:ext cx="18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95" name="Text Box 34"/>
            <p:cNvSpPr txBox="1">
              <a:spLocks noChangeArrowheads="1"/>
            </p:cNvSpPr>
            <p:nvPr/>
          </p:nvSpPr>
          <p:spPr bwMode="auto">
            <a:xfrm>
              <a:off x="288" y="962"/>
              <a:ext cx="17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" pitchFamily="34" charset="0"/>
                  <a:cs typeface="Arial" pitchFamily="34" charset="0"/>
                </a:rPr>
                <a:t>e</a:t>
              </a:r>
            </a:p>
          </p:txBody>
        </p:sp>
        <p:sp>
          <p:nvSpPr>
            <p:cNvPr id="96" name="Text Box 35"/>
            <p:cNvSpPr txBox="1">
              <a:spLocks noChangeArrowheads="1"/>
            </p:cNvSpPr>
            <p:nvPr/>
          </p:nvSpPr>
          <p:spPr bwMode="auto">
            <a:xfrm>
              <a:off x="672" y="914"/>
              <a:ext cx="17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" pitchFamily="34" charset="0"/>
                  <a:cs typeface="Arial" pitchFamily="34" charset="0"/>
                </a:rPr>
                <a:t>e</a:t>
              </a:r>
            </a:p>
          </p:txBody>
        </p:sp>
      </p:grpSp>
      <p:sp>
        <p:nvSpPr>
          <p:cNvPr id="100" name="TextBox 1151"/>
          <p:cNvSpPr txBox="1">
            <a:spLocks noChangeArrowheads="1"/>
          </p:cNvSpPr>
          <p:nvPr/>
        </p:nvSpPr>
        <p:spPr bwMode="auto">
          <a:xfrm>
            <a:off x="19880" y="845874"/>
            <a:ext cx="5432966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Simplest process: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p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e’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+ p + </a:t>
            </a:r>
            <a:r>
              <a:rPr lang="en-US" sz="2000" b="1" dirty="0">
                <a:solidFill>
                  <a:srgbClr val="FF000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g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(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DVCS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161"/>
          <p:cNvSpPr txBox="1">
            <a:spLocks noChangeArrowheads="1"/>
          </p:cNvSpPr>
          <p:nvPr/>
        </p:nvSpPr>
        <p:spPr bwMode="auto">
          <a:xfrm>
            <a:off x="5802870" y="2441369"/>
            <a:ext cx="314342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Hall A data </a:t>
            </a:r>
            <a:r>
              <a:rPr lang="en-US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for Compton form factor (over </a:t>
            </a:r>
            <a:r>
              <a:rPr lang="en-US" i="1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limited</a:t>
            </a:r>
            <a:r>
              <a:rPr lang="en-US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 Q</a:t>
            </a:r>
            <a:r>
              <a:rPr lang="en-US" baseline="30000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 range) agree with hard-scattering</a:t>
            </a:r>
            <a:endParaRPr lang="en-US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9525" y="1371600"/>
            <a:ext cx="4060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Tahoma" pitchFamily="34" charset="0"/>
              </a:rPr>
              <a:t> Polarized </a:t>
            </a:r>
            <a:r>
              <a:rPr lang="en-US" dirty="0">
                <a:latin typeface="Arial" pitchFamily="34" charset="0"/>
                <a:cs typeface="Tahoma" pitchFamily="34" charset="0"/>
              </a:rPr>
              <a:t>beam, </a:t>
            </a:r>
            <a:r>
              <a:rPr lang="en-US" dirty="0" err="1">
                <a:latin typeface="Arial" pitchFamily="34" charset="0"/>
                <a:cs typeface="Tahoma" pitchFamily="34" charset="0"/>
              </a:rPr>
              <a:t>unpolarized</a:t>
            </a:r>
            <a:r>
              <a:rPr lang="en-US" dirty="0">
                <a:latin typeface="Arial" pitchFamily="34" charset="0"/>
                <a:cs typeface="Tahoma" pitchFamily="34" charset="0"/>
              </a:rPr>
              <a:t> target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: </a:t>
            </a:r>
            <a:endParaRPr lang="en-US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Text Box 26"/>
          <p:cNvSpPr txBox="1">
            <a:spLocks noChangeArrowheads="1"/>
          </p:cNvSpPr>
          <p:nvPr/>
        </p:nvSpPr>
        <p:spPr bwMode="auto">
          <a:xfrm>
            <a:off x="4456112" y="1371600"/>
            <a:ext cx="1030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1" i="1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ξ,t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7" name="Text Box 25"/>
          <p:cNvSpPr txBox="1">
            <a:spLocks noChangeArrowheads="1"/>
          </p:cNvSpPr>
          <p:nvPr/>
        </p:nvSpPr>
        <p:spPr bwMode="auto">
          <a:xfrm>
            <a:off x="0" y="1764268"/>
            <a:ext cx="4637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Tahoma" pitchFamily="34" charset="0"/>
              </a:rPr>
              <a:t>Unpolarized</a:t>
            </a:r>
            <a:r>
              <a:rPr lang="en-US" dirty="0" smtClean="0">
                <a:latin typeface="Arial" pitchFamily="34" charset="0"/>
                <a:cs typeface="Tahoma" pitchFamily="34" charset="0"/>
              </a:rPr>
              <a:t> </a:t>
            </a:r>
            <a:r>
              <a:rPr lang="en-US" dirty="0">
                <a:latin typeface="Arial" pitchFamily="34" charset="0"/>
                <a:cs typeface="Tahoma" pitchFamily="34" charset="0"/>
              </a:rPr>
              <a:t>beam, </a:t>
            </a:r>
            <a:r>
              <a:rPr lang="en-US" dirty="0" smtClean="0">
                <a:latin typeface="Arial" pitchFamily="34" charset="0"/>
                <a:cs typeface="Tahoma" pitchFamily="34" charset="0"/>
              </a:rPr>
              <a:t>long. polarized </a:t>
            </a:r>
            <a:r>
              <a:rPr lang="en-US" dirty="0">
                <a:latin typeface="Arial" pitchFamily="34" charset="0"/>
                <a:cs typeface="Tahoma" pitchFamily="34" charset="0"/>
              </a:rPr>
              <a:t>target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: </a:t>
            </a:r>
            <a:endParaRPr lang="en-US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8" name="Text Box 40"/>
          <p:cNvSpPr txBox="1">
            <a:spLocks noChangeArrowheads="1"/>
          </p:cNvSpPr>
          <p:nvPr/>
        </p:nvSpPr>
        <p:spPr bwMode="auto">
          <a:xfrm>
            <a:off x="3762375" y="1752600"/>
            <a:ext cx="1800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i="1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H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ξ,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Rectangle 41"/>
          <p:cNvSpPr>
            <a:spLocks noChangeArrowheads="1"/>
          </p:cNvSpPr>
          <p:nvPr/>
        </p:nvSpPr>
        <p:spPr bwMode="auto">
          <a:xfrm>
            <a:off x="4684713" y="1524000"/>
            <a:ext cx="1920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~</a:t>
            </a:r>
            <a:endParaRPr lang="en-US" sz="2800" b="1" dirty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0" y="2209800"/>
            <a:ext cx="48130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Tahoma" pitchFamily="34" charset="0"/>
              </a:rPr>
              <a:t>Unpolarized</a:t>
            </a:r>
            <a:r>
              <a:rPr lang="en-US" dirty="0" smtClean="0">
                <a:latin typeface="Arial" pitchFamily="34" charset="0"/>
                <a:cs typeface="Tahoma" pitchFamily="34" charset="0"/>
              </a:rPr>
              <a:t> </a:t>
            </a:r>
            <a:r>
              <a:rPr lang="en-US" dirty="0">
                <a:latin typeface="Arial" pitchFamily="34" charset="0"/>
                <a:cs typeface="Tahoma" pitchFamily="34" charset="0"/>
              </a:rPr>
              <a:t>beam, </a:t>
            </a:r>
            <a:r>
              <a:rPr lang="en-US" dirty="0" err="1" smtClean="0">
                <a:latin typeface="Arial" pitchFamily="34" charset="0"/>
                <a:cs typeface="Tahoma" pitchFamily="34" charset="0"/>
              </a:rPr>
              <a:t>transv</a:t>
            </a:r>
            <a:r>
              <a:rPr lang="en-US" dirty="0" smtClean="0">
                <a:latin typeface="Arial" pitchFamily="34" charset="0"/>
                <a:cs typeface="Tahoma" pitchFamily="34" charset="0"/>
              </a:rPr>
              <a:t>. polarized </a:t>
            </a:r>
            <a:r>
              <a:rPr lang="en-US" dirty="0">
                <a:latin typeface="Arial" pitchFamily="34" charset="0"/>
                <a:cs typeface="Tahoma" pitchFamily="34" charset="0"/>
              </a:rPr>
              <a:t>target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: </a:t>
            </a:r>
            <a:endParaRPr lang="en-US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4495800" y="2209800"/>
            <a:ext cx="996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1" i="1" dirty="0">
                <a:solidFill>
                  <a:srgbClr val="008000"/>
                </a:solidFill>
                <a:latin typeface="Arial" pitchFamily="34" charset="0"/>
                <a:cs typeface="Times New Roman" pitchFamily="18" charset="0"/>
              </a:rPr>
              <a:t>E</a:t>
            </a:r>
            <a:r>
              <a:rPr lang="en-US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ξ,t</a:t>
            </a:r>
            <a:r>
              <a:rPr lang="en-US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Box 45"/>
          <p:cNvSpPr txBox="1"/>
          <p:nvPr/>
        </p:nvSpPr>
        <p:spPr>
          <a:xfrm rot="16200000">
            <a:off x="5018735" y="4406158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 Rounded MT Bold" pitchFamily="34" charset="0"/>
                <a:cs typeface="Arial" pitchFamily="34" charset="0"/>
              </a:rPr>
              <a:t>Im</a:t>
            </a:r>
            <a:r>
              <a:rPr lang="en-US" sz="1400" dirty="0" smtClean="0">
                <a:latin typeface="Arial Rounded MT Bold" pitchFamily="34" charset="0"/>
                <a:cs typeface="Arial" pitchFamily="34" charset="0"/>
              </a:rPr>
              <a:t> C’</a:t>
            </a:r>
            <a:endParaRPr lang="en-US" sz="1400" dirty="0"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2400" y="33528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12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projections: transverse spatial maps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8" name="Picture 57" descr="profile.png"/>
          <p:cNvPicPr>
            <a:picLocks noChangeAspect="1"/>
          </p:cNvPicPr>
          <p:nvPr/>
        </p:nvPicPr>
        <p:blipFill>
          <a:blip r:embed="rId5" cstate="print"/>
          <a:srcRect l="7360" t="50156" r="13115"/>
          <a:stretch>
            <a:fillRect/>
          </a:stretch>
        </p:blipFill>
        <p:spPr>
          <a:xfrm>
            <a:off x="473516" y="3733800"/>
            <a:ext cx="4174684" cy="2582394"/>
          </a:xfrm>
          <a:prstGeom prst="rect">
            <a:avLst/>
          </a:prstGeom>
        </p:spPr>
      </p:pic>
      <p:sp>
        <p:nvSpPr>
          <p:cNvPr id="59" name="TextBox 1161"/>
          <p:cNvSpPr txBox="1">
            <a:spLocks noChangeArrowheads="1"/>
          </p:cNvSpPr>
          <p:nvPr/>
        </p:nvSpPr>
        <p:spPr bwMode="auto">
          <a:xfrm>
            <a:off x="95370" y="2706469"/>
            <a:ext cx="51624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Hall </a:t>
            </a:r>
            <a:r>
              <a:rPr lang="en-US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B beam-spin asymmetry data show potential for imaging studies from analysis in x, Q</a:t>
            </a:r>
            <a:r>
              <a:rPr lang="en-US" baseline="30000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 and t</a:t>
            </a:r>
            <a:endParaRPr lang="en-US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29200" y="33528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12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projections: confirm formalism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5" descr="pac34_k12_xsec_x25_project.jpg"/>
          <p:cNvPicPr>
            <a:picLocks noChangeAspect="1"/>
          </p:cNvPicPr>
          <p:nvPr/>
        </p:nvPicPr>
        <p:blipFill>
          <a:blip r:embed="rId2" cstate="print"/>
          <a:srcRect t="8218" r="8218"/>
          <a:stretch>
            <a:fillRect/>
          </a:stretch>
        </p:blipFill>
        <p:spPr bwMode="auto">
          <a:xfrm>
            <a:off x="6168003" y="3429000"/>
            <a:ext cx="2975997" cy="297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2"/>
          <p:cNvSpPr>
            <a:spLocks noChangeArrowheads="1"/>
          </p:cNvSpPr>
          <p:nvPr/>
        </p:nvSpPr>
        <p:spPr bwMode="auto">
          <a:xfrm>
            <a:off x="76200" y="76200"/>
            <a:ext cx="8991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Factorization Tests in </a:t>
            </a:r>
            <a:r>
              <a:rPr lang="en-US" sz="2800" b="1" dirty="0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and K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Electroproduction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533400" y="1371600"/>
            <a:ext cx="3048000" cy="1981200"/>
            <a:chOff x="0" y="762000"/>
            <a:chExt cx="2514599" cy="1299063"/>
          </a:xfrm>
        </p:grpSpPr>
        <p:pic>
          <p:nvPicPr>
            <p:cNvPr id="4" name="Picture 6" descr="meson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62000"/>
              <a:ext cx="2378927" cy="12990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297366" y="1447800"/>
              <a:ext cx="1427356" cy="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1308410" y="1286107"/>
              <a:ext cx="1129990" cy="46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Hard Scattering</a:t>
              </a:r>
            </a:p>
          </p:txBody>
        </p:sp>
        <p:sp>
          <p:nvSpPr>
            <p:cNvPr id="7" name="Oval 18"/>
            <p:cNvSpPr>
              <a:spLocks noChangeArrowheads="1"/>
            </p:cNvSpPr>
            <p:nvPr/>
          </p:nvSpPr>
          <p:spPr bwMode="auto">
            <a:xfrm>
              <a:off x="535259" y="1553308"/>
              <a:ext cx="773151" cy="211015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21"/>
            <p:cNvSpPr txBox="1">
              <a:spLocks noChangeArrowheads="1"/>
            </p:cNvSpPr>
            <p:nvPr/>
          </p:nvSpPr>
          <p:spPr bwMode="auto">
            <a:xfrm>
              <a:off x="685800" y="1567274"/>
              <a:ext cx="886522" cy="180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GPD</a:t>
              </a:r>
            </a:p>
          </p:txBody>
        </p:sp>
        <p:sp>
          <p:nvSpPr>
            <p:cNvPr id="9" name="Oval 25"/>
            <p:cNvSpPr>
              <a:spLocks noChangeArrowheads="1"/>
            </p:cNvSpPr>
            <p:nvPr/>
          </p:nvSpPr>
          <p:spPr bwMode="auto">
            <a:xfrm rot="4446036">
              <a:off x="1417777" y="846957"/>
              <a:ext cx="316523" cy="208156"/>
            </a:xfrm>
            <a:prstGeom prst="ellipse">
              <a:avLst/>
            </a:prstGeom>
            <a:solidFill>
              <a:srgbClr val="66FF6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>
              <a:off x="1926837" y="763864"/>
              <a:ext cx="416312" cy="15826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50"/>
            <p:cNvSpPr txBox="1">
              <a:spLocks noChangeArrowheads="1"/>
            </p:cNvSpPr>
            <p:nvPr/>
          </p:nvSpPr>
          <p:spPr bwMode="auto">
            <a:xfrm>
              <a:off x="1880838" y="763864"/>
              <a:ext cx="633761" cy="307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l-GR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π</a:t>
              </a:r>
              <a:r>
                <a:rPr lang="en-US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K, etc.</a:t>
              </a:r>
              <a:endParaRPr lang="en-US" sz="14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32"/>
            <p:cNvSpPr txBox="1">
              <a:spLocks noChangeArrowheads="1"/>
            </p:cNvSpPr>
            <p:nvPr/>
          </p:nvSpPr>
          <p:spPr bwMode="auto">
            <a:xfrm>
              <a:off x="1445894" y="833511"/>
              <a:ext cx="237893" cy="198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l-GR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φ</a:t>
              </a:r>
              <a:endPara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90600" y="762000"/>
            <a:ext cx="73472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= G(</a:t>
            </a:r>
            <a:r>
              <a:rPr lang="en-US" sz="2800" dirty="0" err="1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400" baseline="-25000" dirty="0" err="1">
                <a:solidFill>
                  <a:srgbClr val="0000CC"/>
                </a:solidFill>
                <a:latin typeface="Symbol" pitchFamily="18" charset="2"/>
              </a:rPr>
              <a:t>T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+ </a:t>
            </a:r>
            <a:r>
              <a:rPr lang="en-US" sz="2800" dirty="0" err="1">
                <a:solidFill>
                  <a:srgbClr val="0000CC"/>
                </a:solidFill>
                <a:latin typeface="Symbol" pitchFamily="18" charset="2"/>
              </a:rPr>
              <a:t>es</a:t>
            </a:r>
            <a:r>
              <a:rPr lang="en-US" sz="2400" baseline="-25000" dirty="0" err="1">
                <a:solidFill>
                  <a:srgbClr val="0000CC"/>
                </a:solidFill>
                <a:latin typeface="Times" pitchFamily="18" charset="0"/>
              </a:rPr>
              <a:t>L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+ 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</a:rPr>
              <a:t>cos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(2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f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)</a:t>
            </a:r>
            <a:r>
              <a:rPr lang="en-US" sz="2800" dirty="0" err="1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400" baseline="-25000" dirty="0" err="1">
                <a:solidFill>
                  <a:srgbClr val="0000CC"/>
                </a:solidFill>
                <a:latin typeface="Times" pitchFamily="18" charset="0"/>
              </a:rPr>
              <a:t>TT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+ 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[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(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+1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)/2]</a:t>
            </a:r>
            <a:r>
              <a:rPr lang="en-US" sz="2400" baseline="30000" dirty="0">
                <a:solidFill>
                  <a:srgbClr val="0000CC"/>
                </a:solidFill>
                <a:latin typeface="Times" pitchFamily="18" charset="0"/>
              </a:rPr>
              <a:t>1/2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cos(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f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)</a:t>
            </a:r>
            <a:r>
              <a:rPr lang="en-US" sz="2800" dirty="0" err="1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400" baseline="-25000" dirty="0" err="1">
                <a:solidFill>
                  <a:srgbClr val="0000CC"/>
                </a:solidFill>
                <a:latin typeface="Times" pitchFamily="18" charset="0"/>
              </a:rPr>
              <a:t>LT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)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76200" y="5029200"/>
            <a:ext cx="5867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Experimental validation of f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actorization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essential for reliable interpretation of results from the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GPD program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for meson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electroproduction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76200" y="5943600"/>
            <a:ext cx="6324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K and </a:t>
            </a:r>
            <a:r>
              <a:rPr lang="en-US" sz="2000" dirty="0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together provide quasi model-independent study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1" descr="showplot_p12"/>
          <p:cNvPicPr>
            <a:picLocks noChangeAspect="1" noChangeArrowheads="1"/>
          </p:cNvPicPr>
          <p:nvPr/>
        </p:nvPicPr>
        <p:blipFill>
          <a:blip r:embed="rId4" cstate="print"/>
          <a:srcRect t="8772" r="8772"/>
          <a:stretch>
            <a:fillRect/>
          </a:stretch>
        </p:blipFill>
        <p:spPr bwMode="auto">
          <a:xfrm>
            <a:off x="3899966" y="1309166"/>
            <a:ext cx="2958034" cy="295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945824" y="3509397"/>
            <a:ext cx="1207576" cy="35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p(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e,e’K</a:t>
            </a:r>
            <a:r>
              <a:rPr lang="en-US" sz="16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l-GR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</a:t>
            </a:r>
            <a:endParaRPr lang="en-US" sz="1600" b="1" baseline="2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9"/>
          <p:cNvCxnSpPr>
            <a:cxnSpLocks noChangeShapeType="1"/>
          </p:cNvCxnSpPr>
          <p:nvPr/>
        </p:nvCxnSpPr>
        <p:spPr bwMode="auto">
          <a:xfrm flipH="1">
            <a:off x="7397858" y="4423797"/>
            <a:ext cx="222142" cy="15239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7543800" y="4192220"/>
            <a:ext cx="526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4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-6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8534400" y="4728597"/>
            <a:ext cx="5928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4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-4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934200" y="5030420"/>
            <a:ext cx="526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4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-8</a:t>
            </a:r>
          </a:p>
        </p:txBody>
      </p:sp>
      <p:cxnSp>
        <p:nvCxnSpPr>
          <p:cNvPr id="25" name="Straight Arrow Connector 14"/>
          <p:cNvCxnSpPr>
            <a:cxnSpLocks noChangeShapeType="1"/>
          </p:cNvCxnSpPr>
          <p:nvPr/>
        </p:nvCxnSpPr>
        <p:spPr bwMode="auto">
          <a:xfrm flipV="1">
            <a:off x="7344905" y="5030420"/>
            <a:ext cx="329339" cy="12915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6" name="Straight Arrow Connector 15"/>
          <p:cNvCxnSpPr>
            <a:cxnSpLocks noChangeShapeType="1"/>
          </p:cNvCxnSpPr>
          <p:nvPr/>
        </p:nvCxnSpPr>
        <p:spPr bwMode="auto">
          <a:xfrm rot="5400000">
            <a:off x="8455491" y="4881769"/>
            <a:ext cx="79681" cy="2305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7598044" y="2832315"/>
            <a:ext cx="790414" cy="25830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Box 37"/>
          <p:cNvSpPr txBox="1">
            <a:spLocks noChangeArrowheads="1"/>
          </p:cNvSpPr>
          <p:nvPr/>
        </p:nvSpPr>
        <p:spPr bwMode="auto">
          <a:xfrm>
            <a:off x="7162800" y="2158425"/>
            <a:ext cx="19424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Fit: 1/</a:t>
            </a:r>
            <a:r>
              <a:rPr lang="en-US" sz="32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3200" b="1" baseline="24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3200" b="1" baseline="240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763719" y="5490597"/>
            <a:ext cx="856281" cy="2583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 err="1">
                <a:solidFill>
                  <a:schemeClr val="tx1"/>
                </a:solidFill>
              </a:rPr>
              <a:t>x</a:t>
            </a:r>
            <a:r>
              <a:rPr lang="en-US" sz="1400" b="1" baseline="-25000" dirty="0" err="1">
                <a:solidFill>
                  <a:schemeClr val="tx1"/>
                </a:solidFill>
              </a:rPr>
              <a:t>B</a:t>
            </a:r>
            <a:r>
              <a:rPr lang="en-US" sz="1400" b="1" dirty="0">
                <a:solidFill>
                  <a:schemeClr val="tx1"/>
                </a:solidFill>
              </a:rPr>
              <a:t>=0.25</a:t>
            </a:r>
            <a:endParaRPr lang="en-US" sz="1400" b="1" baseline="24000" dirty="0">
              <a:solidFill>
                <a:schemeClr val="tx1"/>
              </a:solidFill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4659824" y="1295400"/>
            <a:ext cx="1207576" cy="35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p(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e,e’</a:t>
            </a:r>
            <a:r>
              <a:rPr lang="en-US" sz="1600" b="1" dirty="0" err="1" smtClean="0">
                <a:solidFill>
                  <a:schemeClr val="tx1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1600" b="1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n</a:t>
            </a:r>
            <a:endParaRPr lang="en-US" sz="1600" b="1" baseline="2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4477719" y="3502223"/>
            <a:ext cx="856281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 err="1" smtClean="0">
                <a:solidFill>
                  <a:schemeClr val="tx1"/>
                </a:solidFill>
              </a:rPr>
              <a:t>x</a:t>
            </a:r>
            <a:r>
              <a:rPr lang="en-US" sz="1400" b="1" baseline="-25000" dirty="0" err="1" smtClean="0">
                <a:solidFill>
                  <a:schemeClr val="tx1"/>
                </a:solidFill>
              </a:rPr>
              <a:t>B</a:t>
            </a:r>
            <a:r>
              <a:rPr lang="en-US" sz="1400" b="1" baseline="-250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= 0.40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572000" y="3352800"/>
            <a:ext cx="4572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6174137" y="2133600"/>
            <a:ext cx="5928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4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-4</a:t>
            </a:r>
          </a:p>
        </p:txBody>
      </p:sp>
      <p:cxnSp>
        <p:nvCxnSpPr>
          <p:cNvPr id="36" name="Straight Arrow Connector 15"/>
          <p:cNvCxnSpPr>
            <a:cxnSpLocks noChangeShapeType="1"/>
          </p:cNvCxnSpPr>
          <p:nvPr/>
        </p:nvCxnSpPr>
        <p:spPr bwMode="auto">
          <a:xfrm rot="5400000">
            <a:off x="6095228" y="2286772"/>
            <a:ext cx="79681" cy="2305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7" name="Straight Arrow Connector 9"/>
          <p:cNvCxnSpPr>
            <a:cxnSpLocks noChangeShapeType="1"/>
            <a:stCxn id="38" idx="0"/>
          </p:cNvCxnSpPr>
          <p:nvPr/>
        </p:nvCxnSpPr>
        <p:spPr bwMode="auto">
          <a:xfrm flipV="1">
            <a:off x="4835471" y="2362200"/>
            <a:ext cx="346129" cy="152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4572000" y="2514600"/>
            <a:ext cx="526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4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-6</a:t>
            </a: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4953000" y="3121223"/>
            <a:ext cx="526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4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-8</a:t>
            </a:r>
          </a:p>
        </p:txBody>
      </p:sp>
      <p:cxnSp>
        <p:nvCxnSpPr>
          <p:cNvPr id="43" name="Straight Arrow Connector 14"/>
          <p:cNvCxnSpPr>
            <a:cxnSpLocks noChangeShapeType="1"/>
          </p:cNvCxnSpPr>
          <p:nvPr/>
        </p:nvCxnSpPr>
        <p:spPr bwMode="auto">
          <a:xfrm flipV="1">
            <a:off x="5363705" y="3121223"/>
            <a:ext cx="329339" cy="12915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6200" y="3505200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One of the most stringent tests of factorization is the Q</a:t>
            </a:r>
            <a:r>
              <a:rPr lang="en-US" sz="1800" baseline="24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dependence of the </a:t>
            </a:r>
            <a:r>
              <a:rPr lang="en-US" sz="2000" dirty="0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K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electroproduction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cross section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σ</a:t>
            </a:r>
            <a:r>
              <a:rPr lang="en-US" baseline="-16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scales to leading order as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-6</a:t>
            </a:r>
            <a:endParaRPr lang="en-US" baseline="30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660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3D Parton Distributions: TMDs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31476" y="1353759"/>
            <a:ext cx="4316235" cy="4103899"/>
            <a:chOff x="3070901" y="714375"/>
            <a:chExt cx="5188470" cy="5543480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3443288" y="1200150"/>
              <a:ext cx="4733925" cy="47847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5285534" y="5909846"/>
              <a:ext cx="1308531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 err="1">
                  <a:solidFill>
                    <a:srgbClr val="993366"/>
                  </a:solidFill>
                  <a:latin typeface="Arial" charset="0"/>
                </a:rPr>
                <a:t>transversity</a:t>
              </a:r>
              <a:endParaRPr lang="en-GB" sz="1400" b="1" dirty="0">
                <a:solidFill>
                  <a:srgbClr val="993366"/>
                </a:solidFill>
                <a:latin typeface="Arial" charset="0"/>
              </a:endParaRP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6972874" y="5909846"/>
              <a:ext cx="1286497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 err="1">
                  <a:solidFill>
                    <a:srgbClr val="993366"/>
                  </a:solidFill>
                  <a:latin typeface="Arial" charset="0"/>
                </a:rPr>
                <a:t>pretzelosity</a:t>
              </a:r>
              <a:endParaRPr lang="en-GB" sz="1400" b="1" dirty="0">
                <a:solidFill>
                  <a:srgbClr val="993366"/>
                </a:solidFill>
                <a:latin typeface="Arial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 rot="5400000">
              <a:off x="5327650" y="-1171574"/>
              <a:ext cx="701675" cy="49847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157538" y="952500"/>
              <a:ext cx="723900" cy="503078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3163888" y="1662142"/>
              <a:ext cx="5010149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3163888" y="3108325"/>
              <a:ext cx="5014912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3167063" y="5983288"/>
              <a:ext cx="50053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3168650" y="963613"/>
              <a:ext cx="0" cy="50212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3890963" y="949325"/>
              <a:ext cx="0" cy="502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5330825" y="974725"/>
              <a:ext cx="6350" cy="5003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6746875" y="973138"/>
              <a:ext cx="25400" cy="4999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H="1">
              <a:off x="8170863" y="946150"/>
              <a:ext cx="11112" cy="5041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3157538" y="957263"/>
              <a:ext cx="50228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3449638" y="2139950"/>
              <a:ext cx="441325" cy="3384550"/>
              <a:chOff x="2077" y="1492"/>
              <a:chExt cx="278" cy="2132"/>
            </a:xfrm>
          </p:grpSpPr>
          <p:sp>
            <p:nvSpPr>
              <p:cNvPr id="56" name="Text Box 17"/>
              <p:cNvSpPr txBox="1">
                <a:spLocks noChangeArrowheads="1"/>
              </p:cNvSpPr>
              <p:nvPr/>
            </p:nvSpPr>
            <p:spPr bwMode="auto">
              <a:xfrm>
                <a:off x="2077" y="1492"/>
                <a:ext cx="2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U</a:t>
                </a:r>
              </a:p>
            </p:txBody>
          </p:sp>
          <p:sp>
            <p:nvSpPr>
              <p:cNvPr id="57" name="Text Box 18"/>
              <p:cNvSpPr txBox="1">
                <a:spLocks noChangeArrowheads="1"/>
              </p:cNvSpPr>
              <p:nvPr/>
            </p:nvSpPr>
            <p:spPr bwMode="auto">
              <a:xfrm>
                <a:off x="2090" y="2401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L</a:t>
                </a:r>
              </a:p>
            </p:txBody>
          </p:sp>
          <p:sp>
            <p:nvSpPr>
              <p:cNvPr id="58" name="Text Box 19"/>
              <p:cNvSpPr txBox="1">
                <a:spLocks noChangeArrowheads="1"/>
              </p:cNvSpPr>
              <p:nvPr/>
            </p:nvSpPr>
            <p:spPr bwMode="auto">
              <a:xfrm>
                <a:off x="2090" y="3297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T</a:t>
                </a:r>
              </a:p>
            </p:txBody>
          </p:sp>
        </p:grpSp>
        <p:grpSp>
          <p:nvGrpSpPr>
            <p:cNvPr id="20" name="Group 20"/>
            <p:cNvGrpSpPr>
              <a:grpSpLocks/>
            </p:cNvGrpSpPr>
            <p:nvPr/>
          </p:nvGrpSpPr>
          <p:grpSpPr bwMode="auto">
            <a:xfrm>
              <a:off x="4384675" y="1174750"/>
              <a:ext cx="3300413" cy="519113"/>
              <a:chOff x="2650" y="908"/>
              <a:chExt cx="2079" cy="327"/>
            </a:xfrm>
          </p:grpSpPr>
          <p:sp>
            <p:nvSpPr>
              <p:cNvPr id="53" name="Text Box 21"/>
              <p:cNvSpPr txBox="1">
                <a:spLocks noChangeArrowheads="1"/>
              </p:cNvSpPr>
              <p:nvPr/>
            </p:nvSpPr>
            <p:spPr bwMode="auto">
              <a:xfrm>
                <a:off x="2650" y="908"/>
                <a:ext cx="2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U</a:t>
                </a:r>
              </a:p>
            </p:txBody>
          </p:sp>
          <p:sp>
            <p:nvSpPr>
              <p:cNvPr id="54" name="Text Box 22"/>
              <p:cNvSpPr txBox="1">
                <a:spLocks noChangeArrowheads="1"/>
              </p:cNvSpPr>
              <p:nvPr/>
            </p:nvSpPr>
            <p:spPr bwMode="auto">
              <a:xfrm>
                <a:off x="3556" y="908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L</a:t>
                </a:r>
              </a:p>
            </p:txBody>
          </p:sp>
          <p:sp>
            <p:nvSpPr>
              <p:cNvPr id="55" name="Text Box 23"/>
              <p:cNvSpPr txBox="1">
                <a:spLocks noChangeArrowheads="1"/>
              </p:cNvSpPr>
              <p:nvPr/>
            </p:nvSpPr>
            <p:spPr bwMode="auto">
              <a:xfrm>
                <a:off x="4476" y="908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T</a:t>
                </a:r>
              </a:p>
            </p:txBody>
          </p:sp>
        </p:grpSp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>
              <a:off x="4348163" y="2130425"/>
              <a:ext cx="477837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f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>
              <a:off x="5657850" y="3544888"/>
              <a:ext cx="714375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g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1L</a:t>
              </a:r>
            </a:p>
          </p:txBody>
        </p:sp>
        <p:sp>
          <p:nvSpPr>
            <p:cNvPr id="23" name="Text Box 26"/>
            <p:cNvSpPr txBox="1">
              <a:spLocks noChangeArrowheads="1"/>
            </p:cNvSpPr>
            <p:nvPr/>
          </p:nvSpPr>
          <p:spPr bwMode="auto">
            <a:xfrm>
              <a:off x="5657850" y="5018088"/>
              <a:ext cx="714375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g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1T</a:t>
              </a:r>
            </a:p>
          </p:txBody>
        </p:sp>
        <p:sp>
          <p:nvSpPr>
            <p:cNvPr id="24" name="Text Box 27"/>
            <p:cNvSpPr txBox="1">
              <a:spLocks noChangeArrowheads="1"/>
            </p:cNvSpPr>
            <p:nvPr/>
          </p:nvSpPr>
          <p:spPr bwMode="auto">
            <a:xfrm>
              <a:off x="7138988" y="2120900"/>
              <a:ext cx="568325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h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 flipV="1">
              <a:off x="7496175" y="2033588"/>
              <a:ext cx="3238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26" name="Text Box 29"/>
            <p:cNvSpPr txBox="1">
              <a:spLocks noChangeArrowheads="1"/>
            </p:cNvSpPr>
            <p:nvPr/>
          </p:nvSpPr>
          <p:spPr bwMode="auto">
            <a:xfrm>
              <a:off x="7115175" y="3636963"/>
              <a:ext cx="731838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h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1L</a:t>
              </a:r>
            </a:p>
          </p:txBody>
        </p:sp>
        <p:sp>
          <p:nvSpPr>
            <p:cNvPr id="27" name="Text Box 30"/>
            <p:cNvSpPr txBox="1">
              <a:spLocks noChangeArrowheads="1"/>
            </p:cNvSpPr>
            <p:nvPr/>
          </p:nvSpPr>
          <p:spPr bwMode="auto">
            <a:xfrm flipV="1">
              <a:off x="7445375" y="3519488"/>
              <a:ext cx="3238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28" name="Text Box 31"/>
            <p:cNvSpPr txBox="1">
              <a:spLocks noChangeArrowheads="1"/>
            </p:cNvSpPr>
            <p:nvPr/>
          </p:nvSpPr>
          <p:spPr bwMode="auto">
            <a:xfrm>
              <a:off x="4348163" y="4999038"/>
              <a:ext cx="641350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f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1T</a:t>
              </a:r>
            </a:p>
          </p:txBody>
        </p:sp>
        <p:sp>
          <p:nvSpPr>
            <p:cNvPr id="29" name="Text Box 32"/>
            <p:cNvSpPr txBox="1">
              <a:spLocks noChangeArrowheads="1"/>
            </p:cNvSpPr>
            <p:nvPr/>
          </p:nvSpPr>
          <p:spPr bwMode="auto">
            <a:xfrm flipV="1">
              <a:off x="4619625" y="4903788"/>
              <a:ext cx="3238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30" name="Text Box 33"/>
            <p:cNvSpPr txBox="1">
              <a:spLocks noChangeArrowheads="1"/>
            </p:cNvSpPr>
            <p:nvPr/>
          </p:nvSpPr>
          <p:spPr bwMode="auto">
            <a:xfrm>
              <a:off x="6834188" y="5026025"/>
              <a:ext cx="568325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h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grpSp>
          <p:nvGrpSpPr>
            <p:cNvPr id="31" name="Group 30"/>
            <p:cNvGrpSpPr>
              <a:grpSpLocks/>
            </p:cNvGrpSpPr>
            <p:nvPr/>
          </p:nvGrpSpPr>
          <p:grpSpPr bwMode="auto">
            <a:xfrm>
              <a:off x="7253288" y="4903788"/>
              <a:ext cx="866775" cy="636587"/>
              <a:chOff x="3641" y="2825"/>
              <a:chExt cx="546" cy="401"/>
            </a:xfrm>
          </p:grpSpPr>
          <p:grpSp>
            <p:nvGrpSpPr>
              <p:cNvPr id="49" name="Group 35"/>
              <p:cNvGrpSpPr>
                <a:grpSpLocks/>
              </p:cNvGrpSpPr>
              <p:nvPr/>
            </p:nvGrpSpPr>
            <p:grpSpPr bwMode="auto">
              <a:xfrm>
                <a:off x="3726" y="2825"/>
                <a:ext cx="461" cy="401"/>
                <a:chOff x="4838" y="3569"/>
                <a:chExt cx="461" cy="401"/>
              </a:xfrm>
            </p:grpSpPr>
            <p:sp>
              <p:nvSpPr>
                <p:cNvPr id="51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38" y="3643"/>
                  <a:ext cx="461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2800" b="1">
                      <a:solidFill>
                        <a:srgbClr val="FF0000"/>
                      </a:solidFill>
                      <a:latin typeface="Lucida Calligraphy" charset="0"/>
                    </a:rPr>
                    <a:t>h</a:t>
                  </a:r>
                  <a:r>
                    <a:rPr lang="en-GB" sz="3200" b="1" baseline="-25000">
                      <a:solidFill>
                        <a:srgbClr val="FF0000"/>
                      </a:solidFill>
                      <a:latin typeface="Arial" charset="0"/>
                    </a:rPr>
                    <a:t>1T</a:t>
                  </a:r>
                  <a:endParaRPr lang="en-GB" sz="3200" b="1" baseline="-25000">
                    <a:solidFill>
                      <a:srgbClr val="FF0000"/>
                    </a:solidFill>
                    <a:latin typeface="Lucida Calligraphy" charset="0"/>
                  </a:endParaRPr>
                </a:p>
              </p:txBody>
            </p:sp>
            <p:sp>
              <p:nvSpPr>
                <p:cNvPr id="52" name="Text Box 37"/>
                <p:cNvSpPr txBox="1">
                  <a:spLocks noChangeArrowheads="1"/>
                </p:cNvSpPr>
                <p:nvPr/>
              </p:nvSpPr>
              <p:spPr bwMode="auto">
                <a:xfrm flipV="1">
                  <a:off x="5070" y="3569"/>
                  <a:ext cx="20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800" b="1">
                      <a:solidFill>
                        <a:srgbClr val="FF0000"/>
                      </a:solidFill>
                      <a:latin typeface="Arial" charset="0"/>
                    </a:rPr>
                    <a:t>T</a:t>
                  </a:r>
                </a:p>
              </p:txBody>
            </p:sp>
          </p:grpSp>
          <p:sp>
            <p:nvSpPr>
              <p:cNvPr id="50" name="Text Box 38"/>
              <p:cNvSpPr txBox="1">
                <a:spLocks noChangeArrowheads="1"/>
              </p:cNvSpPr>
              <p:nvPr/>
            </p:nvSpPr>
            <p:spPr bwMode="auto">
              <a:xfrm>
                <a:off x="3641" y="2864"/>
                <a:ext cx="1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2800" b="1">
                    <a:solidFill>
                      <a:srgbClr val="FF0000"/>
                    </a:solidFill>
                    <a:latin typeface="Arial" charset="0"/>
                  </a:rPr>
                  <a:t>,</a:t>
                </a:r>
              </a:p>
            </p:txBody>
          </p:sp>
        </p:grpSp>
        <p:sp>
          <p:nvSpPr>
            <p:cNvPr id="32" name="Text Box 40"/>
            <p:cNvSpPr txBox="1">
              <a:spLocks noChangeArrowheads="1"/>
            </p:cNvSpPr>
            <p:nvPr/>
          </p:nvSpPr>
          <p:spPr bwMode="auto">
            <a:xfrm>
              <a:off x="5348289" y="5614988"/>
              <a:ext cx="1205571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>
                  <a:solidFill>
                    <a:srgbClr val="993366"/>
                  </a:solidFill>
                  <a:latin typeface="Arial" charset="0"/>
                </a:rPr>
                <a:t>worm-gear</a:t>
              </a:r>
            </a:p>
          </p:txBody>
        </p:sp>
        <p:sp>
          <p:nvSpPr>
            <p:cNvPr id="33" name="Line 41"/>
            <p:cNvSpPr>
              <a:spLocks noChangeShapeType="1"/>
            </p:cNvSpPr>
            <p:nvPr/>
          </p:nvSpPr>
          <p:spPr bwMode="auto">
            <a:xfrm>
              <a:off x="3152775" y="4556125"/>
              <a:ext cx="5014913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 Box 42"/>
            <p:cNvSpPr txBox="1">
              <a:spLocks noChangeArrowheads="1"/>
            </p:cNvSpPr>
            <p:nvPr/>
          </p:nvSpPr>
          <p:spPr bwMode="auto">
            <a:xfrm rot="16200000">
              <a:off x="1898591" y="3390000"/>
              <a:ext cx="2746478" cy="40185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GB" sz="1600" b="1" dirty="0">
                  <a:solidFill>
                    <a:srgbClr val="0000CC"/>
                  </a:solidFill>
                </a:rPr>
                <a:t>nucleon polarization</a:t>
              </a:r>
            </a:p>
          </p:txBody>
        </p:sp>
        <p:sp>
          <p:nvSpPr>
            <p:cNvPr id="35" name="Text Box 48"/>
            <p:cNvSpPr txBox="1">
              <a:spLocks noChangeArrowheads="1"/>
            </p:cNvSpPr>
            <p:nvPr/>
          </p:nvSpPr>
          <p:spPr bwMode="auto">
            <a:xfrm>
              <a:off x="4654710" y="714375"/>
              <a:ext cx="2262982" cy="41744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GB" sz="1600" b="1" dirty="0">
                  <a:solidFill>
                    <a:srgbClr val="0000CC"/>
                  </a:solidFill>
                </a:rPr>
                <a:t>quark polarization</a:t>
              </a:r>
            </a:p>
          </p:txBody>
        </p:sp>
        <p:pic>
          <p:nvPicPr>
            <p:cNvPr id="36" name="Picture 35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1150" y="3264631"/>
              <a:ext cx="1217613" cy="106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 descr="g1a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400" y="4790914"/>
              <a:ext cx="1381125" cy="101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 descr="f1a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825" y="4622800"/>
              <a:ext cx="1381125" cy="1198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8" descr="h1h1a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4854575"/>
              <a:ext cx="1381125" cy="96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9" descr="h1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0688" y="1908175"/>
              <a:ext cx="1379537" cy="1054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 descr="h1al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3388" y="3305175"/>
              <a:ext cx="1354137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1" descr="f1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525" y="1917700"/>
              <a:ext cx="1335088" cy="1087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 Box 56"/>
            <p:cNvSpPr txBox="1">
              <a:spLocks noChangeArrowheads="1"/>
            </p:cNvSpPr>
            <p:nvPr/>
          </p:nvSpPr>
          <p:spPr bwMode="auto">
            <a:xfrm>
              <a:off x="6748463" y="2763837"/>
              <a:ext cx="1460002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>
                  <a:solidFill>
                    <a:srgbClr val="993366"/>
                  </a:solidFill>
                  <a:latin typeface="Arial" charset="0"/>
                </a:rPr>
                <a:t>Boer-Mulders</a:t>
              </a:r>
            </a:p>
          </p:txBody>
        </p:sp>
        <p:sp>
          <p:nvSpPr>
            <p:cNvPr id="44" name="Text Box 57"/>
            <p:cNvSpPr txBox="1">
              <a:spLocks noChangeArrowheads="1"/>
            </p:cNvSpPr>
            <p:nvPr/>
          </p:nvSpPr>
          <p:spPr bwMode="auto">
            <a:xfrm>
              <a:off x="6796088" y="4171950"/>
              <a:ext cx="1205571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>
                  <a:solidFill>
                    <a:srgbClr val="993366"/>
                  </a:solidFill>
                  <a:latin typeface="Arial" charset="0"/>
                </a:rPr>
                <a:t>worm-gear</a:t>
              </a:r>
            </a:p>
          </p:txBody>
        </p:sp>
        <p:sp>
          <p:nvSpPr>
            <p:cNvPr id="45" name="Text Box 58"/>
            <p:cNvSpPr txBox="1">
              <a:spLocks noChangeArrowheads="1"/>
            </p:cNvSpPr>
            <p:nvPr/>
          </p:nvSpPr>
          <p:spPr bwMode="auto">
            <a:xfrm>
              <a:off x="4154488" y="5616575"/>
              <a:ext cx="787446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 err="1">
                  <a:solidFill>
                    <a:srgbClr val="993366"/>
                  </a:solidFill>
                  <a:latin typeface="Arial" charset="0"/>
                </a:rPr>
                <a:t>Sivers</a:t>
              </a:r>
              <a:endParaRPr lang="en-GB" sz="1400" b="1" dirty="0">
                <a:solidFill>
                  <a:srgbClr val="993366"/>
                </a:solidFill>
                <a:latin typeface="Arial" charset="0"/>
              </a:endParaRPr>
            </a:p>
          </p:txBody>
        </p:sp>
        <p:sp>
          <p:nvSpPr>
            <p:cNvPr id="46" name="Line 59"/>
            <p:cNvSpPr>
              <a:spLocks noChangeShapeType="1"/>
            </p:cNvSpPr>
            <p:nvPr/>
          </p:nvSpPr>
          <p:spPr bwMode="auto">
            <a:xfrm flipV="1">
              <a:off x="6867415" y="5692194"/>
              <a:ext cx="250824" cy="442913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60"/>
            <p:cNvSpPr>
              <a:spLocks noChangeShapeType="1"/>
            </p:cNvSpPr>
            <p:nvPr/>
          </p:nvSpPr>
          <p:spPr bwMode="auto">
            <a:xfrm flipH="1" flipV="1">
              <a:off x="7922003" y="5579062"/>
              <a:ext cx="254001" cy="442913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 Box 39"/>
            <p:cNvSpPr txBox="1">
              <a:spLocks noChangeArrowheads="1"/>
            </p:cNvSpPr>
            <p:nvPr/>
          </p:nvSpPr>
          <p:spPr bwMode="auto">
            <a:xfrm>
              <a:off x="5487988" y="4129087"/>
              <a:ext cx="874055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 err="1">
                  <a:solidFill>
                    <a:srgbClr val="993366"/>
                  </a:solidFill>
                  <a:latin typeface="Arial" charset="0"/>
                </a:rPr>
                <a:t>helicity</a:t>
              </a:r>
              <a:endParaRPr lang="en-GB" sz="1400" b="1" dirty="0">
                <a:solidFill>
                  <a:srgbClr val="993366"/>
                </a:solidFill>
                <a:latin typeface="Arial" charset="0"/>
              </a:endParaRPr>
            </a:p>
          </p:txBody>
        </p:sp>
      </p:grpSp>
      <p:sp>
        <p:nvSpPr>
          <p:cNvPr id="73" name="Rectangle 72"/>
          <p:cNvSpPr/>
          <p:nvPr/>
        </p:nvSpPr>
        <p:spPr>
          <a:xfrm>
            <a:off x="4504266" y="878309"/>
            <a:ext cx="46397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Clr>
                <a:srgbClr val="0000FF"/>
              </a:buClr>
              <a:buFont typeface="Wingdings" charset="2"/>
              <a:buChar char="§"/>
            </a:pPr>
            <a:r>
              <a:rPr lang="en-US" sz="2000" b="1" dirty="0" smtClean="0">
                <a:latin typeface="Arial"/>
                <a:cs typeface="Arial"/>
              </a:rPr>
              <a:t>Access orbital </a:t>
            </a:r>
            <a:r>
              <a:rPr lang="en-US" sz="2000" b="1" dirty="0">
                <a:latin typeface="Arial"/>
                <a:cs typeface="Arial"/>
              </a:rPr>
              <a:t>motion of quarks </a:t>
            </a:r>
            <a:endParaRPr lang="en-US" sz="2000" b="1" dirty="0" smtClean="0">
              <a:latin typeface="Arial"/>
              <a:cs typeface="Arial"/>
            </a:endParaRPr>
          </a:p>
          <a:p>
            <a:pPr marL="144000">
              <a:buClr>
                <a:srgbClr val="0000FF"/>
              </a:buClr>
            </a:pPr>
            <a:r>
              <a:rPr lang="en-US" sz="2000" b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contribution to the proton’s </a:t>
            </a:r>
            <a:r>
              <a:rPr lang="en-US" sz="2000" b="1" dirty="0" smtClean="0">
                <a:latin typeface="Arial"/>
                <a:cs typeface="Arial"/>
              </a:rPr>
              <a:t>spin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latin typeface="Arial"/>
              <a:cs typeface="Arial"/>
            </a:endParaRPr>
          </a:p>
          <a:p>
            <a:pPr marL="144000" indent="-144000">
              <a:buClr>
                <a:srgbClr val="0000FF"/>
              </a:buClr>
              <a:buFont typeface="Wingdings" charset="2"/>
              <a:buChar char="§"/>
            </a:pPr>
            <a:r>
              <a:rPr lang="en-US" sz="2000" dirty="0">
                <a:latin typeface="Arial"/>
                <a:cs typeface="Arial"/>
              </a:rPr>
              <a:t>Observables: Azimuthal asymmetries due to correlations of spin q/n and transverse momentum of quarks 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504267" y="389593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44000" indent="-144000">
              <a:buClr>
                <a:srgbClr val="0000FF"/>
              </a:buClr>
              <a:buFont typeface="Wingdings" charset="2"/>
              <a:buChar char="§"/>
            </a:pPr>
            <a:r>
              <a:rPr lang="en-US" sz="2000" dirty="0" smtClean="0">
                <a:latin typeface="Arial"/>
                <a:cs typeface="Arial"/>
              </a:rPr>
              <a:t>Two major asymmetries:</a:t>
            </a:r>
          </a:p>
          <a:p>
            <a:pPr>
              <a:buClr>
                <a:srgbClr val="0000FF"/>
              </a:buClr>
            </a:pPr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Sivers</a:t>
            </a:r>
            <a:r>
              <a:rPr lang="en-US" sz="2000" dirty="0" smtClean="0">
                <a:latin typeface="Arial"/>
                <a:cs typeface="Arial"/>
              </a:rPr>
              <a:t>: effect </a:t>
            </a:r>
            <a:r>
              <a:rPr lang="en-US" sz="2000" dirty="0">
                <a:latin typeface="Arial"/>
                <a:cs typeface="Arial"/>
              </a:rPr>
              <a:t>in distribution </a:t>
            </a:r>
            <a:r>
              <a:rPr lang="en-US" sz="2000" dirty="0" err="1" smtClean="0">
                <a:latin typeface="Arial"/>
                <a:cs typeface="Arial"/>
              </a:rPr>
              <a:t>funct</a:t>
            </a:r>
            <a:r>
              <a:rPr lang="en-US" sz="2000" dirty="0" smtClean="0">
                <a:latin typeface="Arial"/>
                <a:cs typeface="Arial"/>
              </a:rPr>
              <a:t>.</a:t>
            </a:r>
            <a:endParaRPr lang="en-US" sz="2000" dirty="0">
              <a:latin typeface="Arial"/>
              <a:cs typeface="Arial"/>
            </a:endParaRPr>
          </a:p>
          <a:p>
            <a:pPr>
              <a:buClr>
                <a:srgbClr val="0000FF"/>
              </a:buClr>
            </a:pPr>
            <a:r>
              <a:rPr lang="en-US" sz="2000" dirty="0" smtClean="0">
                <a:latin typeface="Arial"/>
                <a:cs typeface="Arial"/>
              </a:rPr>
              <a:t>  Collins: effect </a:t>
            </a:r>
            <a:r>
              <a:rPr lang="en-US" sz="2000" dirty="0">
                <a:latin typeface="Arial"/>
                <a:cs typeface="Arial"/>
              </a:rPr>
              <a:t>in fragmentation </a:t>
            </a:r>
            <a:r>
              <a:rPr lang="en-US" sz="2000" dirty="0" err="1" smtClean="0">
                <a:latin typeface="Arial"/>
                <a:cs typeface="Arial"/>
              </a:rPr>
              <a:t>funct</a:t>
            </a:r>
            <a:r>
              <a:rPr lang="en-US" sz="2000" dirty="0" smtClean="0">
                <a:latin typeface="Arial"/>
                <a:cs typeface="Arial"/>
              </a:rPr>
              <a:t>.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 </a:t>
            </a:r>
          </a:p>
          <a:p>
            <a:pPr marL="144000" indent="-144000">
              <a:buClr>
                <a:srgbClr val="0000FF"/>
              </a:buClr>
              <a:buFont typeface="Wingdings" charset="2"/>
              <a:buChar char="§"/>
            </a:pPr>
            <a:r>
              <a:rPr lang="en-US" sz="2000" dirty="0">
                <a:latin typeface="Arial"/>
                <a:cs typeface="Arial"/>
              </a:rPr>
              <a:t>TMDs Accessible through </a:t>
            </a:r>
            <a:r>
              <a:rPr lang="en-US" sz="2000" dirty="0" smtClean="0">
                <a:latin typeface="Arial"/>
                <a:cs typeface="Arial"/>
              </a:rPr>
              <a:t>Semi</a:t>
            </a:r>
            <a:r>
              <a:rPr lang="en-US" sz="2000" dirty="0">
                <a:latin typeface="Arial"/>
                <a:cs typeface="Arial"/>
              </a:rPr>
              <a:t>-Inclusive </a:t>
            </a:r>
            <a:r>
              <a:rPr lang="en-US" sz="2000" dirty="0" smtClean="0">
                <a:latin typeface="Arial"/>
                <a:cs typeface="Arial"/>
              </a:rPr>
              <a:t>DIS (</a:t>
            </a:r>
            <a:r>
              <a:rPr lang="en-US" sz="2000" dirty="0">
                <a:latin typeface="Arial"/>
                <a:cs typeface="Arial"/>
              </a:rPr>
              <a:t>SIDIS</a:t>
            </a:r>
            <a:r>
              <a:rPr lang="en-US" sz="2000" dirty="0" smtClean="0">
                <a:latin typeface="Arial"/>
                <a:cs typeface="Arial"/>
              </a:rPr>
              <a:t>) reactions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61" name="Straight Arrow Connector 60"/>
          <p:cNvCxnSpPr/>
          <p:nvPr/>
        </p:nvCxnSpPr>
        <p:spPr bwMode="auto">
          <a:xfrm>
            <a:off x="4281703" y="2803520"/>
            <a:ext cx="689439" cy="34930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82" y="2968440"/>
            <a:ext cx="3161835" cy="6098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33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  <a:ln>
            <a:noFill/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SIDIS </a:t>
            </a:r>
            <a:r>
              <a:rPr lang="en-US" dirty="0" err="1" smtClean="0">
                <a:solidFill>
                  <a:schemeClr val="tx1"/>
                </a:solidFill>
              </a:rPr>
              <a:t>Electroproduction</a:t>
            </a:r>
            <a:r>
              <a:rPr lang="en-US" dirty="0" smtClean="0">
                <a:solidFill>
                  <a:schemeClr val="tx1"/>
                </a:solidFill>
              </a:rPr>
              <a:t> of </a:t>
            </a:r>
            <a:r>
              <a:rPr lang="en-US" dirty="0" err="1" smtClean="0">
                <a:solidFill>
                  <a:schemeClr val="tx1"/>
                </a:solidFill>
              </a:rPr>
              <a:t>Pions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76200" y="838200"/>
            <a:ext cx="8915400" cy="5562600"/>
          </a:xfr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Separate </a:t>
            </a:r>
            <a:r>
              <a:rPr lang="en-US" sz="2400" dirty="0" err="1" smtClean="0"/>
              <a:t>Sivers</a:t>
            </a:r>
            <a:r>
              <a:rPr lang="en-US" sz="2400" dirty="0" smtClean="0"/>
              <a:t> and Collins effects</a:t>
            </a:r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b="1" dirty="0" smtClean="0">
              <a:solidFill>
                <a:srgbClr val="00B0F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sz="2400" b="1" dirty="0" smtClean="0">
              <a:solidFill>
                <a:srgbClr val="00B0F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b="1" dirty="0" smtClean="0">
              <a:solidFill>
                <a:srgbClr val="00B0F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00B0F0"/>
                </a:solidFill>
              </a:rPr>
              <a:t>Sivers</a:t>
            </a:r>
            <a:r>
              <a:rPr lang="en-US" sz="2400" dirty="0" smtClean="0"/>
              <a:t> angle, effect in distribution function: </a:t>
            </a:r>
            <a:r>
              <a:rPr lang="en-US" sz="2000" b="1" dirty="0" smtClean="0"/>
              <a:t>(</a:t>
            </a:r>
            <a:r>
              <a:rPr lang="en-US" sz="2000" b="1" i="1" dirty="0" err="1" smtClean="0">
                <a:latin typeface="Symbol" pitchFamily="18" charset="2"/>
              </a:rPr>
              <a:t>f</a:t>
            </a:r>
            <a:r>
              <a:rPr lang="en-US" sz="2000" b="1" baseline="-25000" dirty="0" err="1" smtClean="0"/>
              <a:t>h</a:t>
            </a:r>
            <a:r>
              <a:rPr lang="en-US" sz="2000" b="1" dirty="0" err="1" smtClean="0"/>
              <a:t>-</a:t>
            </a:r>
            <a:r>
              <a:rPr lang="en-US" sz="2000" b="1" i="1" dirty="0" err="1" smtClean="0">
                <a:latin typeface="Symbol" pitchFamily="18" charset="2"/>
              </a:rPr>
              <a:t>f</a:t>
            </a:r>
            <a:r>
              <a:rPr lang="en-US" sz="2000" b="1" baseline="-25000" dirty="0" err="1" smtClean="0"/>
              <a:t>s</a:t>
            </a:r>
            <a:r>
              <a:rPr lang="en-US" sz="2000" b="1" dirty="0" smtClean="0"/>
              <a:t>)</a:t>
            </a:r>
            <a:endParaRPr lang="en-US" sz="20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9900"/>
                </a:solidFill>
              </a:rPr>
              <a:t>Collins</a:t>
            </a:r>
            <a:r>
              <a:rPr lang="en-US" sz="2400" dirty="0" smtClean="0"/>
              <a:t> angle, effect in fragmentation function: </a:t>
            </a:r>
            <a:r>
              <a:rPr lang="en-US" sz="2000" b="1" dirty="0" smtClean="0"/>
              <a:t>(</a:t>
            </a:r>
            <a:r>
              <a:rPr lang="en-US" sz="2000" b="1" i="1" dirty="0" err="1" smtClean="0">
                <a:latin typeface="Symbol" pitchFamily="18" charset="2"/>
              </a:rPr>
              <a:t>f</a:t>
            </a:r>
            <a:r>
              <a:rPr lang="en-US" sz="2000" b="1" baseline="-25000" dirty="0" err="1" smtClean="0"/>
              <a:t>h</a:t>
            </a:r>
            <a:r>
              <a:rPr lang="en-US" sz="2000" b="1" dirty="0" err="1" smtClean="0"/>
              <a:t>+</a:t>
            </a:r>
            <a:r>
              <a:rPr lang="en-US" sz="2000" b="1" i="1" dirty="0" err="1" smtClean="0">
                <a:latin typeface="Symbol" pitchFamily="18" charset="2"/>
              </a:rPr>
              <a:t>f</a:t>
            </a:r>
            <a:r>
              <a:rPr lang="en-US" sz="2000" b="1" baseline="-25000" dirty="0" err="1" smtClean="0"/>
              <a:t>s</a:t>
            </a:r>
            <a:r>
              <a:rPr lang="en-US" sz="2000" b="1" dirty="0" smtClean="0"/>
              <a:t>)</a:t>
            </a:r>
            <a:endParaRPr lang="en-US" dirty="0"/>
          </a:p>
        </p:txBody>
      </p:sp>
      <p:pic>
        <p:nvPicPr>
          <p:cNvPr id="24585" name="Picture 8" descr="angle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78" y="1808834"/>
            <a:ext cx="5052228" cy="274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 bwMode="auto">
          <a:xfrm rot="5400000" flipH="1" flipV="1">
            <a:off x="2242453" y="2552699"/>
            <a:ext cx="533400" cy="30480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 bwMode="auto">
          <a:xfrm rot="2241278">
            <a:off x="347146" y="3254344"/>
            <a:ext cx="206659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Scattering Plane</a:t>
            </a:r>
          </a:p>
        </p:txBody>
      </p:sp>
      <p:sp>
        <p:nvSpPr>
          <p:cNvPr id="24588" name="TextBox 11"/>
          <p:cNvSpPr txBox="1">
            <a:spLocks noChangeArrowheads="1"/>
          </p:cNvSpPr>
          <p:nvPr/>
        </p:nvSpPr>
        <p:spPr bwMode="auto">
          <a:xfrm>
            <a:off x="2699088" y="2399756"/>
            <a:ext cx="153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target angle</a:t>
            </a:r>
          </a:p>
        </p:txBody>
      </p:sp>
      <p:sp>
        <p:nvSpPr>
          <p:cNvPr id="24589" name="TextBox 12"/>
          <p:cNvSpPr txBox="1">
            <a:spLocks noChangeArrowheads="1"/>
          </p:cNvSpPr>
          <p:nvPr/>
        </p:nvSpPr>
        <p:spPr bwMode="auto">
          <a:xfrm>
            <a:off x="3156303" y="2990391"/>
            <a:ext cx="16818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Arial" pitchFamily="34" charset="0"/>
                <a:cs typeface="Arial" pitchFamily="34" charset="0"/>
              </a:rPr>
              <a:t>hadron angle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5000" y="914400"/>
            <a:ext cx="3124200" cy="190821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Previous data from HERMES,COMPASS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New landscape of TMD distributions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Access to orbital angular momentum</a:t>
            </a:r>
          </a:p>
        </p:txBody>
      </p:sp>
      <p:pic>
        <p:nvPicPr>
          <p:cNvPr id="279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962275"/>
            <a:ext cx="384333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25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200" b="1" dirty="0">
                <a:latin typeface="Arial" pitchFamily="34" charset="0"/>
                <a:cs typeface="Arial" pitchFamily="34" charset="0"/>
              </a:rPr>
              <a:t>Transverse momentum dependence of SIDIS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362200"/>
            <a:ext cx="8077200" cy="147732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Intrinsic value of SIDIS to establish transverse momentum widths of quarks with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different flavor and polarization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now well established (and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they can be different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). Steps towards QCD evolution taken. </a:t>
            </a:r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Need precision at large z to validate fragmentation process, verify target-mass correction and </a:t>
            </a:r>
            <a:r>
              <a:rPr lang="en-US" sz="1800" u="sng" dirty="0" err="1" smtClean="0">
                <a:latin typeface="Arial" pitchFamily="34" charset="0"/>
                <a:cs typeface="Arial" pitchFamily="34" charset="0"/>
              </a:rPr>
              <a:t>ln</a:t>
            </a:r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(1-z) re-summation, etc.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– To acquire precision data is the job of JLab-12!</a:t>
            </a:r>
            <a:endParaRPr lang="en-US" sz="18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" y="4286250"/>
            <a:ext cx="282321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" y="3886200"/>
            <a:ext cx="2819400" cy="27699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Adolph et al., arXiv:1305.7317v1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6096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COMPASS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carto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1905000" cy="150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8"/>
          <p:cNvSpPr txBox="1">
            <a:spLocks noChangeArrowheads="1"/>
          </p:cNvSpPr>
          <p:nvPr/>
        </p:nvSpPr>
        <p:spPr bwMode="auto">
          <a:xfrm>
            <a:off x="2514600" y="838200"/>
            <a:ext cx="4648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800" dirty="0">
                <a:latin typeface="Arial" pitchFamily="34" charset="0"/>
                <a:cs typeface="Arial" pitchFamily="34" charset="0"/>
              </a:rPr>
              <a:t>Final transverse momentum of the detected pion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aseline="-250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arises from convolution of the struck quark transverse momentum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k</a:t>
            </a:r>
            <a:r>
              <a:rPr lang="en-US" sz="1800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with the transverse momentum generated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during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the fragmentation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7239000" y="1143000"/>
            <a:ext cx="1752600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it-IT" sz="2000" baseline="-25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it-IT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it-IT" sz="20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+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it-IT" sz="20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sz="2000" baseline="-25000" dirty="0">
                <a:latin typeface="Arial" pitchFamily="34" charset="0"/>
                <a:cs typeface="Arial" pitchFamily="34" charset="0"/>
              </a:rPr>
              <a:t> 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+ O(k</a:t>
            </a:r>
            <a:r>
              <a:rPr lang="it-IT" sz="2000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it-IT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/Q</a:t>
            </a:r>
            <a:r>
              <a:rPr lang="it-IT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1" y="4341495"/>
            <a:ext cx="2200275" cy="190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124200" y="61076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HERMES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0" y="3886200"/>
            <a:ext cx="3276600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Airapetian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al., PRD 107 (2013) 074029; Signori et al., arXiv:1309.3507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7"/>
          <p:cNvGrpSpPr>
            <a:grpSpLocks/>
          </p:cNvGrpSpPr>
          <p:nvPr/>
        </p:nvGrpSpPr>
        <p:grpSpPr bwMode="auto">
          <a:xfrm>
            <a:off x="6172200" y="4373880"/>
            <a:ext cx="2453898" cy="2026920"/>
            <a:chOff x="6172200" y="1849755"/>
            <a:chExt cx="2453898" cy="2026920"/>
          </a:xfrm>
        </p:grpSpPr>
        <p:pic>
          <p:nvPicPr>
            <p:cNvPr id="19" name="Picture 2" descr="pt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15" t="12698" r="92946" b="18166"/>
            <a:stretch>
              <a:fillRect/>
            </a:stretch>
          </p:blipFill>
          <p:spPr bwMode="auto">
            <a:xfrm>
              <a:off x="6172200" y="1849755"/>
              <a:ext cx="304800" cy="1950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pt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5740" t="47972"/>
            <a:stretch>
              <a:fillRect/>
            </a:stretch>
          </p:blipFill>
          <p:spPr bwMode="auto">
            <a:xfrm>
              <a:off x="6477000" y="1895475"/>
              <a:ext cx="2149098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19"/>
          <p:cNvSpPr txBox="1">
            <a:spLocks noChangeArrowheads="1"/>
          </p:cNvSpPr>
          <p:nvPr/>
        </p:nvSpPr>
        <p:spPr bwMode="auto">
          <a:xfrm rot="-1800000">
            <a:off x="6760790" y="5407989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C000"/>
                </a:solidFill>
              </a:rPr>
              <a:t>Example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00800" y="6096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Hall C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72200" y="3886200"/>
            <a:ext cx="3124200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Mkrtchyan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al., 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 B665 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(2008) 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20;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Asaturyan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al., PRC 105 (2012) 015202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788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2" grpId="0"/>
      <p:bldP spid="15" grpId="0"/>
      <p:bldP spid="17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340"/>
          <p:cNvSpPr/>
          <p:nvPr/>
        </p:nvSpPr>
        <p:spPr bwMode="auto">
          <a:xfrm>
            <a:off x="5410200" y="5181600"/>
            <a:ext cx="3429000" cy="990600"/>
          </a:xfrm>
          <a:prstGeom prst="rect">
            <a:avLst/>
          </a:prstGeom>
          <a:solidFill>
            <a:srgbClr val="FFEDC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lumMod val="65000"/>
                <a:lumOff val="35000"/>
                <a:alpha val="6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875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12 </a:t>
            </a:r>
            <a:r>
              <a:rPr lang="en-US" b="1" dirty="0" err="1" smtClean="0">
                <a:solidFill>
                  <a:schemeClr val="tx1"/>
                </a:solidFill>
              </a:rPr>
              <a:t>GeV</a:t>
            </a:r>
            <a:r>
              <a:rPr lang="en-US" b="1" dirty="0" smtClean="0">
                <a:solidFill>
                  <a:schemeClr val="tx1"/>
                </a:solidFill>
              </a:rPr>
              <a:t> Upgrade Project</a:t>
            </a:r>
          </a:p>
        </p:txBody>
      </p:sp>
      <p:sp>
        <p:nvSpPr>
          <p:cNvPr id="329" name="Text Box 3"/>
          <p:cNvSpPr txBox="1">
            <a:spLocks noChangeArrowheads="1"/>
          </p:cNvSpPr>
          <p:nvPr/>
        </p:nvSpPr>
        <p:spPr bwMode="auto">
          <a:xfrm>
            <a:off x="5410200" y="5232400"/>
            <a:ext cx="4191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Scope of the project includes: 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Doubling the accelerator beam energy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New experimental Hall and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beamline</a:t>
            </a:r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Upgrades to existing Experimental Halls</a:t>
            </a:r>
          </a:p>
        </p:txBody>
      </p:sp>
      <p:sp>
        <p:nvSpPr>
          <p:cNvPr id="9229" name="Text Box 30"/>
          <p:cNvSpPr txBox="1">
            <a:spLocks noChangeArrowheads="1"/>
          </p:cNvSpPr>
          <p:nvPr/>
        </p:nvSpPr>
        <p:spPr bwMode="auto">
          <a:xfrm>
            <a:off x="7162800" y="3239869"/>
            <a:ext cx="1905000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i="1" dirty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Maintain capability to deliver lower pass beam energies: </a:t>
            </a:r>
            <a:r>
              <a:rPr lang="en-US" sz="1200" b="1" i="1" dirty="0" smtClean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2.2</a:t>
            </a:r>
            <a:r>
              <a:rPr lang="en-US" sz="1200" b="1" i="1" dirty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, 4.4, 6.6….</a:t>
            </a:r>
          </a:p>
        </p:txBody>
      </p:sp>
      <p:sp>
        <p:nvSpPr>
          <p:cNvPr id="9232" name="Freeform 293"/>
          <p:cNvSpPr>
            <a:spLocks/>
          </p:cNvSpPr>
          <p:nvPr/>
        </p:nvSpPr>
        <p:spPr bwMode="auto">
          <a:xfrm rot="-5400000">
            <a:off x="4267200" y="3460750"/>
            <a:ext cx="190500" cy="342900"/>
          </a:xfrm>
          <a:custGeom>
            <a:avLst/>
            <a:gdLst>
              <a:gd name="T0" fmla="*/ 191045 w 181"/>
              <a:gd name="T1" fmla="*/ 342354 h 138"/>
              <a:gd name="T2" fmla="*/ 187879 w 181"/>
              <a:gd name="T3" fmla="*/ 342354 h 138"/>
              <a:gd name="T4" fmla="*/ 174157 w 181"/>
              <a:gd name="T5" fmla="*/ 342354 h 138"/>
              <a:gd name="T6" fmla="*/ 156214 w 181"/>
              <a:gd name="T7" fmla="*/ 342354 h 138"/>
              <a:gd name="T8" fmla="*/ 132993 w 181"/>
              <a:gd name="T9" fmla="*/ 337392 h 138"/>
              <a:gd name="T10" fmla="*/ 109772 w 181"/>
              <a:gd name="T11" fmla="*/ 322507 h 138"/>
              <a:gd name="T12" fmla="*/ 83384 w 181"/>
              <a:gd name="T13" fmla="*/ 300180 h 138"/>
              <a:gd name="T14" fmla="*/ 60163 w 181"/>
              <a:gd name="T15" fmla="*/ 267929 h 138"/>
              <a:gd name="T16" fmla="*/ 39053 w 181"/>
              <a:gd name="T17" fmla="*/ 220793 h 138"/>
              <a:gd name="T18" fmla="*/ 25332 w 181"/>
              <a:gd name="T19" fmla="*/ 161254 h 138"/>
              <a:gd name="T20" fmla="*/ 11610 w 181"/>
              <a:gd name="T21" fmla="*/ 181100 h 138"/>
              <a:gd name="T22" fmla="*/ 0 w 181"/>
              <a:gd name="T23" fmla="*/ 0 h 138"/>
              <a:gd name="T24" fmla="*/ 78107 w 181"/>
              <a:gd name="T25" fmla="*/ 57059 h 138"/>
              <a:gd name="T26" fmla="*/ 58052 w 181"/>
              <a:gd name="T27" fmla="*/ 79386 h 138"/>
              <a:gd name="T28" fmla="*/ 58052 w 181"/>
              <a:gd name="T29" fmla="*/ 89310 h 138"/>
              <a:gd name="T30" fmla="*/ 58052 w 181"/>
              <a:gd name="T31" fmla="*/ 101714 h 138"/>
              <a:gd name="T32" fmla="*/ 60163 w 181"/>
              <a:gd name="T33" fmla="*/ 124041 h 138"/>
              <a:gd name="T34" fmla="*/ 66496 w 181"/>
              <a:gd name="T35" fmla="*/ 156292 h 138"/>
              <a:gd name="T36" fmla="*/ 75996 w 181"/>
              <a:gd name="T37" fmla="*/ 193504 h 138"/>
              <a:gd name="T38" fmla="*/ 91828 w 181"/>
              <a:gd name="T39" fmla="*/ 230717 h 138"/>
              <a:gd name="T40" fmla="*/ 115049 w 181"/>
              <a:gd name="T41" fmla="*/ 267929 h 138"/>
              <a:gd name="T42" fmla="*/ 148825 w 181"/>
              <a:gd name="T43" fmla="*/ 305142 h 138"/>
              <a:gd name="T44" fmla="*/ 191045 w 181"/>
              <a:gd name="T45" fmla="*/ 342354 h 1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1"/>
              <a:gd name="T70" fmla="*/ 0 h 138"/>
              <a:gd name="T71" fmla="*/ 181 w 181"/>
              <a:gd name="T72" fmla="*/ 138 h 13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1" h="138">
                <a:moveTo>
                  <a:pt x="181" y="138"/>
                </a:moveTo>
                <a:lnTo>
                  <a:pt x="178" y="138"/>
                </a:lnTo>
                <a:lnTo>
                  <a:pt x="165" y="138"/>
                </a:lnTo>
                <a:lnTo>
                  <a:pt x="148" y="138"/>
                </a:lnTo>
                <a:lnTo>
                  <a:pt x="126" y="136"/>
                </a:lnTo>
                <a:lnTo>
                  <a:pt x="104" y="130"/>
                </a:lnTo>
                <a:lnTo>
                  <a:pt x="79" y="121"/>
                </a:lnTo>
                <a:lnTo>
                  <a:pt x="57" y="108"/>
                </a:lnTo>
                <a:lnTo>
                  <a:pt x="37" y="89"/>
                </a:lnTo>
                <a:lnTo>
                  <a:pt x="24" y="65"/>
                </a:lnTo>
                <a:lnTo>
                  <a:pt x="11" y="73"/>
                </a:lnTo>
                <a:lnTo>
                  <a:pt x="0" y="0"/>
                </a:lnTo>
                <a:lnTo>
                  <a:pt x="74" y="23"/>
                </a:lnTo>
                <a:lnTo>
                  <a:pt x="55" y="32"/>
                </a:lnTo>
                <a:lnTo>
                  <a:pt x="55" y="36"/>
                </a:lnTo>
                <a:lnTo>
                  <a:pt x="55" y="41"/>
                </a:lnTo>
                <a:lnTo>
                  <a:pt x="57" y="50"/>
                </a:lnTo>
                <a:lnTo>
                  <a:pt x="63" y="63"/>
                </a:lnTo>
                <a:lnTo>
                  <a:pt x="72" y="78"/>
                </a:lnTo>
                <a:lnTo>
                  <a:pt x="87" y="93"/>
                </a:lnTo>
                <a:lnTo>
                  <a:pt x="109" y="108"/>
                </a:lnTo>
                <a:lnTo>
                  <a:pt x="141" y="123"/>
                </a:lnTo>
                <a:lnTo>
                  <a:pt x="181" y="138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41"/>
          <p:cNvGrpSpPr/>
          <p:nvPr/>
        </p:nvGrpSpPr>
        <p:grpSpPr>
          <a:xfrm>
            <a:off x="1822450" y="1524000"/>
            <a:ext cx="7245350" cy="4457698"/>
            <a:chOff x="1060450" y="1790700"/>
            <a:chExt cx="7245350" cy="4457698"/>
          </a:xfrm>
        </p:grpSpPr>
        <p:grpSp>
          <p:nvGrpSpPr>
            <p:cNvPr id="3" name="Group 327"/>
            <p:cNvGrpSpPr>
              <a:grpSpLocks/>
            </p:cNvGrpSpPr>
            <p:nvPr/>
          </p:nvGrpSpPr>
          <p:grpSpPr bwMode="auto">
            <a:xfrm>
              <a:off x="1060450" y="1790700"/>
              <a:ext cx="6330386" cy="4457698"/>
              <a:chOff x="198440" y="1524000"/>
              <a:chExt cx="6291260" cy="4610105"/>
            </a:xfrm>
          </p:grpSpPr>
          <p:grpSp>
            <p:nvGrpSpPr>
              <p:cNvPr id="4" name="Group 408"/>
              <p:cNvGrpSpPr>
                <a:grpSpLocks/>
              </p:cNvGrpSpPr>
              <p:nvPr/>
            </p:nvGrpSpPr>
            <p:grpSpPr bwMode="auto">
              <a:xfrm>
                <a:off x="3810000" y="1524000"/>
                <a:ext cx="2679700" cy="1509713"/>
                <a:chOff x="2400" y="960"/>
                <a:chExt cx="1688" cy="951"/>
              </a:xfrm>
            </p:grpSpPr>
            <p:grpSp>
              <p:nvGrpSpPr>
                <p:cNvPr id="5" name="Group 407"/>
                <p:cNvGrpSpPr>
                  <a:grpSpLocks/>
                </p:cNvGrpSpPr>
                <p:nvPr/>
              </p:nvGrpSpPr>
              <p:grpSpPr bwMode="auto">
                <a:xfrm>
                  <a:off x="2477" y="960"/>
                  <a:ext cx="1611" cy="912"/>
                  <a:chOff x="2477" y="960"/>
                  <a:chExt cx="1611" cy="912"/>
                </a:xfrm>
              </p:grpSpPr>
              <p:sp>
                <p:nvSpPr>
                  <p:cNvPr id="9542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9" y="1053"/>
                    <a:ext cx="499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New Hall</a:t>
                    </a:r>
                  </a:p>
                </p:txBody>
              </p:sp>
              <p:sp>
                <p:nvSpPr>
                  <p:cNvPr id="9543" name="Line 7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77" y="1870"/>
                    <a:ext cx="0" cy="2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4" name="Freeform 318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5" name="Freeform 319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6" name="Freeform 320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239 w 323"/>
                      <a:gd name="T9" fmla="*/ 0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3"/>
                      <a:gd name="T16" fmla="*/ 0 h 117"/>
                      <a:gd name="T17" fmla="*/ 323 w 32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7" name="Freeform 321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23"/>
                      <a:gd name="T13" fmla="*/ 0 h 117"/>
                      <a:gd name="T14" fmla="*/ 323 w 323"/>
                      <a:gd name="T15" fmla="*/ 117 h 1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8" name="Freeform 322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9" name="Freeform 323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0" name="Freeform 324"/>
                  <p:cNvSpPr>
                    <a:spLocks noEditPoints="1"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2 w 90"/>
                      <a:gd name="T1" fmla="*/ 19 h 108"/>
                      <a:gd name="T2" fmla="*/ 48 w 90"/>
                      <a:gd name="T3" fmla="*/ 19 h 108"/>
                      <a:gd name="T4" fmla="*/ 53 w 90"/>
                      <a:gd name="T5" fmla="*/ 21 h 108"/>
                      <a:gd name="T6" fmla="*/ 59 w 90"/>
                      <a:gd name="T7" fmla="*/ 22 h 108"/>
                      <a:gd name="T8" fmla="*/ 63 w 90"/>
                      <a:gd name="T9" fmla="*/ 27 h 108"/>
                      <a:gd name="T10" fmla="*/ 64 w 90"/>
                      <a:gd name="T11" fmla="*/ 27 h 108"/>
                      <a:gd name="T12" fmla="*/ 66 w 90"/>
                      <a:gd name="T13" fmla="*/ 33 h 108"/>
                      <a:gd name="T14" fmla="*/ 66 w 90"/>
                      <a:gd name="T15" fmla="*/ 42 h 108"/>
                      <a:gd name="T16" fmla="*/ 66 w 90"/>
                      <a:gd name="T17" fmla="*/ 53 h 108"/>
                      <a:gd name="T18" fmla="*/ 64 w 90"/>
                      <a:gd name="T19" fmla="*/ 63 h 108"/>
                      <a:gd name="T20" fmla="*/ 61 w 90"/>
                      <a:gd name="T21" fmla="*/ 70 h 108"/>
                      <a:gd name="T22" fmla="*/ 55 w 90"/>
                      <a:gd name="T23" fmla="*/ 73 h 108"/>
                      <a:gd name="T24" fmla="*/ 50 w 90"/>
                      <a:gd name="T25" fmla="*/ 74 h 108"/>
                      <a:gd name="T26" fmla="*/ 42 w 90"/>
                      <a:gd name="T27" fmla="*/ 75 h 108"/>
                      <a:gd name="T28" fmla="*/ 20 w 90"/>
                      <a:gd name="T29" fmla="*/ 75 h 108"/>
                      <a:gd name="T30" fmla="*/ 20 w 90"/>
                      <a:gd name="T31" fmla="*/ 19 h 108"/>
                      <a:gd name="T32" fmla="*/ 42 w 90"/>
                      <a:gd name="T33" fmla="*/ 19 h 108"/>
                      <a:gd name="T34" fmla="*/ 46 w 90"/>
                      <a:gd name="T35" fmla="*/ 0 h 108"/>
                      <a:gd name="T36" fmla="*/ 0 w 90"/>
                      <a:gd name="T37" fmla="*/ 0 h 108"/>
                      <a:gd name="T38" fmla="*/ 0 w 90"/>
                      <a:gd name="T39" fmla="*/ 88 h 108"/>
                      <a:gd name="T40" fmla="*/ 46 w 90"/>
                      <a:gd name="T41" fmla="*/ 88 h 108"/>
                      <a:gd name="T42" fmla="*/ 61 w 90"/>
                      <a:gd name="T43" fmla="*/ 84 h 108"/>
                      <a:gd name="T44" fmla="*/ 72 w 90"/>
                      <a:gd name="T45" fmla="*/ 79 h 108"/>
                      <a:gd name="T46" fmla="*/ 81 w 90"/>
                      <a:gd name="T47" fmla="*/ 74 h 108"/>
                      <a:gd name="T48" fmla="*/ 89 w 90"/>
                      <a:gd name="T49" fmla="*/ 61 h 108"/>
                      <a:gd name="T50" fmla="*/ 90 w 90"/>
                      <a:gd name="T51" fmla="*/ 40 h 108"/>
                      <a:gd name="T52" fmla="*/ 89 w 90"/>
                      <a:gd name="T53" fmla="*/ 33 h 108"/>
                      <a:gd name="T54" fmla="*/ 89 w 90"/>
                      <a:gd name="T55" fmla="*/ 27 h 108"/>
                      <a:gd name="T56" fmla="*/ 85 w 90"/>
                      <a:gd name="T57" fmla="*/ 24 h 108"/>
                      <a:gd name="T58" fmla="*/ 81 w 90"/>
                      <a:gd name="T59" fmla="*/ 15 h 108"/>
                      <a:gd name="T60" fmla="*/ 76 w 90"/>
                      <a:gd name="T61" fmla="*/ 9 h 108"/>
                      <a:gd name="T62" fmla="*/ 68 w 90"/>
                      <a:gd name="T63" fmla="*/ 6 h 108"/>
                      <a:gd name="T64" fmla="*/ 63 w 90"/>
                      <a:gd name="T65" fmla="*/ 2 h 108"/>
                      <a:gd name="T66" fmla="*/ 55 w 90"/>
                      <a:gd name="T67" fmla="*/ 0 h 108"/>
                      <a:gd name="T68" fmla="*/ 46 w 90"/>
                      <a:gd name="T69" fmla="*/ 0 h 10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90"/>
                      <a:gd name="T106" fmla="*/ 0 h 108"/>
                      <a:gd name="T107" fmla="*/ 90 w 90"/>
                      <a:gd name="T108" fmla="*/ 108 h 108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90" h="108">
                        <a:moveTo>
                          <a:pt x="42" y="19"/>
                        </a:moveTo>
                        <a:lnTo>
                          <a:pt x="48" y="19"/>
                        </a:lnTo>
                        <a:lnTo>
                          <a:pt x="53" y="21"/>
                        </a:lnTo>
                        <a:lnTo>
                          <a:pt x="59" y="22"/>
                        </a:lnTo>
                        <a:lnTo>
                          <a:pt x="63" y="28"/>
                        </a:lnTo>
                        <a:lnTo>
                          <a:pt x="64" y="34"/>
                        </a:lnTo>
                        <a:lnTo>
                          <a:pt x="66" y="43"/>
                        </a:lnTo>
                        <a:lnTo>
                          <a:pt x="66" y="52"/>
                        </a:lnTo>
                        <a:lnTo>
                          <a:pt x="66" y="63"/>
                        </a:lnTo>
                        <a:lnTo>
                          <a:pt x="64" y="73"/>
                        </a:lnTo>
                        <a:lnTo>
                          <a:pt x="61" y="80"/>
                        </a:lnTo>
                        <a:lnTo>
                          <a:pt x="55" y="86"/>
                        </a:lnTo>
                        <a:lnTo>
                          <a:pt x="50" y="87"/>
                        </a:lnTo>
                        <a:lnTo>
                          <a:pt x="42" y="89"/>
                        </a:lnTo>
                        <a:lnTo>
                          <a:pt x="20" y="89"/>
                        </a:lnTo>
                        <a:lnTo>
                          <a:pt x="20" y="19"/>
                        </a:lnTo>
                        <a:lnTo>
                          <a:pt x="42" y="19"/>
                        </a:lnTo>
                        <a:close/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1" name="Freeform 325"/>
                  <p:cNvSpPr>
                    <a:spLocks/>
                  </p:cNvSpPr>
                  <p:nvPr/>
                </p:nvSpPr>
                <p:spPr bwMode="auto">
                  <a:xfrm>
                    <a:off x="3472" y="1025"/>
                    <a:ext cx="46" cy="69"/>
                  </a:xfrm>
                  <a:custGeom>
                    <a:avLst/>
                    <a:gdLst>
                      <a:gd name="T0" fmla="*/ 22 w 46"/>
                      <a:gd name="T1" fmla="*/ 0 h 70"/>
                      <a:gd name="T2" fmla="*/ 28 w 46"/>
                      <a:gd name="T3" fmla="*/ 0 h 70"/>
                      <a:gd name="T4" fmla="*/ 33 w 46"/>
                      <a:gd name="T5" fmla="*/ 2 h 70"/>
                      <a:gd name="T6" fmla="*/ 39 w 46"/>
                      <a:gd name="T7" fmla="*/ 3 h 70"/>
                      <a:gd name="T8" fmla="*/ 43 w 46"/>
                      <a:gd name="T9" fmla="*/ 9 h 70"/>
                      <a:gd name="T10" fmla="*/ 44 w 46"/>
                      <a:gd name="T11" fmla="*/ 15 h 70"/>
                      <a:gd name="T12" fmla="*/ 46 w 46"/>
                      <a:gd name="T13" fmla="*/ 24 h 70"/>
                      <a:gd name="T14" fmla="*/ 46 w 46"/>
                      <a:gd name="T15" fmla="*/ 33 h 70"/>
                      <a:gd name="T16" fmla="*/ 46 w 46"/>
                      <a:gd name="T17" fmla="*/ 35 h 70"/>
                      <a:gd name="T18" fmla="*/ 44 w 46"/>
                      <a:gd name="T19" fmla="*/ 44 h 70"/>
                      <a:gd name="T20" fmla="*/ 41 w 46"/>
                      <a:gd name="T21" fmla="*/ 51 h 70"/>
                      <a:gd name="T22" fmla="*/ 35 w 46"/>
                      <a:gd name="T23" fmla="*/ 57 h 70"/>
                      <a:gd name="T24" fmla="*/ 30 w 46"/>
                      <a:gd name="T25" fmla="*/ 58 h 70"/>
                      <a:gd name="T26" fmla="*/ 22 w 46"/>
                      <a:gd name="T27" fmla="*/ 60 h 70"/>
                      <a:gd name="T28" fmla="*/ 0 w 46"/>
                      <a:gd name="T29" fmla="*/ 60 h 70"/>
                      <a:gd name="T30" fmla="*/ 0 w 46"/>
                      <a:gd name="T31" fmla="*/ 0 h 70"/>
                      <a:gd name="T32" fmla="*/ 22 w 46"/>
                      <a:gd name="T33" fmla="*/ 0 h 7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46"/>
                      <a:gd name="T52" fmla="*/ 0 h 70"/>
                      <a:gd name="T53" fmla="*/ 46 w 46"/>
                      <a:gd name="T54" fmla="*/ 70 h 7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46" h="70">
                        <a:moveTo>
                          <a:pt x="22" y="0"/>
                        </a:moveTo>
                        <a:lnTo>
                          <a:pt x="28" y="0"/>
                        </a:lnTo>
                        <a:lnTo>
                          <a:pt x="33" y="2"/>
                        </a:lnTo>
                        <a:lnTo>
                          <a:pt x="39" y="3"/>
                        </a:lnTo>
                        <a:lnTo>
                          <a:pt x="43" y="9"/>
                        </a:lnTo>
                        <a:lnTo>
                          <a:pt x="44" y="15"/>
                        </a:lnTo>
                        <a:lnTo>
                          <a:pt x="46" y="24"/>
                        </a:lnTo>
                        <a:lnTo>
                          <a:pt x="46" y="33"/>
                        </a:lnTo>
                        <a:lnTo>
                          <a:pt x="46" y="44"/>
                        </a:lnTo>
                        <a:lnTo>
                          <a:pt x="44" y="54"/>
                        </a:lnTo>
                        <a:lnTo>
                          <a:pt x="41" y="61"/>
                        </a:lnTo>
                        <a:lnTo>
                          <a:pt x="35" y="67"/>
                        </a:lnTo>
                        <a:lnTo>
                          <a:pt x="30" y="68"/>
                        </a:lnTo>
                        <a:lnTo>
                          <a:pt x="22" y="70"/>
                        </a:lnTo>
                        <a:lnTo>
                          <a:pt x="0" y="70"/>
                        </a:lnTo>
                        <a:lnTo>
                          <a:pt x="0" y="0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2" name="Freeform 326"/>
                  <p:cNvSpPr>
                    <a:spLocks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6 w 90"/>
                      <a:gd name="T1" fmla="*/ 0 h 108"/>
                      <a:gd name="T2" fmla="*/ 0 w 90"/>
                      <a:gd name="T3" fmla="*/ 0 h 108"/>
                      <a:gd name="T4" fmla="*/ 0 w 90"/>
                      <a:gd name="T5" fmla="*/ 88 h 108"/>
                      <a:gd name="T6" fmla="*/ 46 w 90"/>
                      <a:gd name="T7" fmla="*/ 88 h 108"/>
                      <a:gd name="T8" fmla="*/ 61 w 90"/>
                      <a:gd name="T9" fmla="*/ 84 h 108"/>
                      <a:gd name="T10" fmla="*/ 72 w 90"/>
                      <a:gd name="T11" fmla="*/ 79 h 108"/>
                      <a:gd name="T12" fmla="*/ 81 w 90"/>
                      <a:gd name="T13" fmla="*/ 74 h 108"/>
                      <a:gd name="T14" fmla="*/ 89 w 90"/>
                      <a:gd name="T15" fmla="*/ 61 h 108"/>
                      <a:gd name="T16" fmla="*/ 90 w 90"/>
                      <a:gd name="T17" fmla="*/ 40 h 108"/>
                      <a:gd name="T18" fmla="*/ 89 w 90"/>
                      <a:gd name="T19" fmla="*/ 33 h 108"/>
                      <a:gd name="T20" fmla="*/ 89 w 90"/>
                      <a:gd name="T21" fmla="*/ 27 h 108"/>
                      <a:gd name="T22" fmla="*/ 85 w 90"/>
                      <a:gd name="T23" fmla="*/ 24 h 108"/>
                      <a:gd name="T24" fmla="*/ 81 w 90"/>
                      <a:gd name="T25" fmla="*/ 15 h 108"/>
                      <a:gd name="T26" fmla="*/ 76 w 90"/>
                      <a:gd name="T27" fmla="*/ 9 h 108"/>
                      <a:gd name="T28" fmla="*/ 68 w 90"/>
                      <a:gd name="T29" fmla="*/ 6 h 108"/>
                      <a:gd name="T30" fmla="*/ 63 w 90"/>
                      <a:gd name="T31" fmla="*/ 2 h 108"/>
                      <a:gd name="T32" fmla="*/ 55 w 90"/>
                      <a:gd name="T33" fmla="*/ 0 h 108"/>
                      <a:gd name="T34" fmla="*/ 46 w 90"/>
                      <a:gd name="T35" fmla="*/ 0 h 10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0"/>
                      <a:gd name="T55" fmla="*/ 0 h 108"/>
                      <a:gd name="T56" fmla="*/ 90 w 90"/>
                      <a:gd name="T57" fmla="*/ 108 h 108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0" h="108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3" name="Freeform 327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4" name="Freeform 328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5" name="Freeform 329"/>
                  <p:cNvSpPr>
                    <a:spLocks/>
                  </p:cNvSpPr>
                  <p:nvPr/>
                </p:nvSpPr>
                <p:spPr bwMode="auto">
                  <a:xfrm>
                    <a:off x="2925" y="1130"/>
                    <a:ext cx="176" cy="70"/>
                  </a:xfrm>
                  <a:custGeom>
                    <a:avLst/>
                    <a:gdLst>
                      <a:gd name="T0" fmla="*/ 176 w 176"/>
                      <a:gd name="T1" fmla="*/ 35 h 71"/>
                      <a:gd name="T2" fmla="*/ 89 w 176"/>
                      <a:gd name="T3" fmla="*/ 61 h 71"/>
                      <a:gd name="T4" fmla="*/ 0 w 176"/>
                      <a:gd name="T5" fmla="*/ 30 h 71"/>
                      <a:gd name="T6" fmla="*/ 87 w 176"/>
                      <a:gd name="T7" fmla="*/ 0 h 71"/>
                      <a:gd name="T8" fmla="*/ 176 w 176"/>
                      <a:gd name="T9" fmla="*/ 35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71"/>
                      <a:gd name="T17" fmla="*/ 176 w 176"/>
                      <a:gd name="T18" fmla="*/ 71 h 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71">
                        <a:moveTo>
                          <a:pt x="176" y="39"/>
                        </a:moveTo>
                        <a:lnTo>
                          <a:pt x="89" y="71"/>
                        </a:lnTo>
                        <a:lnTo>
                          <a:pt x="0" y="30"/>
                        </a:lnTo>
                        <a:lnTo>
                          <a:pt x="87" y="0"/>
                        </a:lnTo>
                        <a:lnTo>
                          <a:pt x="176" y="39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6" name="Freeform 330"/>
                  <p:cNvSpPr>
                    <a:spLocks/>
                  </p:cNvSpPr>
                  <p:nvPr/>
                </p:nvSpPr>
                <p:spPr bwMode="auto">
                  <a:xfrm>
                    <a:off x="3014" y="1169"/>
                    <a:ext cx="87" cy="119"/>
                  </a:xfrm>
                  <a:custGeom>
                    <a:avLst/>
                    <a:gdLst>
                      <a:gd name="T0" fmla="*/ 0 w 87"/>
                      <a:gd name="T1" fmla="*/ 101 h 121"/>
                      <a:gd name="T2" fmla="*/ 0 w 87"/>
                      <a:gd name="T3" fmla="*/ 30 h 121"/>
                      <a:gd name="T4" fmla="*/ 87 w 87"/>
                      <a:gd name="T5" fmla="*/ 0 h 121"/>
                      <a:gd name="T6" fmla="*/ 87 w 87"/>
                      <a:gd name="T7" fmla="*/ 76 h 121"/>
                      <a:gd name="T8" fmla="*/ 0 w 87"/>
                      <a:gd name="T9" fmla="*/ 101 h 1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7"/>
                      <a:gd name="T16" fmla="*/ 0 h 121"/>
                      <a:gd name="T17" fmla="*/ 87 w 87"/>
                      <a:gd name="T18" fmla="*/ 121 h 1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7" h="121">
                        <a:moveTo>
                          <a:pt x="0" y="121"/>
                        </a:moveTo>
                        <a:lnTo>
                          <a:pt x="0" y="32"/>
                        </a:lnTo>
                        <a:lnTo>
                          <a:pt x="87" y="0"/>
                        </a:lnTo>
                        <a:lnTo>
                          <a:pt x="87" y="86"/>
                        </a:lnTo>
                        <a:lnTo>
                          <a:pt x="0" y="121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7" name="Freeform 332"/>
                  <p:cNvSpPr>
                    <a:spLocks/>
                  </p:cNvSpPr>
                  <p:nvPr/>
                </p:nvSpPr>
                <p:spPr bwMode="auto">
                  <a:xfrm>
                    <a:off x="3099" y="1110"/>
                    <a:ext cx="238" cy="105"/>
                  </a:xfrm>
                  <a:custGeom>
                    <a:avLst/>
                    <a:gdLst>
                      <a:gd name="T0" fmla="*/ 238 w 238"/>
                      <a:gd name="T1" fmla="*/ 0 h 106"/>
                      <a:gd name="T2" fmla="*/ 206 w 238"/>
                      <a:gd name="T3" fmla="*/ 30 h 106"/>
                      <a:gd name="T4" fmla="*/ 184 w 238"/>
                      <a:gd name="T5" fmla="*/ 15 h 106"/>
                      <a:gd name="T6" fmla="*/ 165 w 238"/>
                      <a:gd name="T7" fmla="*/ 41 h 106"/>
                      <a:gd name="T8" fmla="*/ 145 w 238"/>
                      <a:gd name="T9" fmla="*/ 26 h 106"/>
                      <a:gd name="T10" fmla="*/ 132 w 238"/>
                      <a:gd name="T11" fmla="*/ 53 h 106"/>
                      <a:gd name="T12" fmla="*/ 112 w 238"/>
                      <a:gd name="T13" fmla="*/ 43 h 106"/>
                      <a:gd name="T14" fmla="*/ 100 w 238"/>
                      <a:gd name="T15" fmla="*/ 61 h 106"/>
                      <a:gd name="T16" fmla="*/ 78 w 238"/>
                      <a:gd name="T17" fmla="*/ 53 h 106"/>
                      <a:gd name="T18" fmla="*/ 67 w 238"/>
                      <a:gd name="T19" fmla="*/ 73 h 106"/>
                      <a:gd name="T20" fmla="*/ 45 w 238"/>
                      <a:gd name="T21" fmla="*/ 59 h 106"/>
                      <a:gd name="T22" fmla="*/ 32 w 238"/>
                      <a:gd name="T23" fmla="*/ 86 h 106"/>
                      <a:gd name="T24" fmla="*/ 15 w 238"/>
                      <a:gd name="T25" fmla="*/ 68 h 106"/>
                      <a:gd name="T26" fmla="*/ 0 w 238"/>
                      <a:gd name="T27" fmla="*/ 96 h 10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38"/>
                      <a:gd name="T43" fmla="*/ 0 h 106"/>
                      <a:gd name="T44" fmla="*/ 238 w 238"/>
                      <a:gd name="T45" fmla="*/ 106 h 10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38" h="106">
                        <a:moveTo>
                          <a:pt x="238" y="0"/>
                        </a:moveTo>
                        <a:lnTo>
                          <a:pt x="206" y="30"/>
                        </a:lnTo>
                        <a:lnTo>
                          <a:pt x="184" y="15"/>
                        </a:lnTo>
                        <a:lnTo>
                          <a:pt x="165" y="41"/>
                        </a:lnTo>
                        <a:lnTo>
                          <a:pt x="145" y="26"/>
                        </a:lnTo>
                        <a:lnTo>
                          <a:pt x="132" y="54"/>
                        </a:lnTo>
                        <a:lnTo>
                          <a:pt x="112" y="43"/>
                        </a:lnTo>
                        <a:lnTo>
                          <a:pt x="100" y="71"/>
                        </a:lnTo>
                        <a:lnTo>
                          <a:pt x="78" y="56"/>
                        </a:lnTo>
                        <a:lnTo>
                          <a:pt x="67" y="83"/>
                        </a:lnTo>
                        <a:lnTo>
                          <a:pt x="45" y="69"/>
                        </a:lnTo>
                        <a:lnTo>
                          <a:pt x="32" y="96"/>
                        </a:lnTo>
                        <a:lnTo>
                          <a:pt x="15" y="78"/>
                        </a:lnTo>
                        <a:lnTo>
                          <a:pt x="0" y="106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8" name="Line 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234"/>
                    <a:ext cx="92" cy="40"/>
                  </a:xfrm>
                  <a:prstGeom prst="line">
                    <a:avLst/>
                  </a:pr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541" name="Freeform 331"/>
                <p:cNvSpPr>
                  <a:spLocks/>
                </p:cNvSpPr>
                <p:nvPr/>
              </p:nvSpPr>
              <p:spPr bwMode="auto">
                <a:xfrm>
                  <a:off x="2400" y="1275"/>
                  <a:ext cx="477" cy="636"/>
                </a:xfrm>
                <a:custGeom>
                  <a:avLst/>
                  <a:gdLst>
                    <a:gd name="T0" fmla="*/ 0 w 477"/>
                    <a:gd name="T1" fmla="*/ 636 h 636"/>
                    <a:gd name="T2" fmla="*/ 247 w 477"/>
                    <a:gd name="T3" fmla="*/ 493 h 636"/>
                    <a:gd name="T4" fmla="*/ 477 w 477"/>
                    <a:gd name="T5" fmla="*/ 0 h 636"/>
                    <a:gd name="T6" fmla="*/ 0 60000 65536"/>
                    <a:gd name="T7" fmla="*/ 0 60000 65536"/>
                    <a:gd name="T8" fmla="*/ 0 60000 65536"/>
                    <a:gd name="T9" fmla="*/ 0 w 477"/>
                    <a:gd name="T10" fmla="*/ 0 h 636"/>
                    <a:gd name="T11" fmla="*/ 477 w 477"/>
                    <a:gd name="T12" fmla="*/ 636 h 6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7" h="636">
                      <a:moveTo>
                        <a:pt x="0" y="636"/>
                      </a:moveTo>
                      <a:lnTo>
                        <a:pt x="247" y="493"/>
                      </a:lnTo>
                      <a:lnTo>
                        <a:pt x="47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429"/>
              <p:cNvGrpSpPr>
                <a:grpSpLocks/>
              </p:cNvGrpSpPr>
              <p:nvPr/>
            </p:nvGrpSpPr>
            <p:grpSpPr bwMode="auto">
              <a:xfrm>
                <a:off x="962025" y="2286001"/>
                <a:ext cx="4654551" cy="2616201"/>
                <a:chOff x="558" y="1440"/>
                <a:chExt cx="2932" cy="1648"/>
              </a:xfrm>
            </p:grpSpPr>
            <p:sp>
              <p:nvSpPr>
                <p:cNvPr id="9348" name="Freeform 135"/>
                <p:cNvSpPr>
                  <a:spLocks/>
                </p:cNvSpPr>
                <p:nvPr/>
              </p:nvSpPr>
              <p:spPr bwMode="auto">
                <a:xfrm>
                  <a:off x="672" y="2400"/>
                  <a:ext cx="1687" cy="688"/>
                </a:xfrm>
                <a:custGeom>
                  <a:avLst/>
                  <a:gdLst>
                    <a:gd name="T0" fmla="*/ 934 w 1687"/>
                    <a:gd name="T1" fmla="*/ 0 h 688"/>
                    <a:gd name="T2" fmla="*/ 794 w 1687"/>
                    <a:gd name="T3" fmla="*/ 17 h 688"/>
                    <a:gd name="T4" fmla="*/ 756 w 1687"/>
                    <a:gd name="T5" fmla="*/ 39 h 688"/>
                    <a:gd name="T6" fmla="*/ 727 w 1687"/>
                    <a:gd name="T7" fmla="*/ 60 h 688"/>
                    <a:gd name="T8" fmla="*/ 705 w 1687"/>
                    <a:gd name="T9" fmla="*/ 76 h 688"/>
                    <a:gd name="T10" fmla="*/ 692 w 1687"/>
                    <a:gd name="T11" fmla="*/ 89 h 688"/>
                    <a:gd name="T12" fmla="*/ 682 w 1687"/>
                    <a:gd name="T13" fmla="*/ 99 h 688"/>
                    <a:gd name="T14" fmla="*/ 680 w 1687"/>
                    <a:gd name="T15" fmla="*/ 101 h 688"/>
                    <a:gd name="T16" fmla="*/ 649 w 1687"/>
                    <a:gd name="T17" fmla="*/ 136 h 688"/>
                    <a:gd name="T18" fmla="*/ 628 w 1687"/>
                    <a:gd name="T19" fmla="*/ 169 h 688"/>
                    <a:gd name="T20" fmla="*/ 616 w 1687"/>
                    <a:gd name="T21" fmla="*/ 202 h 688"/>
                    <a:gd name="T22" fmla="*/ 612 w 1687"/>
                    <a:gd name="T23" fmla="*/ 232 h 688"/>
                    <a:gd name="T24" fmla="*/ 614 w 1687"/>
                    <a:gd name="T25" fmla="*/ 260 h 688"/>
                    <a:gd name="T26" fmla="*/ 617 w 1687"/>
                    <a:gd name="T27" fmla="*/ 286 h 688"/>
                    <a:gd name="T28" fmla="*/ 627 w 1687"/>
                    <a:gd name="T29" fmla="*/ 308 h 688"/>
                    <a:gd name="T30" fmla="*/ 634 w 1687"/>
                    <a:gd name="T31" fmla="*/ 325 h 688"/>
                    <a:gd name="T32" fmla="*/ 643 w 1687"/>
                    <a:gd name="T33" fmla="*/ 338 h 688"/>
                    <a:gd name="T34" fmla="*/ 649 w 1687"/>
                    <a:gd name="T35" fmla="*/ 347 h 688"/>
                    <a:gd name="T36" fmla="*/ 651 w 1687"/>
                    <a:gd name="T37" fmla="*/ 349 h 688"/>
                    <a:gd name="T38" fmla="*/ 682 w 1687"/>
                    <a:gd name="T39" fmla="*/ 384 h 688"/>
                    <a:gd name="T40" fmla="*/ 719 w 1687"/>
                    <a:gd name="T41" fmla="*/ 412 h 688"/>
                    <a:gd name="T42" fmla="*/ 758 w 1687"/>
                    <a:gd name="T43" fmla="*/ 434 h 688"/>
                    <a:gd name="T44" fmla="*/ 797 w 1687"/>
                    <a:gd name="T45" fmla="*/ 451 h 688"/>
                    <a:gd name="T46" fmla="*/ 834 w 1687"/>
                    <a:gd name="T47" fmla="*/ 462 h 688"/>
                    <a:gd name="T48" fmla="*/ 866 w 1687"/>
                    <a:gd name="T49" fmla="*/ 471 h 688"/>
                    <a:gd name="T50" fmla="*/ 892 w 1687"/>
                    <a:gd name="T51" fmla="*/ 477 h 688"/>
                    <a:gd name="T52" fmla="*/ 910 w 1687"/>
                    <a:gd name="T53" fmla="*/ 479 h 688"/>
                    <a:gd name="T54" fmla="*/ 916 w 1687"/>
                    <a:gd name="T55" fmla="*/ 481 h 688"/>
                    <a:gd name="T56" fmla="*/ 992 w 1687"/>
                    <a:gd name="T57" fmla="*/ 486 h 688"/>
                    <a:gd name="T58" fmla="*/ 1059 w 1687"/>
                    <a:gd name="T59" fmla="*/ 488 h 688"/>
                    <a:gd name="T60" fmla="*/ 1114 w 1687"/>
                    <a:gd name="T61" fmla="*/ 488 h 688"/>
                    <a:gd name="T62" fmla="*/ 1161 w 1687"/>
                    <a:gd name="T63" fmla="*/ 486 h 688"/>
                    <a:gd name="T64" fmla="*/ 1198 w 1687"/>
                    <a:gd name="T65" fmla="*/ 482 h 688"/>
                    <a:gd name="T66" fmla="*/ 1227 w 1687"/>
                    <a:gd name="T67" fmla="*/ 479 h 688"/>
                    <a:gd name="T68" fmla="*/ 1250 w 1687"/>
                    <a:gd name="T69" fmla="*/ 473 h 688"/>
                    <a:gd name="T70" fmla="*/ 1265 w 1687"/>
                    <a:gd name="T71" fmla="*/ 470 h 688"/>
                    <a:gd name="T72" fmla="*/ 1274 w 1687"/>
                    <a:gd name="T73" fmla="*/ 468 h 688"/>
                    <a:gd name="T74" fmla="*/ 1277 w 1687"/>
                    <a:gd name="T75" fmla="*/ 466 h 688"/>
                    <a:gd name="T76" fmla="*/ 1320 w 1687"/>
                    <a:gd name="T77" fmla="*/ 453 h 688"/>
                    <a:gd name="T78" fmla="*/ 1361 w 1687"/>
                    <a:gd name="T79" fmla="*/ 436 h 688"/>
                    <a:gd name="T80" fmla="*/ 1402 w 1687"/>
                    <a:gd name="T81" fmla="*/ 419 h 688"/>
                    <a:gd name="T82" fmla="*/ 1441 w 1687"/>
                    <a:gd name="T83" fmla="*/ 401 h 688"/>
                    <a:gd name="T84" fmla="*/ 1478 w 1687"/>
                    <a:gd name="T85" fmla="*/ 382 h 688"/>
                    <a:gd name="T86" fmla="*/ 1509 w 1687"/>
                    <a:gd name="T87" fmla="*/ 364 h 688"/>
                    <a:gd name="T88" fmla="*/ 1537 w 1687"/>
                    <a:gd name="T89" fmla="*/ 347 h 688"/>
                    <a:gd name="T90" fmla="*/ 1561 w 1687"/>
                    <a:gd name="T91" fmla="*/ 332 h 688"/>
                    <a:gd name="T92" fmla="*/ 1578 w 1687"/>
                    <a:gd name="T93" fmla="*/ 321 h 688"/>
                    <a:gd name="T94" fmla="*/ 1589 w 1687"/>
                    <a:gd name="T95" fmla="*/ 314 h 688"/>
                    <a:gd name="T96" fmla="*/ 1593 w 1687"/>
                    <a:gd name="T97" fmla="*/ 312 h 688"/>
                    <a:gd name="T98" fmla="*/ 1687 w 1687"/>
                    <a:gd name="T99" fmla="*/ 317 h 688"/>
                    <a:gd name="T100" fmla="*/ 1096 w 1687"/>
                    <a:gd name="T101" fmla="*/ 651 h 688"/>
                    <a:gd name="T102" fmla="*/ 1092 w 1687"/>
                    <a:gd name="T103" fmla="*/ 653 h 688"/>
                    <a:gd name="T104" fmla="*/ 1079 w 1687"/>
                    <a:gd name="T105" fmla="*/ 657 h 688"/>
                    <a:gd name="T106" fmla="*/ 1059 w 1687"/>
                    <a:gd name="T107" fmla="*/ 664 h 688"/>
                    <a:gd name="T108" fmla="*/ 1033 w 1687"/>
                    <a:gd name="T109" fmla="*/ 672 h 688"/>
                    <a:gd name="T110" fmla="*/ 999 w 1687"/>
                    <a:gd name="T111" fmla="*/ 679 h 688"/>
                    <a:gd name="T112" fmla="*/ 960 w 1687"/>
                    <a:gd name="T113" fmla="*/ 685 h 688"/>
                    <a:gd name="T114" fmla="*/ 916 w 1687"/>
                    <a:gd name="T115" fmla="*/ 688 h 688"/>
                    <a:gd name="T116" fmla="*/ 868 w 1687"/>
                    <a:gd name="T117" fmla="*/ 688 h 688"/>
                    <a:gd name="T118" fmla="*/ 0 w 1687"/>
                    <a:gd name="T119" fmla="*/ 668 h 68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87"/>
                    <a:gd name="T181" fmla="*/ 0 h 688"/>
                    <a:gd name="T182" fmla="*/ 1687 w 1687"/>
                    <a:gd name="T183" fmla="*/ 688 h 68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87" h="688">
                      <a:moveTo>
                        <a:pt x="934" y="0"/>
                      </a:moveTo>
                      <a:lnTo>
                        <a:pt x="794" y="17"/>
                      </a:lnTo>
                      <a:lnTo>
                        <a:pt x="756" y="39"/>
                      </a:lnTo>
                      <a:lnTo>
                        <a:pt x="727" y="60"/>
                      </a:lnTo>
                      <a:lnTo>
                        <a:pt x="705" y="76"/>
                      </a:lnTo>
                      <a:lnTo>
                        <a:pt x="692" y="89"/>
                      </a:lnTo>
                      <a:lnTo>
                        <a:pt x="682" y="99"/>
                      </a:lnTo>
                      <a:lnTo>
                        <a:pt x="680" y="101"/>
                      </a:lnTo>
                      <a:lnTo>
                        <a:pt x="649" y="136"/>
                      </a:lnTo>
                      <a:lnTo>
                        <a:pt x="628" y="169"/>
                      </a:lnTo>
                      <a:lnTo>
                        <a:pt x="616" y="202"/>
                      </a:lnTo>
                      <a:lnTo>
                        <a:pt x="612" y="232"/>
                      </a:lnTo>
                      <a:lnTo>
                        <a:pt x="614" y="260"/>
                      </a:lnTo>
                      <a:lnTo>
                        <a:pt x="617" y="286"/>
                      </a:lnTo>
                      <a:lnTo>
                        <a:pt x="627" y="308"/>
                      </a:lnTo>
                      <a:lnTo>
                        <a:pt x="634" y="325"/>
                      </a:lnTo>
                      <a:lnTo>
                        <a:pt x="643" y="338"/>
                      </a:lnTo>
                      <a:lnTo>
                        <a:pt x="649" y="347"/>
                      </a:lnTo>
                      <a:lnTo>
                        <a:pt x="651" y="349"/>
                      </a:lnTo>
                      <a:lnTo>
                        <a:pt x="682" y="384"/>
                      </a:lnTo>
                      <a:lnTo>
                        <a:pt x="719" y="412"/>
                      </a:lnTo>
                      <a:lnTo>
                        <a:pt x="758" y="434"/>
                      </a:lnTo>
                      <a:lnTo>
                        <a:pt x="797" y="451"/>
                      </a:lnTo>
                      <a:lnTo>
                        <a:pt x="834" y="462"/>
                      </a:lnTo>
                      <a:lnTo>
                        <a:pt x="866" y="471"/>
                      </a:lnTo>
                      <a:lnTo>
                        <a:pt x="892" y="477"/>
                      </a:lnTo>
                      <a:lnTo>
                        <a:pt x="910" y="479"/>
                      </a:lnTo>
                      <a:lnTo>
                        <a:pt x="916" y="481"/>
                      </a:lnTo>
                      <a:lnTo>
                        <a:pt x="992" y="486"/>
                      </a:lnTo>
                      <a:lnTo>
                        <a:pt x="1059" y="488"/>
                      </a:lnTo>
                      <a:lnTo>
                        <a:pt x="1114" y="488"/>
                      </a:lnTo>
                      <a:lnTo>
                        <a:pt x="1161" y="486"/>
                      </a:lnTo>
                      <a:lnTo>
                        <a:pt x="1198" y="482"/>
                      </a:lnTo>
                      <a:lnTo>
                        <a:pt x="1227" y="479"/>
                      </a:lnTo>
                      <a:lnTo>
                        <a:pt x="1250" y="473"/>
                      </a:lnTo>
                      <a:lnTo>
                        <a:pt x="1265" y="470"/>
                      </a:lnTo>
                      <a:lnTo>
                        <a:pt x="1274" y="468"/>
                      </a:lnTo>
                      <a:lnTo>
                        <a:pt x="1277" y="466"/>
                      </a:lnTo>
                      <a:lnTo>
                        <a:pt x="1320" y="453"/>
                      </a:lnTo>
                      <a:lnTo>
                        <a:pt x="1361" y="436"/>
                      </a:lnTo>
                      <a:lnTo>
                        <a:pt x="1402" y="419"/>
                      </a:lnTo>
                      <a:lnTo>
                        <a:pt x="1441" y="401"/>
                      </a:lnTo>
                      <a:lnTo>
                        <a:pt x="1478" y="382"/>
                      </a:lnTo>
                      <a:lnTo>
                        <a:pt x="1509" y="364"/>
                      </a:lnTo>
                      <a:lnTo>
                        <a:pt x="1537" y="347"/>
                      </a:lnTo>
                      <a:lnTo>
                        <a:pt x="1561" y="332"/>
                      </a:lnTo>
                      <a:lnTo>
                        <a:pt x="1578" y="321"/>
                      </a:lnTo>
                      <a:lnTo>
                        <a:pt x="1589" y="314"/>
                      </a:lnTo>
                      <a:lnTo>
                        <a:pt x="1593" y="312"/>
                      </a:lnTo>
                      <a:lnTo>
                        <a:pt x="1687" y="317"/>
                      </a:lnTo>
                      <a:lnTo>
                        <a:pt x="1096" y="651"/>
                      </a:lnTo>
                      <a:lnTo>
                        <a:pt x="1092" y="653"/>
                      </a:lnTo>
                      <a:lnTo>
                        <a:pt x="1079" y="657"/>
                      </a:lnTo>
                      <a:lnTo>
                        <a:pt x="1059" y="664"/>
                      </a:lnTo>
                      <a:lnTo>
                        <a:pt x="1033" y="672"/>
                      </a:lnTo>
                      <a:lnTo>
                        <a:pt x="999" y="679"/>
                      </a:lnTo>
                      <a:lnTo>
                        <a:pt x="960" y="685"/>
                      </a:lnTo>
                      <a:lnTo>
                        <a:pt x="916" y="688"/>
                      </a:lnTo>
                      <a:lnTo>
                        <a:pt x="868" y="688"/>
                      </a:lnTo>
                      <a:lnTo>
                        <a:pt x="0" y="66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" name="Group 428"/>
                <p:cNvGrpSpPr>
                  <a:grpSpLocks/>
                </p:cNvGrpSpPr>
                <p:nvPr/>
              </p:nvGrpSpPr>
              <p:grpSpPr bwMode="auto">
                <a:xfrm>
                  <a:off x="558" y="1440"/>
                  <a:ext cx="2932" cy="1485"/>
                  <a:chOff x="558" y="1440"/>
                  <a:chExt cx="2932" cy="1485"/>
                </a:xfrm>
              </p:grpSpPr>
              <p:grpSp>
                <p:nvGrpSpPr>
                  <p:cNvPr id="8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944" y="1440"/>
                    <a:ext cx="2546" cy="1485"/>
                    <a:chOff x="944" y="1440"/>
                    <a:chExt cx="2546" cy="1485"/>
                  </a:xfrm>
                </p:grpSpPr>
                <p:sp>
                  <p:nvSpPr>
                    <p:cNvPr id="935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3" name="Line 1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649"/>
                      <a:ext cx="95" cy="276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4" name="Line 1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06"/>
                      <a:ext cx="95" cy="21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5" name="Line 1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54"/>
                      <a:ext cx="95" cy="17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6" name="Line 1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808"/>
                      <a:ext cx="95" cy="117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7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8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9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0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1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89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2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3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4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5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6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7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8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9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0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1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2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3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4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5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6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7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8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9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0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1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2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3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4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5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6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7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8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9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0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1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2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3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4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5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6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7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8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9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0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1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2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3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4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5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6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7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8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9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0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1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2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3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4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5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6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7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8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9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0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1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2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3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4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5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6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7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60" y="2354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8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9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0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1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2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3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4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5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6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7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8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9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0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1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2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3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4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5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6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7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8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9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0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1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2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3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4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5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6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7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8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9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0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1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2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3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4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5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6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7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8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9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0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1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2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3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4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5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6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944" y="2654"/>
                      <a:ext cx="351" cy="143"/>
                    </a:xfrm>
                    <a:custGeom>
                      <a:avLst/>
                      <a:gdLst>
                        <a:gd name="T0" fmla="*/ 0 w 351"/>
                        <a:gd name="T1" fmla="*/ 0 h 143"/>
                        <a:gd name="T2" fmla="*/ 4 w 351"/>
                        <a:gd name="T3" fmla="*/ 4 h 143"/>
                        <a:gd name="T4" fmla="*/ 15 w 351"/>
                        <a:gd name="T5" fmla="*/ 11 h 143"/>
                        <a:gd name="T6" fmla="*/ 32 w 351"/>
                        <a:gd name="T7" fmla="*/ 22 h 143"/>
                        <a:gd name="T8" fmla="*/ 54 w 351"/>
                        <a:gd name="T9" fmla="*/ 37 h 143"/>
                        <a:gd name="T10" fmla="*/ 80 w 351"/>
                        <a:gd name="T11" fmla="*/ 54 h 143"/>
                        <a:gd name="T12" fmla="*/ 108 w 351"/>
                        <a:gd name="T13" fmla="*/ 70 h 143"/>
                        <a:gd name="T14" fmla="*/ 138 w 351"/>
                        <a:gd name="T15" fmla="*/ 87 h 143"/>
                        <a:gd name="T16" fmla="*/ 169 w 351"/>
                        <a:gd name="T17" fmla="*/ 102 h 143"/>
                        <a:gd name="T18" fmla="*/ 201 w 351"/>
                        <a:gd name="T19" fmla="*/ 115 h 143"/>
                        <a:gd name="T20" fmla="*/ 230 w 351"/>
                        <a:gd name="T21" fmla="*/ 122 h 143"/>
                        <a:gd name="T22" fmla="*/ 258 w 351"/>
                        <a:gd name="T23" fmla="*/ 128 h 143"/>
                        <a:gd name="T24" fmla="*/ 284 w 351"/>
                        <a:gd name="T25" fmla="*/ 126 h 143"/>
                        <a:gd name="T26" fmla="*/ 282 w 351"/>
                        <a:gd name="T27" fmla="*/ 143 h 143"/>
                        <a:gd name="T28" fmla="*/ 351 w 351"/>
                        <a:gd name="T29" fmla="*/ 111 h 143"/>
                        <a:gd name="T30" fmla="*/ 293 w 351"/>
                        <a:gd name="T31" fmla="*/ 61 h 143"/>
                        <a:gd name="T32" fmla="*/ 293 w 351"/>
                        <a:gd name="T33" fmla="*/ 81 h 143"/>
                        <a:gd name="T34" fmla="*/ 286 w 351"/>
                        <a:gd name="T35" fmla="*/ 81 h 143"/>
                        <a:gd name="T36" fmla="*/ 267 w 351"/>
                        <a:gd name="T37" fmla="*/ 83 h 143"/>
                        <a:gd name="T38" fmla="*/ 242 w 351"/>
                        <a:gd name="T39" fmla="*/ 81 h 143"/>
                        <a:gd name="T40" fmla="*/ 206 w 351"/>
                        <a:gd name="T41" fmla="*/ 80 h 143"/>
                        <a:gd name="T42" fmla="*/ 167 w 351"/>
                        <a:gd name="T43" fmla="*/ 74 h 143"/>
                        <a:gd name="T44" fmla="*/ 125 w 351"/>
                        <a:gd name="T45" fmla="*/ 65 h 143"/>
                        <a:gd name="T46" fmla="*/ 80 w 351"/>
                        <a:gd name="T47" fmla="*/ 50 h 143"/>
                        <a:gd name="T48" fmla="*/ 39 w 351"/>
                        <a:gd name="T49" fmla="*/ 29 h 143"/>
                        <a:gd name="T50" fmla="*/ 0 w 351"/>
                        <a:gd name="T51" fmla="*/ 0 h 143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51"/>
                        <a:gd name="T79" fmla="*/ 0 h 143"/>
                        <a:gd name="T80" fmla="*/ 351 w 351"/>
                        <a:gd name="T81" fmla="*/ 143 h 143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51" h="143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2" y="22"/>
                          </a:lnTo>
                          <a:lnTo>
                            <a:pt x="54" y="37"/>
                          </a:lnTo>
                          <a:lnTo>
                            <a:pt x="80" y="54"/>
                          </a:lnTo>
                          <a:lnTo>
                            <a:pt x="108" y="70"/>
                          </a:lnTo>
                          <a:lnTo>
                            <a:pt x="138" y="87"/>
                          </a:lnTo>
                          <a:lnTo>
                            <a:pt x="169" y="102"/>
                          </a:lnTo>
                          <a:lnTo>
                            <a:pt x="201" y="115"/>
                          </a:lnTo>
                          <a:lnTo>
                            <a:pt x="230" y="122"/>
                          </a:lnTo>
                          <a:lnTo>
                            <a:pt x="258" y="128"/>
                          </a:lnTo>
                          <a:lnTo>
                            <a:pt x="284" y="126"/>
                          </a:lnTo>
                          <a:lnTo>
                            <a:pt x="282" y="143"/>
                          </a:lnTo>
                          <a:lnTo>
                            <a:pt x="351" y="111"/>
                          </a:lnTo>
                          <a:lnTo>
                            <a:pt x="293" y="61"/>
                          </a:lnTo>
                          <a:lnTo>
                            <a:pt x="293" y="81"/>
                          </a:lnTo>
                          <a:lnTo>
                            <a:pt x="286" y="81"/>
                          </a:lnTo>
                          <a:lnTo>
                            <a:pt x="267" y="83"/>
                          </a:lnTo>
                          <a:lnTo>
                            <a:pt x="242" y="81"/>
                          </a:lnTo>
                          <a:lnTo>
                            <a:pt x="206" y="80"/>
                          </a:lnTo>
                          <a:lnTo>
                            <a:pt x="167" y="74"/>
                          </a:lnTo>
                          <a:lnTo>
                            <a:pt x="125" y="65"/>
                          </a:lnTo>
                          <a:lnTo>
                            <a:pt x="80" y="50"/>
                          </a:lnTo>
                          <a:lnTo>
                            <a:pt x="39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7" name="Freeform 374"/>
                    <p:cNvSpPr>
                      <a:spLocks/>
                    </p:cNvSpPr>
                    <p:nvPr/>
                  </p:nvSpPr>
                  <p:spPr bwMode="auto">
                    <a:xfrm>
                      <a:off x="952" y="2648"/>
                      <a:ext cx="347" cy="149"/>
                    </a:xfrm>
                    <a:custGeom>
                      <a:avLst/>
                      <a:gdLst>
                        <a:gd name="T0" fmla="*/ 0 w 347"/>
                        <a:gd name="T1" fmla="*/ 0 h 149"/>
                        <a:gd name="T2" fmla="*/ 4 w 347"/>
                        <a:gd name="T3" fmla="*/ 4 h 149"/>
                        <a:gd name="T4" fmla="*/ 15 w 347"/>
                        <a:gd name="T5" fmla="*/ 11 h 149"/>
                        <a:gd name="T6" fmla="*/ 31 w 347"/>
                        <a:gd name="T7" fmla="*/ 22 h 149"/>
                        <a:gd name="T8" fmla="*/ 52 w 347"/>
                        <a:gd name="T9" fmla="*/ 37 h 149"/>
                        <a:gd name="T10" fmla="*/ 78 w 347"/>
                        <a:gd name="T11" fmla="*/ 54 h 149"/>
                        <a:gd name="T12" fmla="*/ 106 w 347"/>
                        <a:gd name="T13" fmla="*/ 71 h 149"/>
                        <a:gd name="T14" fmla="*/ 135 w 347"/>
                        <a:gd name="T15" fmla="*/ 89 h 149"/>
                        <a:gd name="T16" fmla="*/ 167 w 347"/>
                        <a:gd name="T17" fmla="*/ 104 h 149"/>
                        <a:gd name="T18" fmla="*/ 198 w 347"/>
                        <a:gd name="T19" fmla="*/ 117 h 149"/>
                        <a:gd name="T20" fmla="*/ 228 w 347"/>
                        <a:gd name="T21" fmla="*/ 126 h 149"/>
                        <a:gd name="T22" fmla="*/ 256 w 347"/>
                        <a:gd name="T23" fmla="*/ 132 h 149"/>
                        <a:gd name="T24" fmla="*/ 280 w 347"/>
                        <a:gd name="T25" fmla="*/ 132 h 149"/>
                        <a:gd name="T26" fmla="*/ 278 w 347"/>
                        <a:gd name="T27" fmla="*/ 149 h 149"/>
                        <a:gd name="T28" fmla="*/ 347 w 347"/>
                        <a:gd name="T29" fmla="*/ 121 h 149"/>
                        <a:gd name="T30" fmla="*/ 291 w 347"/>
                        <a:gd name="T31" fmla="*/ 69 h 149"/>
                        <a:gd name="T32" fmla="*/ 291 w 347"/>
                        <a:gd name="T33" fmla="*/ 87 h 149"/>
                        <a:gd name="T34" fmla="*/ 284 w 347"/>
                        <a:gd name="T35" fmla="*/ 87 h 149"/>
                        <a:gd name="T36" fmla="*/ 265 w 347"/>
                        <a:gd name="T37" fmla="*/ 89 h 149"/>
                        <a:gd name="T38" fmla="*/ 239 w 347"/>
                        <a:gd name="T39" fmla="*/ 87 h 149"/>
                        <a:gd name="T40" fmla="*/ 204 w 347"/>
                        <a:gd name="T41" fmla="*/ 86 h 149"/>
                        <a:gd name="T42" fmla="*/ 163 w 347"/>
                        <a:gd name="T43" fmla="*/ 78 h 149"/>
                        <a:gd name="T44" fmla="*/ 122 w 347"/>
                        <a:gd name="T45" fmla="*/ 69 h 149"/>
                        <a:gd name="T46" fmla="*/ 78 w 347"/>
                        <a:gd name="T47" fmla="*/ 52 h 149"/>
                        <a:gd name="T48" fmla="*/ 37 w 347"/>
                        <a:gd name="T49" fmla="*/ 30 h 149"/>
                        <a:gd name="T50" fmla="*/ 0 w 347"/>
                        <a:gd name="T51" fmla="*/ 0 h 1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47"/>
                        <a:gd name="T79" fmla="*/ 0 h 149"/>
                        <a:gd name="T80" fmla="*/ 347 w 347"/>
                        <a:gd name="T81" fmla="*/ 149 h 1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47" h="149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1" y="22"/>
                          </a:lnTo>
                          <a:lnTo>
                            <a:pt x="52" y="37"/>
                          </a:lnTo>
                          <a:lnTo>
                            <a:pt x="78" y="54"/>
                          </a:lnTo>
                          <a:lnTo>
                            <a:pt x="106" y="71"/>
                          </a:lnTo>
                          <a:lnTo>
                            <a:pt x="135" y="89"/>
                          </a:lnTo>
                          <a:lnTo>
                            <a:pt x="167" y="104"/>
                          </a:lnTo>
                          <a:lnTo>
                            <a:pt x="198" y="117"/>
                          </a:lnTo>
                          <a:lnTo>
                            <a:pt x="228" y="126"/>
                          </a:lnTo>
                          <a:lnTo>
                            <a:pt x="256" y="132"/>
                          </a:lnTo>
                          <a:lnTo>
                            <a:pt x="280" y="132"/>
                          </a:lnTo>
                          <a:lnTo>
                            <a:pt x="278" y="149"/>
                          </a:lnTo>
                          <a:lnTo>
                            <a:pt x="347" y="121"/>
                          </a:lnTo>
                          <a:lnTo>
                            <a:pt x="291" y="69"/>
                          </a:lnTo>
                          <a:lnTo>
                            <a:pt x="291" y="87"/>
                          </a:lnTo>
                          <a:lnTo>
                            <a:pt x="284" y="87"/>
                          </a:lnTo>
                          <a:lnTo>
                            <a:pt x="265" y="89"/>
                          </a:lnTo>
                          <a:lnTo>
                            <a:pt x="239" y="87"/>
                          </a:lnTo>
                          <a:lnTo>
                            <a:pt x="204" y="86"/>
                          </a:lnTo>
                          <a:lnTo>
                            <a:pt x="163" y="78"/>
                          </a:lnTo>
                          <a:lnTo>
                            <a:pt x="122" y="69"/>
                          </a:lnTo>
                          <a:lnTo>
                            <a:pt x="78" y="52"/>
                          </a:lnTo>
                          <a:lnTo>
                            <a:pt x="37" y="3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8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9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0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1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2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3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4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5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6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7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8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9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0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1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2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3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4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5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9511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2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3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4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5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6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7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8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9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0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1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2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3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4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5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6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7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8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9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0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1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2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3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4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5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6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7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8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9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497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8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9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0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1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2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3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4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5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6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7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8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9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0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351" name="Text Box 4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" y="2468"/>
                    <a:ext cx="624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Add arc</a:t>
                    </a:r>
                  </a:p>
                </p:txBody>
              </p:sp>
            </p:grpSp>
          </p:grpSp>
          <p:grpSp>
            <p:nvGrpSpPr>
              <p:cNvPr id="10" name="Group 432"/>
              <p:cNvGrpSpPr>
                <a:grpSpLocks/>
              </p:cNvGrpSpPr>
              <p:nvPr/>
            </p:nvGrpSpPr>
            <p:grpSpPr bwMode="auto">
              <a:xfrm>
                <a:off x="198440" y="2346326"/>
                <a:ext cx="6067425" cy="3787779"/>
                <a:chOff x="125" y="1478"/>
                <a:chExt cx="3822" cy="2386"/>
              </a:xfrm>
            </p:grpSpPr>
            <p:grpSp>
              <p:nvGrpSpPr>
                <p:cNvPr id="11" name="Group 413"/>
                <p:cNvGrpSpPr>
                  <a:grpSpLocks/>
                </p:cNvGrpSpPr>
                <p:nvPr/>
              </p:nvGrpSpPr>
              <p:grpSpPr bwMode="auto">
                <a:xfrm>
                  <a:off x="1874" y="2195"/>
                  <a:ext cx="714" cy="291"/>
                  <a:chOff x="1913" y="2147"/>
                  <a:chExt cx="714" cy="291"/>
                </a:xfrm>
              </p:grpSpPr>
              <p:sp>
                <p:nvSpPr>
                  <p:cNvPr id="9331" name="Freeform 281"/>
                  <p:cNvSpPr>
                    <a:spLocks/>
                  </p:cNvSpPr>
                  <p:nvPr/>
                </p:nvSpPr>
                <p:spPr bwMode="auto">
                  <a:xfrm>
                    <a:off x="1913" y="2269"/>
                    <a:ext cx="432" cy="124"/>
                  </a:xfrm>
                  <a:custGeom>
                    <a:avLst/>
                    <a:gdLst>
                      <a:gd name="T0" fmla="*/ 0 w 432"/>
                      <a:gd name="T1" fmla="*/ 124 h 124"/>
                      <a:gd name="T2" fmla="*/ 432 w 432"/>
                      <a:gd name="T3" fmla="*/ 80 h 124"/>
                      <a:gd name="T4" fmla="*/ 352 w 432"/>
                      <a:gd name="T5" fmla="*/ 0 h 124"/>
                      <a:gd name="T6" fmla="*/ 0 w 432"/>
                      <a:gd name="T7" fmla="*/ 124 h 12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32"/>
                      <a:gd name="T13" fmla="*/ 0 h 124"/>
                      <a:gd name="T14" fmla="*/ 432 w 432"/>
                      <a:gd name="T15" fmla="*/ 124 h 12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32" h="124">
                        <a:moveTo>
                          <a:pt x="0" y="124"/>
                        </a:moveTo>
                        <a:lnTo>
                          <a:pt x="432" y="80"/>
                        </a:lnTo>
                        <a:lnTo>
                          <a:pt x="352" y="0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2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087" y="2180"/>
                    <a:ext cx="199" cy="97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2" name="Group 397"/>
                  <p:cNvGrpSpPr>
                    <a:grpSpLocks/>
                  </p:cNvGrpSpPr>
                  <p:nvPr/>
                </p:nvGrpSpPr>
                <p:grpSpPr bwMode="auto">
                  <a:xfrm>
                    <a:off x="2132" y="2147"/>
                    <a:ext cx="495" cy="291"/>
                    <a:chOff x="2132" y="2147"/>
                    <a:chExt cx="495" cy="291"/>
                  </a:xfrm>
                </p:grpSpPr>
                <p:sp>
                  <p:nvSpPr>
                    <p:cNvPr id="9334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8" y="2319"/>
                      <a:ext cx="249" cy="119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5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2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6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2288" y="2199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1 h 74"/>
                        <a:gd name="T16" fmla="*/ 72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1"/>
                          </a:lnTo>
                          <a:lnTo>
                            <a:pt x="72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7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2158" y="2199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1 h 74"/>
                        <a:gd name="T16" fmla="*/ 74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1"/>
                          </a:lnTo>
                          <a:lnTo>
                            <a:pt x="74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8" name="Freeform 282"/>
                    <p:cNvSpPr>
                      <a:spLocks/>
                    </p:cNvSpPr>
                    <p:nvPr/>
                  </p:nvSpPr>
                  <p:spPr bwMode="auto">
                    <a:xfrm>
                      <a:off x="2356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9" name="Freeform 283"/>
                    <p:cNvSpPr>
                      <a:spLocks/>
                    </p:cNvSpPr>
                    <p:nvPr/>
                  </p:nvSpPr>
                  <p:spPr bwMode="auto">
                    <a:xfrm>
                      <a:off x="2428" y="2236"/>
                      <a:ext cx="51" cy="113"/>
                    </a:xfrm>
                    <a:custGeom>
                      <a:avLst/>
                      <a:gdLst>
                        <a:gd name="T0" fmla="*/ 51 w 51"/>
                        <a:gd name="T1" fmla="*/ 113 h 113"/>
                        <a:gd name="T2" fmla="*/ 51 w 51"/>
                        <a:gd name="T3" fmla="*/ 31 h 113"/>
                        <a:gd name="T4" fmla="*/ 0 w 51"/>
                        <a:gd name="T5" fmla="*/ 0 h 113"/>
                        <a:gd name="T6" fmla="*/ 0 w 51"/>
                        <a:gd name="T7" fmla="*/ 81 h 113"/>
                        <a:gd name="T8" fmla="*/ 51 w 51"/>
                        <a:gd name="T9" fmla="*/ 113 h 1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13"/>
                        <a:gd name="T17" fmla="*/ 51 w 51"/>
                        <a:gd name="T18" fmla="*/ 113 h 1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13">
                          <a:moveTo>
                            <a:pt x="51" y="113"/>
                          </a:moveTo>
                          <a:lnTo>
                            <a:pt x="51" y="31"/>
                          </a:lnTo>
                          <a:lnTo>
                            <a:pt x="0" y="0"/>
                          </a:lnTo>
                          <a:lnTo>
                            <a:pt x="0" y="81"/>
                          </a:lnTo>
                          <a:lnTo>
                            <a:pt x="51" y="11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0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2479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1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2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3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2156" y="2234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3 h 117"/>
                        <a:gd name="T4" fmla="*/ 0 w 72"/>
                        <a:gd name="T5" fmla="*/ 0 h 117"/>
                        <a:gd name="T6" fmla="*/ 0 w 72"/>
                        <a:gd name="T7" fmla="*/ 83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3"/>
                          </a:ln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4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2228" y="2234"/>
                      <a:ext cx="71" cy="117"/>
                    </a:xfrm>
                    <a:custGeom>
                      <a:avLst/>
                      <a:gdLst>
                        <a:gd name="T0" fmla="*/ 0 w 71"/>
                        <a:gd name="T1" fmla="*/ 117 h 117"/>
                        <a:gd name="T2" fmla="*/ 0 w 71"/>
                        <a:gd name="T3" fmla="*/ 33 h 117"/>
                        <a:gd name="T4" fmla="*/ 71 w 71"/>
                        <a:gd name="T5" fmla="*/ 0 h 117"/>
                        <a:gd name="T6" fmla="*/ 71 w 71"/>
                        <a:gd name="T7" fmla="*/ 83 h 117"/>
                        <a:gd name="T8" fmla="*/ 0 w 71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117"/>
                        <a:gd name="T17" fmla="*/ 71 w 71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1" y="0"/>
                          </a:lnTo>
                          <a:lnTo>
                            <a:pt x="71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5" name="Freeform 289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6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7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2291" y="2239"/>
                      <a:ext cx="73" cy="117"/>
                    </a:xfrm>
                    <a:custGeom>
                      <a:avLst/>
                      <a:gdLst>
                        <a:gd name="T0" fmla="*/ 73 w 73"/>
                        <a:gd name="T1" fmla="*/ 117 h 117"/>
                        <a:gd name="T2" fmla="*/ 73 w 73"/>
                        <a:gd name="T3" fmla="*/ 36 h 117"/>
                        <a:gd name="T4" fmla="*/ 0 w 73"/>
                        <a:gd name="T5" fmla="*/ 0 h 117"/>
                        <a:gd name="T6" fmla="*/ 0 w 73"/>
                        <a:gd name="T7" fmla="*/ 84 h 117"/>
                        <a:gd name="T8" fmla="*/ 73 w 73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117"/>
                        <a:gd name="T17" fmla="*/ 73 w 7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117">
                          <a:moveTo>
                            <a:pt x="73" y="117"/>
                          </a:moveTo>
                          <a:lnTo>
                            <a:pt x="73" y="36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3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" name="Group 431"/>
                <p:cNvGrpSpPr>
                  <a:grpSpLocks/>
                </p:cNvGrpSpPr>
                <p:nvPr/>
              </p:nvGrpSpPr>
              <p:grpSpPr bwMode="auto">
                <a:xfrm>
                  <a:off x="125" y="1478"/>
                  <a:ext cx="3822" cy="2386"/>
                  <a:chOff x="125" y="1478"/>
                  <a:chExt cx="3822" cy="2386"/>
                </a:xfrm>
              </p:grpSpPr>
              <p:grpSp>
                <p:nvGrpSpPr>
                  <p:cNvPr id="14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125" y="2742"/>
                    <a:ext cx="1586" cy="1122"/>
                    <a:chOff x="125" y="2742"/>
                    <a:chExt cx="1586" cy="1122"/>
                  </a:xfrm>
                </p:grpSpPr>
                <p:sp>
                  <p:nvSpPr>
                    <p:cNvPr id="9258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5" y="3514"/>
                      <a:ext cx="1048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Enhanced capabilities</a:t>
                      </a:r>
                    </a:p>
                    <a:p>
                      <a:pPr algn="ctr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 existing Halls</a:t>
                      </a:r>
                    </a:p>
                  </p:txBody>
                </p:sp>
                <p:sp>
                  <p:nvSpPr>
                    <p:cNvPr id="9259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32" y="3081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0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295" y="3079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1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66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2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782" y="3391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3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34" y="3695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4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5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6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7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8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9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0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1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2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3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4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5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6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7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8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9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0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1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2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3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4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5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6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7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8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9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0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1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2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3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4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5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6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7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8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9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0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1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2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3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4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5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6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7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8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9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0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1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2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3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4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5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6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7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8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9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0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1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2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3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4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5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6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7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8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9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0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" name="Group 422"/>
                  <p:cNvGrpSpPr>
                    <a:grpSpLocks/>
                  </p:cNvGrpSpPr>
                  <p:nvPr/>
                </p:nvGrpSpPr>
                <p:grpSpPr bwMode="auto">
                  <a:xfrm>
                    <a:off x="1597" y="1478"/>
                    <a:ext cx="864" cy="457"/>
                    <a:chOff x="1636" y="1430"/>
                    <a:chExt cx="864" cy="457"/>
                  </a:xfrm>
                </p:grpSpPr>
                <p:sp>
                  <p:nvSpPr>
                    <p:cNvPr id="9255" name="Freeform 375"/>
                    <p:cNvSpPr>
                      <a:spLocks/>
                    </p:cNvSpPr>
                    <p:nvPr/>
                  </p:nvSpPr>
                  <p:spPr bwMode="auto">
                    <a:xfrm>
                      <a:off x="2195" y="1702"/>
                      <a:ext cx="152" cy="168"/>
                    </a:xfrm>
                    <a:custGeom>
                      <a:avLst/>
                      <a:gdLst>
                        <a:gd name="T0" fmla="*/ 0 w 152"/>
                        <a:gd name="T1" fmla="*/ 0 h 168"/>
                        <a:gd name="T2" fmla="*/ 0 w 152"/>
                        <a:gd name="T3" fmla="*/ 3 h 168"/>
                        <a:gd name="T4" fmla="*/ 0 w 152"/>
                        <a:gd name="T5" fmla="*/ 15 h 168"/>
                        <a:gd name="T6" fmla="*/ 2 w 152"/>
                        <a:gd name="T7" fmla="*/ 33 h 168"/>
                        <a:gd name="T8" fmla="*/ 5 w 152"/>
                        <a:gd name="T9" fmla="*/ 53 h 168"/>
                        <a:gd name="T10" fmla="*/ 13 w 152"/>
                        <a:gd name="T11" fmla="*/ 76 h 168"/>
                        <a:gd name="T12" fmla="*/ 24 w 152"/>
                        <a:gd name="T13" fmla="*/ 100 h 168"/>
                        <a:gd name="T14" fmla="*/ 39 w 152"/>
                        <a:gd name="T15" fmla="*/ 120 h 168"/>
                        <a:gd name="T16" fmla="*/ 59 w 152"/>
                        <a:gd name="T17" fmla="*/ 139 h 168"/>
                        <a:gd name="T18" fmla="*/ 85 w 152"/>
                        <a:gd name="T19" fmla="*/ 150 h 168"/>
                        <a:gd name="T20" fmla="*/ 78 w 152"/>
                        <a:gd name="T21" fmla="*/ 165 h 168"/>
                        <a:gd name="T22" fmla="*/ 152 w 152"/>
                        <a:gd name="T23" fmla="*/ 168 h 168"/>
                        <a:gd name="T24" fmla="*/ 124 w 152"/>
                        <a:gd name="T25" fmla="*/ 98 h 168"/>
                        <a:gd name="T26" fmla="*/ 115 w 152"/>
                        <a:gd name="T27" fmla="*/ 115 h 168"/>
                        <a:gd name="T28" fmla="*/ 111 w 152"/>
                        <a:gd name="T29" fmla="*/ 115 h 168"/>
                        <a:gd name="T30" fmla="*/ 106 w 152"/>
                        <a:gd name="T31" fmla="*/ 117 h 168"/>
                        <a:gd name="T32" fmla="*/ 96 w 152"/>
                        <a:gd name="T33" fmla="*/ 115 h 168"/>
                        <a:gd name="T34" fmla="*/ 83 w 152"/>
                        <a:gd name="T35" fmla="*/ 111 h 168"/>
                        <a:gd name="T36" fmla="*/ 68 w 152"/>
                        <a:gd name="T37" fmla="*/ 104 h 168"/>
                        <a:gd name="T38" fmla="*/ 52 w 152"/>
                        <a:gd name="T39" fmla="*/ 89 h 168"/>
                        <a:gd name="T40" fmla="*/ 35 w 152"/>
                        <a:gd name="T41" fmla="*/ 68 h 168"/>
                        <a:gd name="T42" fmla="*/ 16 w 152"/>
                        <a:gd name="T43" fmla="*/ 39 h 168"/>
                        <a:gd name="T44" fmla="*/ 0 w 152"/>
                        <a:gd name="T45" fmla="*/ 0 h 16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52"/>
                        <a:gd name="T70" fmla="*/ 0 h 168"/>
                        <a:gd name="T71" fmla="*/ 152 w 152"/>
                        <a:gd name="T72" fmla="*/ 168 h 16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52" h="168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0" y="15"/>
                          </a:lnTo>
                          <a:lnTo>
                            <a:pt x="2" y="33"/>
                          </a:lnTo>
                          <a:lnTo>
                            <a:pt x="5" y="53"/>
                          </a:lnTo>
                          <a:lnTo>
                            <a:pt x="13" y="76"/>
                          </a:lnTo>
                          <a:lnTo>
                            <a:pt x="24" y="100"/>
                          </a:lnTo>
                          <a:lnTo>
                            <a:pt x="39" y="120"/>
                          </a:lnTo>
                          <a:lnTo>
                            <a:pt x="59" y="139"/>
                          </a:lnTo>
                          <a:lnTo>
                            <a:pt x="85" y="150"/>
                          </a:lnTo>
                          <a:lnTo>
                            <a:pt x="78" y="165"/>
                          </a:lnTo>
                          <a:lnTo>
                            <a:pt x="152" y="168"/>
                          </a:lnTo>
                          <a:lnTo>
                            <a:pt x="124" y="98"/>
                          </a:lnTo>
                          <a:lnTo>
                            <a:pt x="115" y="115"/>
                          </a:lnTo>
                          <a:lnTo>
                            <a:pt x="111" y="115"/>
                          </a:lnTo>
                          <a:lnTo>
                            <a:pt x="106" y="117"/>
                          </a:lnTo>
                          <a:lnTo>
                            <a:pt x="96" y="115"/>
                          </a:lnTo>
                          <a:lnTo>
                            <a:pt x="83" y="111"/>
                          </a:lnTo>
                          <a:lnTo>
                            <a:pt x="68" y="104"/>
                          </a:lnTo>
                          <a:lnTo>
                            <a:pt x="52" y="89"/>
                          </a:lnTo>
                          <a:lnTo>
                            <a:pt x="35" y="68"/>
                          </a:lnTo>
                          <a:lnTo>
                            <a:pt x="16" y="3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6" name="Freeform 376"/>
                    <p:cNvSpPr>
                      <a:spLocks/>
                    </p:cNvSpPr>
                    <p:nvPr/>
                  </p:nvSpPr>
                  <p:spPr bwMode="auto">
                    <a:xfrm>
                      <a:off x="2199" y="1711"/>
                      <a:ext cx="144" cy="176"/>
                    </a:xfrm>
                    <a:custGeom>
                      <a:avLst/>
                      <a:gdLst>
                        <a:gd name="T0" fmla="*/ 0 w 144"/>
                        <a:gd name="T1" fmla="*/ 0 h 176"/>
                        <a:gd name="T2" fmla="*/ 0 w 144"/>
                        <a:gd name="T3" fmla="*/ 4 h 176"/>
                        <a:gd name="T4" fmla="*/ 0 w 144"/>
                        <a:gd name="T5" fmla="*/ 17 h 176"/>
                        <a:gd name="T6" fmla="*/ 0 w 144"/>
                        <a:gd name="T7" fmla="*/ 33 h 176"/>
                        <a:gd name="T8" fmla="*/ 3 w 144"/>
                        <a:gd name="T9" fmla="*/ 56 h 176"/>
                        <a:gd name="T10" fmla="*/ 11 w 144"/>
                        <a:gd name="T11" fmla="*/ 78 h 176"/>
                        <a:gd name="T12" fmla="*/ 20 w 144"/>
                        <a:gd name="T13" fmla="*/ 102 h 176"/>
                        <a:gd name="T14" fmla="*/ 35 w 144"/>
                        <a:gd name="T15" fmla="*/ 122 h 176"/>
                        <a:gd name="T16" fmla="*/ 53 w 144"/>
                        <a:gd name="T17" fmla="*/ 141 h 176"/>
                        <a:gd name="T18" fmla="*/ 79 w 144"/>
                        <a:gd name="T19" fmla="*/ 156 h 176"/>
                        <a:gd name="T20" fmla="*/ 72 w 144"/>
                        <a:gd name="T21" fmla="*/ 169 h 176"/>
                        <a:gd name="T22" fmla="*/ 144 w 144"/>
                        <a:gd name="T23" fmla="*/ 176 h 176"/>
                        <a:gd name="T24" fmla="*/ 118 w 144"/>
                        <a:gd name="T25" fmla="*/ 102 h 176"/>
                        <a:gd name="T26" fmla="*/ 109 w 144"/>
                        <a:gd name="T27" fmla="*/ 121 h 176"/>
                        <a:gd name="T28" fmla="*/ 107 w 144"/>
                        <a:gd name="T29" fmla="*/ 121 h 176"/>
                        <a:gd name="T30" fmla="*/ 100 w 144"/>
                        <a:gd name="T31" fmla="*/ 121 h 176"/>
                        <a:gd name="T32" fmla="*/ 90 w 144"/>
                        <a:gd name="T33" fmla="*/ 119 h 176"/>
                        <a:gd name="T34" fmla="*/ 79 w 144"/>
                        <a:gd name="T35" fmla="*/ 115 h 176"/>
                        <a:gd name="T36" fmla="*/ 64 w 144"/>
                        <a:gd name="T37" fmla="*/ 106 h 176"/>
                        <a:gd name="T38" fmla="*/ 48 w 144"/>
                        <a:gd name="T39" fmla="*/ 93 h 176"/>
                        <a:gd name="T40" fmla="*/ 31 w 144"/>
                        <a:gd name="T41" fmla="*/ 70 h 176"/>
                        <a:gd name="T42" fmla="*/ 14 w 144"/>
                        <a:gd name="T43" fmla="*/ 41 h 176"/>
                        <a:gd name="T44" fmla="*/ 0 w 144"/>
                        <a:gd name="T45" fmla="*/ 0 h 17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4"/>
                        <a:gd name="T70" fmla="*/ 0 h 176"/>
                        <a:gd name="T71" fmla="*/ 144 w 144"/>
                        <a:gd name="T72" fmla="*/ 176 h 17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4" h="176">
                          <a:moveTo>
                            <a:pt x="0" y="0"/>
                          </a:moveTo>
                          <a:lnTo>
                            <a:pt x="0" y="4"/>
                          </a:lnTo>
                          <a:lnTo>
                            <a:pt x="0" y="17"/>
                          </a:lnTo>
                          <a:lnTo>
                            <a:pt x="0" y="33"/>
                          </a:lnTo>
                          <a:lnTo>
                            <a:pt x="3" y="56"/>
                          </a:lnTo>
                          <a:lnTo>
                            <a:pt x="11" y="78"/>
                          </a:lnTo>
                          <a:lnTo>
                            <a:pt x="20" y="102"/>
                          </a:lnTo>
                          <a:lnTo>
                            <a:pt x="35" y="122"/>
                          </a:lnTo>
                          <a:lnTo>
                            <a:pt x="53" y="141"/>
                          </a:lnTo>
                          <a:lnTo>
                            <a:pt x="79" y="156"/>
                          </a:lnTo>
                          <a:lnTo>
                            <a:pt x="72" y="169"/>
                          </a:lnTo>
                          <a:lnTo>
                            <a:pt x="144" y="176"/>
                          </a:lnTo>
                          <a:lnTo>
                            <a:pt x="118" y="102"/>
                          </a:lnTo>
                          <a:lnTo>
                            <a:pt x="109" y="121"/>
                          </a:lnTo>
                          <a:lnTo>
                            <a:pt x="107" y="121"/>
                          </a:lnTo>
                          <a:lnTo>
                            <a:pt x="100" y="121"/>
                          </a:lnTo>
                          <a:lnTo>
                            <a:pt x="90" y="119"/>
                          </a:lnTo>
                          <a:lnTo>
                            <a:pt x="79" y="115"/>
                          </a:lnTo>
                          <a:lnTo>
                            <a:pt x="64" y="106"/>
                          </a:lnTo>
                          <a:lnTo>
                            <a:pt x="48" y="93"/>
                          </a:lnTo>
                          <a:lnTo>
                            <a:pt x="31" y="70"/>
                          </a:lnTo>
                          <a:lnTo>
                            <a:pt x="14" y="4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7" name="Text Box 4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36" y="1430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6" name="Group 420"/>
                  <p:cNvGrpSpPr>
                    <a:grpSpLocks/>
                  </p:cNvGrpSpPr>
                  <p:nvPr/>
                </p:nvGrpSpPr>
                <p:grpSpPr bwMode="auto">
                  <a:xfrm>
                    <a:off x="2313" y="2792"/>
                    <a:ext cx="864" cy="341"/>
                    <a:chOff x="2352" y="2744"/>
                    <a:chExt cx="864" cy="341"/>
                  </a:xfrm>
                </p:grpSpPr>
                <p:sp>
                  <p:nvSpPr>
                    <p:cNvPr id="9252" name="Freeform 371"/>
                    <p:cNvSpPr>
                      <a:spLocks/>
                    </p:cNvSpPr>
                    <p:nvPr/>
                  </p:nvSpPr>
                  <p:spPr bwMode="auto">
                    <a:xfrm>
                      <a:off x="2475" y="2744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4 h 146"/>
                        <a:gd name="T2" fmla="*/ 172 w 176"/>
                        <a:gd name="T3" fmla="*/ 146 h 146"/>
                        <a:gd name="T4" fmla="*/ 159 w 176"/>
                        <a:gd name="T5" fmla="*/ 144 h 146"/>
                        <a:gd name="T6" fmla="*/ 143 w 176"/>
                        <a:gd name="T7" fmla="*/ 144 h 146"/>
                        <a:gd name="T8" fmla="*/ 122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4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5 h 146"/>
                        <a:gd name="T28" fmla="*/ 55 w 176"/>
                        <a:gd name="T29" fmla="*/ 39 h 146"/>
                        <a:gd name="T30" fmla="*/ 55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4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4"/>
                          </a:moveTo>
                          <a:lnTo>
                            <a:pt x="172" y="146"/>
                          </a:lnTo>
                          <a:lnTo>
                            <a:pt x="159" y="144"/>
                          </a:lnTo>
                          <a:lnTo>
                            <a:pt x="143" y="144"/>
                          </a:lnTo>
                          <a:lnTo>
                            <a:pt x="122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4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5"/>
                          </a:lnTo>
                          <a:lnTo>
                            <a:pt x="55" y="39"/>
                          </a:lnTo>
                          <a:lnTo>
                            <a:pt x="55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4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3" name="Freeform 372"/>
                    <p:cNvSpPr>
                      <a:spLocks/>
                    </p:cNvSpPr>
                    <p:nvPr/>
                  </p:nvSpPr>
                  <p:spPr bwMode="auto">
                    <a:xfrm>
                      <a:off x="2464" y="2748"/>
                      <a:ext cx="181" cy="139"/>
                    </a:xfrm>
                    <a:custGeom>
                      <a:avLst/>
                      <a:gdLst>
                        <a:gd name="T0" fmla="*/ 181 w 181"/>
                        <a:gd name="T1" fmla="*/ 139 h 139"/>
                        <a:gd name="T2" fmla="*/ 178 w 181"/>
                        <a:gd name="T3" fmla="*/ 139 h 139"/>
                        <a:gd name="T4" fmla="*/ 165 w 181"/>
                        <a:gd name="T5" fmla="*/ 139 h 139"/>
                        <a:gd name="T6" fmla="*/ 148 w 181"/>
                        <a:gd name="T7" fmla="*/ 139 h 139"/>
                        <a:gd name="T8" fmla="*/ 128 w 181"/>
                        <a:gd name="T9" fmla="*/ 137 h 139"/>
                        <a:gd name="T10" fmla="*/ 104 w 181"/>
                        <a:gd name="T11" fmla="*/ 131 h 139"/>
                        <a:gd name="T12" fmla="*/ 79 w 181"/>
                        <a:gd name="T13" fmla="*/ 122 h 139"/>
                        <a:gd name="T14" fmla="*/ 57 w 181"/>
                        <a:gd name="T15" fmla="*/ 109 h 139"/>
                        <a:gd name="T16" fmla="*/ 37 w 181"/>
                        <a:gd name="T17" fmla="*/ 90 h 139"/>
                        <a:gd name="T18" fmla="*/ 24 w 181"/>
                        <a:gd name="T19" fmla="*/ 64 h 139"/>
                        <a:gd name="T20" fmla="*/ 11 w 181"/>
                        <a:gd name="T21" fmla="*/ 74 h 139"/>
                        <a:gd name="T22" fmla="*/ 0 w 181"/>
                        <a:gd name="T23" fmla="*/ 0 h 139"/>
                        <a:gd name="T24" fmla="*/ 74 w 181"/>
                        <a:gd name="T25" fmla="*/ 24 h 139"/>
                        <a:gd name="T26" fmla="*/ 57 w 181"/>
                        <a:gd name="T27" fmla="*/ 33 h 139"/>
                        <a:gd name="T28" fmla="*/ 55 w 181"/>
                        <a:gd name="T29" fmla="*/ 37 h 139"/>
                        <a:gd name="T30" fmla="*/ 55 w 181"/>
                        <a:gd name="T31" fmla="*/ 42 h 139"/>
                        <a:gd name="T32" fmla="*/ 57 w 181"/>
                        <a:gd name="T33" fmla="*/ 51 h 139"/>
                        <a:gd name="T34" fmla="*/ 63 w 181"/>
                        <a:gd name="T35" fmla="*/ 64 h 139"/>
                        <a:gd name="T36" fmla="*/ 72 w 181"/>
                        <a:gd name="T37" fmla="*/ 77 h 139"/>
                        <a:gd name="T38" fmla="*/ 87 w 181"/>
                        <a:gd name="T39" fmla="*/ 94 h 139"/>
                        <a:gd name="T40" fmla="*/ 109 w 181"/>
                        <a:gd name="T41" fmla="*/ 109 h 139"/>
                        <a:gd name="T42" fmla="*/ 141 w 181"/>
                        <a:gd name="T43" fmla="*/ 124 h 139"/>
                        <a:gd name="T44" fmla="*/ 181 w 181"/>
                        <a:gd name="T45" fmla="*/ 139 h 13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9"/>
                        <a:gd name="T71" fmla="*/ 181 w 181"/>
                        <a:gd name="T72" fmla="*/ 139 h 13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9">
                          <a:moveTo>
                            <a:pt x="181" y="139"/>
                          </a:moveTo>
                          <a:lnTo>
                            <a:pt x="178" y="139"/>
                          </a:lnTo>
                          <a:lnTo>
                            <a:pt x="165" y="139"/>
                          </a:lnTo>
                          <a:lnTo>
                            <a:pt x="148" y="139"/>
                          </a:lnTo>
                          <a:lnTo>
                            <a:pt x="128" y="137"/>
                          </a:lnTo>
                          <a:lnTo>
                            <a:pt x="104" y="131"/>
                          </a:lnTo>
                          <a:lnTo>
                            <a:pt x="79" y="122"/>
                          </a:lnTo>
                          <a:lnTo>
                            <a:pt x="57" y="109"/>
                          </a:lnTo>
                          <a:lnTo>
                            <a:pt x="37" y="90"/>
                          </a:lnTo>
                          <a:lnTo>
                            <a:pt x="24" y="64"/>
                          </a:lnTo>
                          <a:lnTo>
                            <a:pt x="11" y="74"/>
                          </a:lnTo>
                          <a:lnTo>
                            <a:pt x="0" y="0"/>
                          </a:lnTo>
                          <a:lnTo>
                            <a:pt x="74" y="24"/>
                          </a:lnTo>
                          <a:lnTo>
                            <a:pt x="57" y="33"/>
                          </a:lnTo>
                          <a:lnTo>
                            <a:pt x="55" y="37"/>
                          </a:lnTo>
                          <a:lnTo>
                            <a:pt x="55" y="42"/>
                          </a:lnTo>
                          <a:lnTo>
                            <a:pt x="57" y="51"/>
                          </a:lnTo>
                          <a:lnTo>
                            <a:pt x="63" y="64"/>
                          </a:lnTo>
                          <a:lnTo>
                            <a:pt x="72" y="77"/>
                          </a:lnTo>
                          <a:lnTo>
                            <a:pt x="87" y="94"/>
                          </a:lnTo>
                          <a:lnTo>
                            <a:pt x="109" y="109"/>
                          </a:lnTo>
                          <a:lnTo>
                            <a:pt x="141" y="124"/>
                          </a:lnTo>
                          <a:lnTo>
                            <a:pt x="181" y="139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4" name="Text Box 4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52" y="2784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7" name="Group 419"/>
                  <p:cNvGrpSpPr>
                    <a:grpSpLocks/>
                  </p:cNvGrpSpPr>
                  <p:nvPr/>
                </p:nvGrpSpPr>
                <p:grpSpPr bwMode="auto">
                  <a:xfrm>
                    <a:off x="2883" y="2486"/>
                    <a:ext cx="1064" cy="238"/>
                    <a:chOff x="2922" y="2438"/>
                    <a:chExt cx="1064" cy="238"/>
                  </a:xfrm>
                </p:grpSpPr>
                <p:sp>
                  <p:nvSpPr>
                    <p:cNvPr id="9249" name="Freeform 292"/>
                    <p:cNvSpPr>
                      <a:spLocks/>
                    </p:cNvSpPr>
                    <p:nvPr/>
                  </p:nvSpPr>
                  <p:spPr bwMode="auto">
                    <a:xfrm>
                      <a:off x="2933" y="2438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6 h 146"/>
                        <a:gd name="T2" fmla="*/ 172 w 176"/>
                        <a:gd name="T3" fmla="*/ 146 h 146"/>
                        <a:gd name="T4" fmla="*/ 159 w 176"/>
                        <a:gd name="T5" fmla="*/ 146 h 146"/>
                        <a:gd name="T6" fmla="*/ 143 w 176"/>
                        <a:gd name="T7" fmla="*/ 144 h 146"/>
                        <a:gd name="T8" fmla="*/ 120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2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7 h 146"/>
                        <a:gd name="T28" fmla="*/ 54 w 176"/>
                        <a:gd name="T29" fmla="*/ 39 h 146"/>
                        <a:gd name="T30" fmla="*/ 54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6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6"/>
                          </a:moveTo>
                          <a:lnTo>
                            <a:pt x="172" y="146"/>
                          </a:lnTo>
                          <a:lnTo>
                            <a:pt x="159" y="146"/>
                          </a:lnTo>
                          <a:lnTo>
                            <a:pt x="143" y="144"/>
                          </a:lnTo>
                          <a:lnTo>
                            <a:pt x="120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2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7"/>
                          </a:lnTo>
                          <a:lnTo>
                            <a:pt x="54" y="39"/>
                          </a:lnTo>
                          <a:lnTo>
                            <a:pt x="54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6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0" name="Freeform 293"/>
                    <p:cNvSpPr>
                      <a:spLocks/>
                    </p:cNvSpPr>
                    <p:nvPr/>
                  </p:nvSpPr>
                  <p:spPr bwMode="auto">
                    <a:xfrm>
                      <a:off x="2922" y="2443"/>
                      <a:ext cx="181" cy="138"/>
                    </a:xfrm>
                    <a:custGeom>
                      <a:avLst/>
                      <a:gdLst>
                        <a:gd name="T0" fmla="*/ 181 w 181"/>
                        <a:gd name="T1" fmla="*/ 138 h 138"/>
                        <a:gd name="T2" fmla="*/ 178 w 181"/>
                        <a:gd name="T3" fmla="*/ 138 h 138"/>
                        <a:gd name="T4" fmla="*/ 165 w 181"/>
                        <a:gd name="T5" fmla="*/ 138 h 138"/>
                        <a:gd name="T6" fmla="*/ 148 w 181"/>
                        <a:gd name="T7" fmla="*/ 138 h 138"/>
                        <a:gd name="T8" fmla="*/ 126 w 181"/>
                        <a:gd name="T9" fmla="*/ 136 h 138"/>
                        <a:gd name="T10" fmla="*/ 104 w 181"/>
                        <a:gd name="T11" fmla="*/ 130 h 138"/>
                        <a:gd name="T12" fmla="*/ 79 w 181"/>
                        <a:gd name="T13" fmla="*/ 121 h 138"/>
                        <a:gd name="T14" fmla="*/ 57 w 181"/>
                        <a:gd name="T15" fmla="*/ 108 h 138"/>
                        <a:gd name="T16" fmla="*/ 37 w 181"/>
                        <a:gd name="T17" fmla="*/ 89 h 138"/>
                        <a:gd name="T18" fmla="*/ 24 w 181"/>
                        <a:gd name="T19" fmla="*/ 65 h 138"/>
                        <a:gd name="T20" fmla="*/ 11 w 181"/>
                        <a:gd name="T21" fmla="*/ 73 h 138"/>
                        <a:gd name="T22" fmla="*/ 0 w 181"/>
                        <a:gd name="T23" fmla="*/ 0 h 138"/>
                        <a:gd name="T24" fmla="*/ 74 w 181"/>
                        <a:gd name="T25" fmla="*/ 23 h 138"/>
                        <a:gd name="T26" fmla="*/ 55 w 181"/>
                        <a:gd name="T27" fmla="*/ 32 h 138"/>
                        <a:gd name="T28" fmla="*/ 55 w 181"/>
                        <a:gd name="T29" fmla="*/ 36 h 138"/>
                        <a:gd name="T30" fmla="*/ 55 w 181"/>
                        <a:gd name="T31" fmla="*/ 41 h 138"/>
                        <a:gd name="T32" fmla="*/ 57 w 181"/>
                        <a:gd name="T33" fmla="*/ 50 h 138"/>
                        <a:gd name="T34" fmla="*/ 63 w 181"/>
                        <a:gd name="T35" fmla="*/ 63 h 138"/>
                        <a:gd name="T36" fmla="*/ 72 w 181"/>
                        <a:gd name="T37" fmla="*/ 78 h 138"/>
                        <a:gd name="T38" fmla="*/ 87 w 181"/>
                        <a:gd name="T39" fmla="*/ 93 h 138"/>
                        <a:gd name="T40" fmla="*/ 109 w 181"/>
                        <a:gd name="T41" fmla="*/ 108 h 138"/>
                        <a:gd name="T42" fmla="*/ 141 w 181"/>
                        <a:gd name="T43" fmla="*/ 123 h 138"/>
                        <a:gd name="T44" fmla="*/ 181 w 181"/>
                        <a:gd name="T45" fmla="*/ 138 h 13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8"/>
                        <a:gd name="T71" fmla="*/ 181 w 181"/>
                        <a:gd name="T72" fmla="*/ 138 h 13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8">
                          <a:moveTo>
                            <a:pt x="181" y="138"/>
                          </a:moveTo>
                          <a:lnTo>
                            <a:pt x="178" y="138"/>
                          </a:lnTo>
                          <a:lnTo>
                            <a:pt x="165" y="138"/>
                          </a:lnTo>
                          <a:lnTo>
                            <a:pt x="148" y="138"/>
                          </a:lnTo>
                          <a:lnTo>
                            <a:pt x="126" y="136"/>
                          </a:lnTo>
                          <a:lnTo>
                            <a:pt x="104" y="130"/>
                          </a:lnTo>
                          <a:lnTo>
                            <a:pt x="79" y="121"/>
                          </a:lnTo>
                          <a:lnTo>
                            <a:pt x="57" y="108"/>
                          </a:lnTo>
                          <a:lnTo>
                            <a:pt x="37" y="89"/>
                          </a:lnTo>
                          <a:lnTo>
                            <a:pt x="24" y="65"/>
                          </a:lnTo>
                          <a:lnTo>
                            <a:pt x="11" y="73"/>
                          </a:lnTo>
                          <a:lnTo>
                            <a:pt x="0" y="0"/>
                          </a:lnTo>
                          <a:lnTo>
                            <a:pt x="74" y="23"/>
                          </a:lnTo>
                          <a:lnTo>
                            <a:pt x="55" y="32"/>
                          </a:lnTo>
                          <a:lnTo>
                            <a:pt x="55" y="36"/>
                          </a:lnTo>
                          <a:lnTo>
                            <a:pt x="55" y="41"/>
                          </a:lnTo>
                          <a:lnTo>
                            <a:pt x="57" y="50"/>
                          </a:lnTo>
                          <a:lnTo>
                            <a:pt x="63" y="63"/>
                          </a:lnTo>
                          <a:lnTo>
                            <a:pt x="72" y="78"/>
                          </a:lnTo>
                          <a:lnTo>
                            <a:pt x="87" y="93"/>
                          </a:lnTo>
                          <a:lnTo>
                            <a:pt x="109" y="108"/>
                          </a:lnTo>
                          <a:lnTo>
                            <a:pt x="141" y="123"/>
                          </a:lnTo>
                          <a:lnTo>
                            <a:pt x="181" y="13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1" name="Text Box 4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30" y="2496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8" name="Group 421"/>
                  <p:cNvGrpSpPr>
                    <a:grpSpLocks/>
                  </p:cNvGrpSpPr>
                  <p:nvPr/>
                </p:nvGrpSpPr>
                <p:grpSpPr bwMode="auto">
                  <a:xfrm>
                    <a:off x="642" y="2016"/>
                    <a:ext cx="1098" cy="253"/>
                    <a:chOff x="681" y="1968"/>
                    <a:chExt cx="1098" cy="253"/>
                  </a:xfrm>
                </p:grpSpPr>
                <p:sp>
                  <p:nvSpPr>
                    <p:cNvPr id="9246" name="Freeform 294"/>
                    <p:cNvSpPr>
                      <a:spLocks/>
                    </p:cNvSpPr>
                    <p:nvPr/>
                  </p:nvSpPr>
                  <p:spPr bwMode="auto">
                    <a:xfrm>
                      <a:off x="1568" y="2086"/>
                      <a:ext cx="208" cy="122"/>
                    </a:xfrm>
                    <a:custGeom>
                      <a:avLst/>
                      <a:gdLst>
                        <a:gd name="T0" fmla="*/ 0 w 208"/>
                        <a:gd name="T1" fmla="*/ 0 h 122"/>
                        <a:gd name="T2" fmla="*/ 2 w 208"/>
                        <a:gd name="T3" fmla="*/ 5 h 122"/>
                        <a:gd name="T4" fmla="*/ 7 w 208"/>
                        <a:gd name="T5" fmla="*/ 14 h 122"/>
                        <a:gd name="T6" fmla="*/ 17 w 208"/>
                        <a:gd name="T7" fmla="*/ 29 h 122"/>
                        <a:gd name="T8" fmla="*/ 28 w 208"/>
                        <a:gd name="T9" fmla="*/ 48 h 122"/>
                        <a:gd name="T10" fmla="*/ 45 w 208"/>
                        <a:gd name="T11" fmla="*/ 66 h 122"/>
                        <a:gd name="T12" fmla="*/ 63 w 208"/>
                        <a:gd name="T13" fmla="*/ 83 h 122"/>
                        <a:gd name="T14" fmla="*/ 85 w 208"/>
                        <a:gd name="T15" fmla="*/ 96 h 122"/>
                        <a:gd name="T16" fmla="*/ 111 w 208"/>
                        <a:gd name="T17" fmla="*/ 105 h 122"/>
                        <a:gd name="T18" fmla="*/ 139 w 208"/>
                        <a:gd name="T19" fmla="*/ 105 h 122"/>
                        <a:gd name="T20" fmla="*/ 137 w 208"/>
                        <a:gd name="T21" fmla="*/ 122 h 122"/>
                        <a:gd name="T22" fmla="*/ 208 w 208"/>
                        <a:gd name="T23" fmla="*/ 96 h 122"/>
                        <a:gd name="T24" fmla="*/ 154 w 208"/>
                        <a:gd name="T25" fmla="*/ 42 h 122"/>
                        <a:gd name="T26" fmla="*/ 152 w 208"/>
                        <a:gd name="T27" fmla="*/ 63 h 122"/>
                        <a:gd name="T28" fmla="*/ 150 w 208"/>
                        <a:gd name="T29" fmla="*/ 63 h 122"/>
                        <a:gd name="T30" fmla="*/ 145 w 208"/>
                        <a:gd name="T31" fmla="*/ 66 h 122"/>
                        <a:gd name="T32" fmla="*/ 135 w 208"/>
                        <a:gd name="T33" fmla="*/ 68 h 122"/>
                        <a:gd name="T34" fmla="*/ 122 w 208"/>
                        <a:gd name="T35" fmla="*/ 70 h 122"/>
                        <a:gd name="T36" fmla="*/ 106 w 208"/>
                        <a:gd name="T37" fmla="*/ 68 h 122"/>
                        <a:gd name="T38" fmla="*/ 85 w 208"/>
                        <a:gd name="T39" fmla="*/ 63 h 122"/>
                        <a:gd name="T40" fmla="*/ 61 w 208"/>
                        <a:gd name="T41" fmla="*/ 50 h 122"/>
                        <a:gd name="T42" fmla="*/ 32 w 208"/>
                        <a:gd name="T43" fmla="*/ 29 h 122"/>
                        <a:gd name="T44" fmla="*/ 0 w 208"/>
                        <a:gd name="T45" fmla="*/ 0 h 12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8"/>
                        <a:gd name="T70" fmla="*/ 0 h 122"/>
                        <a:gd name="T71" fmla="*/ 208 w 208"/>
                        <a:gd name="T72" fmla="*/ 122 h 12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8" h="122">
                          <a:moveTo>
                            <a:pt x="0" y="0"/>
                          </a:moveTo>
                          <a:lnTo>
                            <a:pt x="2" y="5"/>
                          </a:lnTo>
                          <a:lnTo>
                            <a:pt x="7" y="14"/>
                          </a:lnTo>
                          <a:lnTo>
                            <a:pt x="17" y="29"/>
                          </a:lnTo>
                          <a:lnTo>
                            <a:pt x="28" y="48"/>
                          </a:lnTo>
                          <a:lnTo>
                            <a:pt x="45" y="66"/>
                          </a:lnTo>
                          <a:lnTo>
                            <a:pt x="63" y="83"/>
                          </a:lnTo>
                          <a:lnTo>
                            <a:pt x="85" y="96"/>
                          </a:lnTo>
                          <a:lnTo>
                            <a:pt x="111" y="105"/>
                          </a:lnTo>
                          <a:lnTo>
                            <a:pt x="139" y="105"/>
                          </a:lnTo>
                          <a:lnTo>
                            <a:pt x="137" y="122"/>
                          </a:lnTo>
                          <a:lnTo>
                            <a:pt x="208" y="96"/>
                          </a:lnTo>
                          <a:lnTo>
                            <a:pt x="154" y="42"/>
                          </a:lnTo>
                          <a:lnTo>
                            <a:pt x="152" y="63"/>
                          </a:lnTo>
                          <a:lnTo>
                            <a:pt x="150" y="63"/>
                          </a:lnTo>
                          <a:lnTo>
                            <a:pt x="145" y="66"/>
                          </a:lnTo>
                          <a:lnTo>
                            <a:pt x="135" y="68"/>
                          </a:lnTo>
                          <a:lnTo>
                            <a:pt x="122" y="70"/>
                          </a:lnTo>
                          <a:lnTo>
                            <a:pt x="106" y="68"/>
                          </a:lnTo>
                          <a:lnTo>
                            <a:pt x="85" y="63"/>
                          </a:lnTo>
                          <a:lnTo>
                            <a:pt x="61" y="50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7" name="Freeform 295"/>
                    <p:cNvSpPr>
                      <a:spLocks/>
                    </p:cNvSpPr>
                    <p:nvPr/>
                  </p:nvSpPr>
                  <p:spPr bwMode="auto">
                    <a:xfrm>
                      <a:off x="1575" y="2095"/>
                      <a:ext cx="204" cy="126"/>
                    </a:xfrm>
                    <a:custGeom>
                      <a:avLst/>
                      <a:gdLst>
                        <a:gd name="T0" fmla="*/ 0 w 204"/>
                        <a:gd name="T1" fmla="*/ 0 h 126"/>
                        <a:gd name="T2" fmla="*/ 2 w 204"/>
                        <a:gd name="T3" fmla="*/ 4 h 126"/>
                        <a:gd name="T4" fmla="*/ 8 w 204"/>
                        <a:gd name="T5" fmla="*/ 15 h 126"/>
                        <a:gd name="T6" fmla="*/ 15 w 204"/>
                        <a:gd name="T7" fmla="*/ 29 h 126"/>
                        <a:gd name="T8" fmla="*/ 26 w 204"/>
                        <a:gd name="T9" fmla="*/ 48 h 126"/>
                        <a:gd name="T10" fmla="*/ 41 w 204"/>
                        <a:gd name="T11" fmla="*/ 67 h 126"/>
                        <a:gd name="T12" fmla="*/ 60 w 204"/>
                        <a:gd name="T13" fmla="*/ 85 h 126"/>
                        <a:gd name="T14" fmla="*/ 82 w 204"/>
                        <a:gd name="T15" fmla="*/ 98 h 126"/>
                        <a:gd name="T16" fmla="*/ 106 w 204"/>
                        <a:gd name="T17" fmla="*/ 107 h 126"/>
                        <a:gd name="T18" fmla="*/ 136 w 204"/>
                        <a:gd name="T19" fmla="*/ 109 h 126"/>
                        <a:gd name="T20" fmla="*/ 134 w 204"/>
                        <a:gd name="T21" fmla="*/ 126 h 126"/>
                        <a:gd name="T22" fmla="*/ 204 w 204"/>
                        <a:gd name="T23" fmla="*/ 104 h 126"/>
                        <a:gd name="T24" fmla="*/ 153 w 204"/>
                        <a:gd name="T25" fmla="*/ 46 h 126"/>
                        <a:gd name="T26" fmla="*/ 149 w 204"/>
                        <a:gd name="T27" fmla="*/ 67 h 126"/>
                        <a:gd name="T28" fmla="*/ 147 w 204"/>
                        <a:gd name="T29" fmla="*/ 68 h 126"/>
                        <a:gd name="T30" fmla="*/ 141 w 204"/>
                        <a:gd name="T31" fmla="*/ 70 h 126"/>
                        <a:gd name="T32" fmla="*/ 132 w 204"/>
                        <a:gd name="T33" fmla="*/ 72 h 126"/>
                        <a:gd name="T34" fmla="*/ 119 w 204"/>
                        <a:gd name="T35" fmla="*/ 74 h 126"/>
                        <a:gd name="T36" fmla="*/ 102 w 204"/>
                        <a:gd name="T37" fmla="*/ 72 h 126"/>
                        <a:gd name="T38" fmla="*/ 82 w 204"/>
                        <a:gd name="T39" fmla="*/ 65 h 126"/>
                        <a:gd name="T40" fmla="*/ 58 w 204"/>
                        <a:gd name="T41" fmla="*/ 52 h 126"/>
                        <a:gd name="T42" fmla="*/ 32 w 204"/>
                        <a:gd name="T43" fmla="*/ 29 h 126"/>
                        <a:gd name="T44" fmla="*/ 0 w 204"/>
                        <a:gd name="T45" fmla="*/ 0 h 12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4"/>
                        <a:gd name="T70" fmla="*/ 0 h 126"/>
                        <a:gd name="T71" fmla="*/ 204 w 204"/>
                        <a:gd name="T72" fmla="*/ 126 h 12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4" h="126">
                          <a:moveTo>
                            <a:pt x="0" y="0"/>
                          </a:moveTo>
                          <a:lnTo>
                            <a:pt x="2" y="4"/>
                          </a:lnTo>
                          <a:lnTo>
                            <a:pt x="8" y="15"/>
                          </a:lnTo>
                          <a:lnTo>
                            <a:pt x="15" y="29"/>
                          </a:lnTo>
                          <a:lnTo>
                            <a:pt x="26" y="48"/>
                          </a:lnTo>
                          <a:lnTo>
                            <a:pt x="41" y="67"/>
                          </a:lnTo>
                          <a:lnTo>
                            <a:pt x="60" y="85"/>
                          </a:lnTo>
                          <a:lnTo>
                            <a:pt x="82" y="98"/>
                          </a:lnTo>
                          <a:lnTo>
                            <a:pt x="106" y="107"/>
                          </a:lnTo>
                          <a:lnTo>
                            <a:pt x="136" y="109"/>
                          </a:lnTo>
                          <a:lnTo>
                            <a:pt x="134" y="126"/>
                          </a:lnTo>
                          <a:lnTo>
                            <a:pt x="204" y="104"/>
                          </a:lnTo>
                          <a:lnTo>
                            <a:pt x="153" y="46"/>
                          </a:lnTo>
                          <a:lnTo>
                            <a:pt x="149" y="67"/>
                          </a:lnTo>
                          <a:lnTo>
                            <a:pt x="147" y="68"/>
                          </a:lnTo>
                          <a:lnTo>
                            <a:pt x="141" y="70"/>
                          </a:lnTo>
                          <a:lnTo>
                            <a:pt x="132" y="72"/>
                          </a:lnTo>
                          <a:lnTo>
                            <a:pt x="119" y="74"/>
                          </a:lnTo>
                          <a:lnTo>
                            <a:pt x="102" y="72"/>
                          </a:lnTo>
                          <a:lnTo>
                            <a:pt x="82" y="65"/>
                          </a:lnTo>
                          <a:lnTo>
                            <a:pt x="58" y="52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8" name="Text Box 4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1" y="1968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9230" name="TextBox 329"/>
            <p:cNvSpPr txBox="1">
              <a:spLocks noChangeArrowheads="1"/>
            </p:cNvSpPr>
            <p:nvPr/>
          </p:nvSpPr>
          <p:spPr bwMode="auto">
            <a:xfrm>
              <a:off x="6013450" y="2286000"/>
              <a:ext cx="22923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Upgrade arc magnets </a:t>
              </a:r>
            </a:p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and supplies</a:t>
              </a:r>
            </a:p>
          </p:txBody>
        </p:sp>
        <p:sp>
          <p:nvSpPr>
            <p:cNvPr id="9231" name="Freeform 376"/>
            <p:cNvSpPr>
              <a:spLocks/>
            </p:cNvSpPr>
            <p:nvPr/>
          </p:nvSpPr>
          <p:spPr bwMode="auto">
            <a:xfrm rot="5400000">
              <a:off x="6109494" y="2374106"/>
              <a:ext cx="230188" cy="269875"/>
            </a:xfrm>
            <a:custGeom>
              <a:avLst/>
              <a:gdLst>
                <a:gd name="T0" fmla="*/ 0 w 144"/>
                <a:gd name="T1" fmla="*/ 0 h 176"/>
                <a:gd name="T2" fmla="*/ 0 w 144"/>
                <a:gd name="T3" fmla="*/ 6140 h 176"/>
                <a:gd name="T4" fmla="*/ 0 w 144"/>
                <a:gd name="T5" fmla="*/ 26095 h 176"/>
                <a:gd name="T6" fmla="*/ 0 w 144"/>
                <a:gd name="T7" fmla="*/ 50656 h 176"/>
                <a:gd name="T8" fmla="*/ 4792 w 144"/>
                <a:gd name="T9" fmla="*/ 85961 h 176"/>
                <a:gd name="T10" fmla="*/ 17571 w 144"/>
                <a:gd name="T11" fmla="*/ 119732 h 176"/>
                <a:gd name="T12" fmla="*/ 31947 w 144"/>
                <a:gd name="T13" fmla="*/ 156572 h 176"/>
                <a:gd name="T14" fmla="*/ 55908 w 144"/>
                <a:gd name="T15" fmla="*/ 187273 h 176"/>
                <a:gd name="T16" fmla="*/ 84660 w 144"/>
                <a:gd name="T17" fmla="*/ 216438 h 176"/>
                <a:gd name="T18" fmla="*/ 126192 w 144"/>
                <a:gd name="T19" fmla="*/ 239464 h 176"/>
                <a:gd name="T20" fmla="*/ 115011 w 144"/>
                <a:gd name="T21" fmla="*/ 259419 h 176"/>
                <a:gd name="T22" fmla="*/ 230021 w 144"/>
                <a:gd name="T23" fmla="*/ 270164 h 176"/>
                <a:gd name="T24" fmla="*/ 188489 w 144"/>
                <a:gd name="T25" fmla="*/ 156572 h 176"/>
                <a:gd name="T26" fmla="*/ 174113 w 144"/>
                <a:gd name="T27" fmla="*/ 185738 h 176"/>
                <a:gd name="T28" fmla="*/ 170918 w 144"/>
                <a:gd name="T29" fmla="*/ 185738 h 176"/>
                <a:gd name="T30" fmla="*/ 159737 w 144"/>
                <a:gd name="T31" fmla="*/ 185738 h 176"/>
                <a:gd name="T32" fmla="*/ 143763 w 144"/>
                <a:gd name="T33" fmla="*/ 182668 h 176"/>
                <a:gd name="T34" fmla="*/ 126192 w 144"/>
                <a:gd name="T35" fmla="*/ 176528 h 176"/>
                <a:gd name="T36" fmla="*/ 102232 w 144"/>
                <a:gd name="T37" fmla="*/ 162712 h 176"/>
                <a:gd name="T38" fmla="*/ 76674 w 144"/>
                <a:gd name="T39" fmla="*/ 142757 h 176"/>
                <a:gd name="T40" fmla="*/ 49518 w 144"/>
                <a:gd name="T41" fmla="*/ 107452 h 176"/>
                <a:gd name="T42" fmla="*/ 22363 w 144"/>
                <a:gd name="T43" fmla="*/ 62936 h 176"/>
                <a:gd name="T44" fmla="*/ 0 w 144"/>
                <a:gd name="T45" fmla="*/ 0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4"/>
                <a:gd name="T70" fmla="*/ 0 h 176"/>
                <a:gd name="T71" fmla="*/ 144 w 144"/>
                <a:gd name="T72" fmla="*/ 176 h 1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4" h="176">
                  <a:moveTo>
                    <a:pt x="0" y="0"/>
                  </a:moveTo>
                  <a:lnTo>
                    <a:pt x="0" y="4"/>
                  </a:lnTo>
                  <a:lnTo>
                    <a:pt x="0" y="17"/>
                  </a:lnTo>
                  <a:lnTo>
                    <a:pt x="0" y="33"/>
                  </a:lnTo>
                  <a:lnTo>
                    <a:pt x="3" y="56"/>
                  </a:lnTo>
                  <a:lnTo>
                    <a:pt x="11" y="78"/>
                  </a:lnTo>
                  <a:lnTo>
                    <a:pt x="20" y="102"/>
                  </a:lnTo>
                  <a:lnTo>
                    <a:pt x="35" y="122"/>
                  </a:lnTo>
                  <a:lnTo>
                    <a:pt x="53" y="141"/>
                  </a:lnTo>
                  <a:lnTo>
                    <a:pt x="79" y="156"/>
                  </a:lnTo>
                  <a:lnTo>
                    <a:pt x="72" y="169"/>
                  </a:lnTo>
                  <a:lnTo>
                    <a:pt x="144" y="176"/>
                  </a:lnTo>
                  <a:lnTo>
                    <a:pt x="118" y="102"/>
                  </a:lnTo>
                  <a:lnTo>
                    <a:pt x="109" y="121"/>
                  </a:lnTo>
                  <a:lnTo>
                    <a:pt x="107" y="121"/>
                  </a:lnTo>
                  <a:lnTo>
                    <a:pt x="100" y="121"/>
                  </a:lnTo>
                  <a:lnTo>
                    <a:pt x="90" y="119"/>
                  </a:lnTo>
                  <a:lnTo>
                    <a:pt x="79" y="115"/>
                  </a:lnTo>
                  <a:lnTo>
                    <a:pt x="64" y="106"/>
                  </a:lnTo>
                  <a:lnTo>
                    <a:pt x="48" y="93"/>
                  </a:lnTo>
                  <a:lnTo>
                    <a:pt x="31" y="70"/>
                  </a:lnTo>
                  <a:lnTo>
                    <a:pt x="14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Text Box 427"/>
            <p:cNvSpPr txBox="1">
              <a:spLocks noChangeArrowheads="1"/>
            </p:cNvSpPr>
            <p:nvPr/>
          </p:nvSpPr>
          <p:spPr bwMode="auto">
            <a:xfrm>
              <a:off x="4724400" y="3386435"/>
              <a:ext cx="9969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CHL upgrade</a:t>
              </a:r>
            </a:p>
          </p:txBody>
        </p:sp>
      </p:grpSp>
      <p:pic>
        <p:nvPicPr>
          <p:cNvPr id="3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287" y="1066800"/>
            <a:ext cx="222967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5" name="TextBox 334"/>
          <p:cNvSpPr txBox="1"/>
          <p:nvPr/>
        </p:nvSpPr>
        <p:spPr>
          <a:xfrm>
            <a:off x="381000" y="3886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381000" y="9906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2590800" y="1295400"/>
            <a:ext cx="3886200" cy="609398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Upgrade is designed to build on existing facility: vast majority of accelerator and experimental equipment have continued use</a:t>
            </a:r>
          </a:p>
        </p:txBody>
      </p:sp>
      <p:grpSp>
        <p:nvGrpSpPr>
          <p:cNvPr id="19" name="Group 342"/>
          <p:cNvGrpSpPr/>
          <p:nvPr/>
        </p:nvGrpSpPr>
        <p:grpSpPr>
          <a:xfrm>
            <a:off x="47625" y="3962400"/>
            <a:ext cx="2362200" cy="1143000"/>
            <a:chOff x="152400" y="4038600"/>
            <a:chExt cx="2209800" cy="1143000"/>
          </a:xfrm>
        </p:grpSpPr>
        <p:sp>
          <p:nvSpPr>
            <p:cNvPr id="340" name="Rectangle 339"/>
            <p:cNvSpPr/>
            <p:nvPr/>
          </p:nvSpPr>
          <p:spPr bwMode="auto">
            <a:xfrm>
              <a:off x="228600" y="4038600"/>
              <a:ext cx="2133600" cy="1143000"/>
            </a:xfrm>
            <a:prstGeom prst="rect">
              <a:avLst/>
            </a:prstGeom>
            <a:solidFill>
              <a:srgbClr val="FFEDC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9" name="Text Box 3"/>
            <p:cNvSpPr txBox="1">
              <a:spLocks noChangeArrowheads="1"/>
            </p:cNvSpPr>
            <p:nvPr/>
          </p:nvSpPr>
          <p:spPr bwMode="auto">
            <a:xfrm>
              <a:off x="152400" y="4088993"/>
              <a:ext cx="2133600" cy="1092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marL="112713" indent="4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The completion of the 12 </a:t>
              </a:r>
              <a:r>
                <a:rPr lang="en-US" sz="1300" dirty="0" err="1" smtClean="0">
                  <a:latin typeface="Arial" pitchFamily="34" charset="0"/>
                  <a:cs typeface="Arial" pitchFamily="34" charset="0"/>
                </a:rPr>
                <a:t>GeV</a:t>
              </a: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 Upgrade of CEBAF was ranked the highest priority in the 2007 NSAC Long Range Plan.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6" descr="dpprop5_kaon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338"/>
            <a:ext cx="8001000" cy="63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790601" y="30163"/>
            <a:ext cx="7515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E12-09-017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Projected Results -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Kaons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>
            <a:stCxn id="3" idx="0"/>
            <a:endCxn id="3" idx="2"/>
          </p:cNvCxnSpPr>
          <p:nvPr/>
        </p:nvCxnSpPr>
        <p:spPr>
          <a:xfrm rot="16200000" flipH="1">
            <a:off x="1376363" y="3698875"/>
            <a:ext cx="63166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1000" y="2590800"/>
            <a:ext cx="8382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1000" y="4799013"/>
            <a:ext cx="83820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0" y="1219200"/>
            <a:ext cx="60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29704" name="TextBox 10"/>
          <p:cNvSpPr txBox="1">
            <a:spLocks noChangeArrowheads="1"/>
          </p:cNvSpPr>
          <p:nvPr/>
        </p:nvSpPr>
        <p:spPr bwMode="auto">
          <a:xfrm>
            <a:off x="0" y="3429000"/>
            <a:ext cx="463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II</a:t>
            </a:r>
          </a:p>
        </p:txBody>
      </p:sp>
      <p:sp>
        <p:nvSpPr>
          <p:cNvPr id="29705" name="TextBox 11"/>
          <p:cNvSpPr txBox="1">
            <a:spLocks noChangeArrowheads="1"/>
          </p:cNvSpPr>
          <p:nvPr/>
        </p:nvSpPr>
        <p:spPr bwMode="auto">
          <a:xfrm>
            <a:off x="76200" y="5638800"/>
            <a:ext cx="323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9706" name="TextBox 12"/>
          <p:cNvSpPr txBox="1">
            <a:spLocks noChangeArrowheads="1"/>
          </p:cNvSpPr>
          <p:nvPr/>
        </p:nvSpPr>
        <p:spPr bwMode="auto">
          <a:xfrm>
            <a:off x="8591550" y="1219200"/>
            <a:ext cx="49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IV</a:t>
            </a:r>
          </a:p>
        </p:txBody>
      </p:sp>
      <p:sp>
        <p:nvSpPr>
          <p:cNvPr id="29707" name="TextBox 13"/>
          <p:cNvSpPr txBox="1">
            <a:spLocks noChangeArrowheads="1"/>
          </p:cNvSpPr>
          <p:nvPr/>
        </p:nvSpPr>
        <p:spPr bwMode="auto">
          <a:xfrm>
            <a:off x="8610600" y="3486150"/>
            <a:ext cx="49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VI</a:t>
            </a:r>
          </a:p>
        </p:txBody>
      </p:sp>
      <p:sp>
        <p:nvSpPr>
          <p:cNvPr id="29708" name="TextBox 14"/>
          <p:cNvSpPr txBox="1">
            <a:spLocks noChangeArrowheads="1"/>
          </p:cNvSpPr>
          <p:nvPr/>
        </p:nvSpPr>
        <p:spPr bwMode="auto">
          <a:xfrm>
            <a:off x="8629650" y="5753100"/>
            <a:ext cx="35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52600" y="2667000"/>
            <a:ext cx="1371600" cy="2057400"/>
          </a:xfrm>
          <a:prstGeom prst="rect">
            <a:avLst/>
          </a:prstGeom>
          <a:noFill/>
          <a:ln w="381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5" descr="dpprop4_kaon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533400"/>
            <a:ext cx="5988050" cy="6219825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Together stronger: SIDIS Studies with 12 </a:t>
            </a:r>
            <a:r>
              <a:rPr lang="en-US" sz="2800" dirty="0" err="1" smtClean="0">
                <a:solidFill>
                  <a:schemeClr val="tx1"/>
                </a:solidFill>
              </a:rPr>
              <a:t>GeV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09600"/>
            <a:ext cx="5492209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C00000"/>
              </a:buClr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CLAS12 in Hall B</a:t>
            </a:r>
          </a:p>
          <a:p>
            <a:pPr>
              <a:buClr>
                <a:srgbClr val="C00000"/>
              </a:buClr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General survey, medium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</a:t>
            </a:r>
            <a:endParaRPr lang="en-US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SHMS- HMS in Hall C</a:t>
            </a:r>
          </a:p>
          <a:p>
            <a:pPr>
              <a:buClr>
                <a:srgbClr val="C00000"/>
              </a:buClr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L-T studies, precise </a:t>
            </a:r>
            <a:r>
              <a:rPr lang="en-US" sz="24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2400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2400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ratios</a:t>
            </a:r>
          </a:p>
          <a:p>
            <a:pPr>
              <a:buClr>
                <a:srgbClr val="C00000"/>
              </a:buClr>
            </a:pPr>
            <a:endParaRPr lang="en-US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SBS in Hall A</a:t>
            </a:r>
          </a:p>
          <a:p>
            <a:pPr>
              <a:buClr>
                <a:srgbClr val="C00000"/>
              </a:buClr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 x, High Q</a:t>
            </a:r>
            <a:r>
              <a:rPr lang="en-US" sz="2400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2-3D</a:t>
            </a:r>
            <a:endParaRPr lang="en-US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SOLID in Hall A </a:t>
            </a:r>
          </a:p>
          <a:p>
            <a:pPr>
              <a:buClr>
                <a:srgbClr val="C00000"/>
              </a:buClr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acceptance – 4D</a:t>
            </a:r>
            <a:endParaRPr lang="en-US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5313" t="17673" r="10429" b="24149"/>
          <a:stretch>
            <a:fillRect/>
          </a:stretch>
        </p:blipFill>
        <p:spPr bwMode="auto">
          <a:xfrm>
            <a:off x="4191000" y="3657600"/>
            <a:ext cx="292254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4886640"/>
            <a:ext cx="2286000" cy="1540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3576" y="2362200"/>
            <a:ext cx="2178424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 cstate="print"/>
          <a:srcRect l="20206" t="10916" r="12640" b="15477"/>
          <a:stretch>
            <a:fillRect/>
          </a:stretch>
        </p:blipFill>
        <p:spPr bwMode="auto">
          <a:xfrm>
            <a:off x="5281585" y="914400"/>
            <a:ext cx="1728815" cy="136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049" y="39469"/>
            <a:ext cx="83407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The Incomplete Nucleon: Spin Puzzle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987925" y="857250"/>
            <a:ext cx="4079875" cy="1123950"/>
            <a:chOff x="4343400" y="838200"/>
            <a:chExt cx="4079875" cy="1123950"/>
          </a:xfrm>
        </p:grpSpPr>
        <p:sp>
          <p:nvSpPr>
            <p:cNvPr id="9" name="Rectangle 53"/>
            <p:cNvSpPr>
              <a:spLocks noChangeArrowheads="1"/>
            </p:cNvSpPr>
            <p:nvPr/>
          </p:nvSpPr>
          <p:spPr bwMode="auto">
            <a:xfrm>
              <a:off x="4343400" y="838200"/>
              <a:ext cx="4079875" cy="112395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grpSp>
          <p:nvGrpSpPr>
            <p:cNvPr id="10" name="Group 54"/>
            <p:cNvGrpSpPr>
              <a:grpSpLocks/>
            </p:cNvGrpSpPr>
            <p:nvPr/>
          </p:nvGrpSpPr>
          <p:grpSpPr bwMode="auto">
            <a:xfrm>
              <a:off x="5819775" y="1047753"/>
              <a:ext cx="2437000" cy="554540"/>
              <a:chOff x="2611" y="2140"/>
              <a:chExt cx="1477" cy="316"/>
            </a:xfrm>
          </p:grpSpPr>
          <p:sp>
            <p:nvSpPr>
              <p:cNvPr id="20" name="Text Box 55"/>
              <p:cNvSpPr txBox="1">
                <a:spLocks noChangeArrowheads="1"/>
              </p:cNvSpPr>
              <p:nvPr/>
            </p:nvSpPr>
            <p:spPr bwMode="auto">
              <a:xfrm>
                <a:off x="2611" y="2140"/>
                <a:ext cx="393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3000" b="1" dirty="0">
                    <a:latin typeface="Symbol" pitchFamily="18" charset="2"/>
                  </a:rPr>
                  <a:t>DS</a:t>
                </a:r>
              </a:p>
            </p:txBody>
          </p:sp>
          <p:sp>
            <p:nvSpPr>
              <p:cNvPr id="21" name="Text Box 56"/>
              <p:cNvSpPr txBox="1">
                <a:spLocks noChangeArrowheads="1"/>
              </p:cNvSpPr>
              <p:nvPr/>
            </p:nvSpPr>
            <p:spPr bwMode="auto">
              <a:xfrm>
                <a:off x="3214" y="2140"/>
                <a:ext cx="343" cy="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800" b="1" i="1" dirty="0" err="1">
                    <a:latin typeface="+mn-lt"/>
                  </a:rPr>
                  <a:t>L</a:t>
                </a:r>
                <a:r>
                  <a:rPr lang="en-GB" sz="3200" b="1" i="1" baseline="-25000" dirty="0" err="1">
                    <a:latin typeface="+mn-lt"/>
                  </a:rPr>
                  <a:t>q</a:t>
                </a:r>
                <a:endParaRPr lang="en-GB" sz="3200" b="1" i="1" baseline="-25000" dirty="0">
                  <a:latin typeface="+mn-lt"/>
                </a:endParaRPr>
              </a:p>
            </p:txBody>
          </p:sp>
          <p:sp>
            <p:nvSpPr>
              <p:cNvPr id="22" name="Text Box 57"/>
              <p:cNvSpPr txBox="1">
                <a:spLocks noChangeArrowheads="1"/>
              </p:cNvSpPr>
              <p:nvPr/>
            </p:nvSpPr>
            <p:spPr bwMode="auto">
              <a:xfrm>
                <a:off x="3754" y="2140"/>
                <a:ext cx="334" cy="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800" b="1" i="1">
                    <a:latin typeface="+mn-lt"/>
                  </a:rPr>
                  <a:t>J</a:t>
                </a:r>
                <a:r>
                  <a:rPr lang="en-GB" sz="3200" b="1" i="1" baseline="-25000">
                    <a:latin typeface="+mn-lt"/>
                  </a:rPr>
                  <a:t>g</a:t>
                </a:r>
              </a:p>
            </p:txBody>
          </p:sp>
          <p:sp>
            <p:nvSpPr>
              <p:cNvPr id="23" name="Text Box 58"/>
              <p:cNvSpPr txBox="1">
                <a:spLocks noChangeArrowheads="1"/>
              </p:cNvSpPr>
              <p:nvPr/>
            </p:nvSpPr>
            <p:spPr bwMode="auto">
              <a:xfrm>
                <a:off x="3529" y="2140"/>
                <a:ext cx="246" cy="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3000" b="1">
                    <a:latin typeface="+mn-lt"/>
                  </a:rPr>
                  <a:t>+</a:t>
                </a:r>
              </a:p>
            </p:txBody>
          </p:sp>
          <p:sp>
            <p:nvSpPr>
              <p:cNvPr id="24" name="Text Box 59"/>
              <p:cNvSpPr txBox="1">
                <a:spLocks noChangeArrowheads="1"/>
              </p:cNvSpPr>
              <p:nvPr/>
            </p:nvSpPr>
            <p:spPr bwMode="auto">
              <a:xfrm>
                <a:off x="2998" y="2140"/>
                <a:ext cx="246" cy="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3000" b="1">
                    <a:latin typeface="+mn-lt"/>
                  </a:rPr>
                  <a:t>+</a:t>
                </a:r>
              </a:p>
            </p:txBody>
          </p:sp>
        </p:grpSp>
        <p:grpSp>
          <p:nvGrpSpPr>
            <p:cNvPr id="11" name="Group 60"/>
            <p:cNvGrpSpPr>
              <a:grpSpLocks/>
            </p:cNvGrpSpPr>
            <p:nvPr/>
          </p:nvGrpSpPr>
          <p:grpSpPr bwMode="auto">
            <a:xfrm>
              <a:off x="4562472" y="941388"/>
              <a:ext cx="327630" cy="819150"/>
              <a:chOff x="2079" y="2689"/>
              <a:chExt cx="198" cy="468"/>
            </a:xfrm>
          </p:grpSpPr>
          <p:sp>
            <p:nvSpPr>
              <p:cNvPr id="17" name="Text Box 61"/>
              <p:cNvSpPr txBox="1">
                <a:spLocks noChangeArrowheads="1"/>
              </p:cNvSpPr>
              <p:nvPr/>
            </p:nvSpPr>
            <p:spPr bwMode="auto">
              <a:xfrm>
                <a:off x="2079" y="2689"/>
                <a:ext cx="198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>
                    <a:latin typeface="+mn-lt"/>
                  </a:rPr>
                  <a:t>1</a:t>
                </a:r>
              </a:p>
            </p:txBody>
          </p:sp>
          <p:sp>
            <p:nvSpPr>
              <p:cNvPr id="18" name="Text Box 62"/>
              <p:cNvSpPr txBox="1">
                <a:spLocks noChangeArrowheads="1"/>
              </p:cNvSpPr>
              <p:nvPr/>
            </p:nvSpPr>
            <p:spPr bwMode="auto">
              <a:xfrm>
                <a:off x="2079" y="2928"/>
                <a:ext cx="198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>
                    <a:latin typeface="+mn-lt"/>
                  </a:rPr>
                  <a:t>2</a:t>
                </a:r>
              </a:p>
            </p:txBody>
          </p:sp>
          <p:sp>
            <p:nvSpPr>
              <p:cNvPr id="19" name="Line 63"/>
              <p:cNvSpPr>
                <a:spLocks noChangeShapeType="1"/>
              </p:cNvSpPr>
              <p:nvPr/>
            </p:nvSpPr>
            <p:spPr bwMode="auto">
              <a:xfrm>
                <a:off x="2114" y="2920"/>
                <a:ext cx="139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12" name="Text Box 64"/>
            <p:cNvSpPr txBox="1">
              <a:spLocks noChangeArrowheads="1"/>
            </p:cNvSpPr>
            <p:nvPr/>
          </p:nvSpPr>
          <p:spPr bwMode="auto">
            <a:xfrm>
              <a:off x="5003800" y="1112838"/>
              <a:ext cx="392113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800" b="1">
                  <a:latin typeface="+mn-lt"/>
                </a:rPr>
                <a:t>=</a:t>
              </a:r>
            </a:p>
          </p:txBody>
        </p:sp>
        <p:grpSp>
          <p:nvGrpSpPr>
            <p:cNvPr id="13" name="Group 65"/>
            <p:cNvGrpSpPr>
              <a:grpSpLocks/>
            </p:cNvGrpSpPr>
            <p:nvPr/>
          </p:nvGrpSpPr>
          <p:grpSpPr bwMode="auto">
            <a:xfrm>
              <a:off x="5534021" y="939800"/>
              <a:ext cx="327630" cy="819150"/>
              <a:chOff x="2437" y="2025"/>
              <a:chExt cx="198" cy="468"/>
            </a:xfrm>
          </p:grpSpPr>
          <p:sp>
            <p:nvSpPr>
              <p:cNvPr id="14" name="Text Box 66"/>
              <p:cNvSpPr txBox="1">
                <a:spLocks noChangeArrowheads="1"/>
              </p:cNvSpPr>
              <p:nvPr/>
            </p:nvSpPr>
            <p:spPr bwMode="auto">
              <a:xfrm>
                <a:off x="2437" y="2025"/>
                <a:ext cx="198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>
                    <a:latin typeface="+mn-lt"/>
                  </a:rPr>
                  <a:t>1</a:t>
                </a:r>
              </a:p>
            </p:txBody>
          </p:sp>
          <p:sp>
            <p:nvSpPr>
              <p:cNvPr id="15" name="Text Box 67"/>
              <p:cNvSpPr txBox="1">
                <a:spLocks noChangeArrowheads="1"/>
              </p:cNvSpPr>
              <p:nvPr/>
            </p:nvSpPr>
            <p:spPr bwMode="auto">
              <a:xfrm>
                <a:off x="2437" y="2264"/>
                <a:ext cx="198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>
                    <a:latin typeface="+mn-lt"/>
                  </a:rPr>
                  <a:t>2</a:t>
                </a:r>
              </a:p>
            </p:txBody>
          </p:sp>
          <p:sp>
            <p:nvSpPr>
              <p:cNvPr id="16" name="Line 68"/>
              <p:cNvSpPr>
                <a:spLocks noChangeShapeType="1"/>
              </p:cNvSpPr>
              <p:nvPr/>
            </p:nvSpPr>
            <p:spPr bwMode="auto">
              <a:xfrm>
                <a:off x="2479" y="2264"/>
                <a:ext cx="139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5267388" y="2076271"/>
            <a:ext cx="3406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Symbol" pitchFamily="18" charset="2"/>
                <a:cs typeface="Arial" pitchFamily="34" charset="0"/>
              </a:rPr>
              <a:t> DS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~ 0.25	(world DIS)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Symbol" pitchFamily="18" charset="2"/>
                <a:cs typeface="Arial" pitchFamily="34" charset="0"/>
              </a:rPr>
              <a:t> 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G small	(RHIC+DIS)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q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5" y="1051560"/>
            <a:ext cx="4831080" cy="207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" y="331606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Longitudinal momentum fraction x and transverse momentum images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05400" y="3316069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Longitudinal momentum fraction x and transverse spatial images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445997" y="3124200"/>
            <a:ext cx="1116603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5562600" y="3124200"/>
            <a:ext cx="9526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9" name="Picture 28" descr="tmd_profile.png"/>
          <p:cNvPicPr>
            <a:picLocks noChangeAspect="1"/>
          </p:cNvPicPr>
          <p:nvPr/>
        </p:nvPicPr>
        <p:blipFill>
          <a:blip r:embed="rId3" cstate="print"/>
          <a:srcRect t="11566" r="4399"/>
          <a:stretch>
            <a:fillRect/>
          </a:stretch>
        </p:blipFill>
        <p:spPr>
          <a:xfrm>
            <a:off x="684031" y="3886200"/>
            <a:ext cx="3811769" cy="2275986"/>
          </a:xfrm>
          <a:prstGeom prst="rect">
            <a:avLst/>
          </a:prstGeom>
        </p:spPr>
      </p:pic>
      <p:pic>
        <p:nvPicPr>
          <p:cNvPr id="30" name="Picture 29" descr="profile.png"/>
          <p:cNvPicPr>
            <a:picLocks noChangeAspect="1"/>
          </p:cNvPicPr>
          <p:nvPr/>
        </p:nvPicPr>
        <p:blipFill>
          <a:blip r:embed="rId4" cstate="print"/>
          <a:srcRect l="7360" t="50156" r="13115"/>
          <a:stretch>
            <a:fillRect/>
          </a:stretch>
        </p:blipFill>
        <p:spPr>
          <a:xfrm>
            <a:off x="5105400" y="4038600"/>
            <a:ext cx="3478904" cy="21519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3990201"/>
            <a:ext cx="1907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Up quark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Sivers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Function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6096000"/>
            <a:ext cx="5742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12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projections: </a:t>
            </a:r>
            <a:r>
              <a:rPr lang="en-US" sz="2000" dirty="0" smtClean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valence quarks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well mapped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622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Parity Violation at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7772400" cy="53340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Strangeness Form Factors (complete)</a:t>
            </a:r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		HAPPEX (Hall A) </a:t>
            </a:r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		G0 (Hall C)</a:t>
            </a:r>
          </a:p>
          <a:p>
            <a:pPr>
              <a:buNone/>
            </a:pPr>
            <a:endParaRPr lang="en-US" sz="12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PREX neutron skin</a:t>
            </a:r>
          </a:p>
          <a:p>
            <a:endParaRPr lang="en-US" sz="1200" dirty="0" smtClean="0">
              <a:solidFill>
                <a:srgbClr val="002060"/>
              </a:solidFill>
            </a:endParaRPr>
          </a:p>
          <a:p>
            <a:r>
              <a:rPr lang="en-US" sz="2800" dirty="0" err="1" smtClean="0">
                <a:solidFill>
                  <a:srgbClr val="002060"/>
                </a:solidFill>
              </a:rPr>
              <a:t>Qweak</a:t>
            </a:r>
            <a:r>
              <a:rPr lang="en-US" sz="2800" dirty="0" smtClean="0">
                <a:solidFill>
                  <a:srgbClr val="002060"/>
                </a:solidFill>
              </a:rPr>
              <a:t> (under analysis)</a:t>
            </a: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		</a:t>
            </a:r>
            <a:r>
              <a:rPr lang="en-US" dirty="0" smtClean="0">
                <a:solidFill>
                  <a:srgbClr val="002060"/>
                </a:solidFill>
              </a:rPr>
              <a:t>proton weak charge</a:t>
            </a:r>
            <a:endParaRPr lang="en-US" sz="2800" dirty="0" smtClean="0">
              <a:solidFill>
                <a:srgbClr val="002060"/>
              </a:solidFill>
            </a:endParaRPr>
          </a:p>
          <a:p>
            <a:endParaRPr lang="en-US" sz="12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MOLLER</a:t>
            </a:r>
          </a:p>
          <a:p>
            <a:endParaRPr lang="en-US" sz="1200" dirty="0" smtClean="0">
              <a:solidFill>
                <a:srgbClr val="002060"/>
              </a:solidFill>
            </a:endParaRPr>
          </a:p>
          <a:p>
            <a:r>
              <a:rPr lang="en-US" sz="2800" dirty="0" err="1" smtClean="0">
                <a:solidFill>
                  <a:srgbClr val="002060"/>
                </a:solidFill>
              </a:rPr>
              <a:t>SoLID</a:t>
            </a:r>
            <a:endParaRPr lang="en-US" sz="2800" dirty="0" smtClean="0">
              <a:solidFill>
                <a:srgbClr val="002060"/>
              </a:solidFill>
            </a:endParaRPr>
          </a:p>
          <a:p>
            <a:pPr lvl="1">
              <a:buNone/>
            </a:pPr>
            <a:r>
              <a:rPr lang="en-US" dirty="0" smtClean="0">
                <a:solidFill>
                  <a:srgbClr val="002060"/>
                </a:solidFill>
              </a:rPr>
              <a:t>	</a:t>
            </a:r>
            <a:r>
              <a:rPr lang="en-US" dirty="0" err="1" smtClean="0">
                <a:solidFill>
                  <a:srgbClr val="002060"/>
                </a:solidFill>
              </a:rPr>
              <a:t>lepto</a:t>
            </a:r>
            <a:r>
              <a:rPr lang="en-US" dirty="0" smtClean="0">
                <a:solidFill>
                  <a:srgbClr val="002060"/>
                </a:solidFill>
              </a:rPr>
              <a:t>-quark couplings</a:t>
            </a:r>
          </a:p>
          <a:p>
            <a:pPr lvl="1">
              <a:buNone/>
            </a:pPr>
            <a:r>
              <a:rPr lang="en-US" dirty="0" smtClean="0">
                <a:solidFill>
                  <a:srgbClr val="002060"/>
                </a:solidFill>
              </a:rPr>
              <a:t>	d/u, higher-twist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75" t="4851"/>
          <a:stretch/>
        </p:blipFill>
        <p:spPr>
          <a:xfrm>
            <a:off x="5371342" y="3733800"/>
            <a:ext cx="3163058" cy="258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 descr="prex_D2.jpg"/>
          <p:cNvPicPr>
            <a:picLocks noChangeAspect="1"/>
          </p:cNvPicPr>
          <p:nvPr/>
        </p:nvPicPr>
        <p:blipFill>
          <a:blip r:embed="rId3" cstate="print"/>
          <a:srcRect t="10992" b="3817"/>
          <a:stretch>
            <a:fillRect/>
          </a:stretch>
        </p:blipFill>
        <p:spPr>
          <a:xfrm>
            <a:off x="5390111" y="1287744"/>
            <a:ext cx="3372889" cy="2217456"/>
          </a:xfrm>
          <a:prstGeom prst="rect">
            <a:avLst/>
          </a:prstGeom>
          <a:effectLst>
            <a:outerShdw blurRad="292100" dist="50800" dir="27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61785"/>
            <a:ext cx="7772400" cy="9144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12 </a:t>
            </a:r>
            <a:r>
              <a:rPr lang="en-US" sz="4000" dirty="0" err="1" smtClean="0">
                <a:solidFill>
                  <a:schemeClr val="tx1"/>
                </a:solidFill>
              </a:rPr>
              <a:t>GeV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JLab</a:t>
            </a:r>
            <a:r>
              <a:rPr lang="en-US" sz="4000" dirty="0" smtClean="0">
                <a:solidFill>
                  <a:schemeClr val="tx1"/>
                </a:solidFill>
              </a:rPr>
              <a:t> – The Potential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073" y="1186245"/>
            <a:ext cx="7772400" cy="44958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dirty="0" smtClean="0">
                <a:solidFill>
                  <a:srgbClr val="002060"/>
                </a:solidFill>
              </a:rPr>
              <a:t>Opportunity to discover and study new exotic mesons to elucidate the mechanism of confinement.</a:t>
            </a:r>
          </a:p>
          <a:p>
            <a:pPr>
              <a:buClr>
                <a:srgbClr val="C00000"/>
              </a:buClr>
            </a:pPr>
            <a:endParaRPr lang="en-US" sz="1200" dirty="0" smtClean="0">
              <a:solidFill>
                <a:srgbClr val="002060"/>
              </a:solidFill>
            </a:endParaRPr>
          </a:p>
          <a:p>
            <a:pPr>
              <a:buClr>
                <a:srgbClr val="C00000"/>
              </a:buClr>
            </a:pPr>
            <a:r>
              <a:rPr lang="en-US" dirty="0" smtClean="0">
                <a:solidFill>
                  <a:srgbClr val="002060"/>
                </a:solidFill>
              </a:rPr>
              <a:t>Open a new landscape of nucleon tomography, with potential to identify the missing angular momentum. </a:t>
            </a:r>
          </a:p>
          <a:p>
            <a:pPr>
              <a:buClr>
                <a:srgbClr val="C00000"/>
              </a:buClr>
            </a:pPr>
            <a:endParaRPr lang="en-US" sz="1200" dirty="0" smtClean="0">
              <a:solidFill>
                <a:srgbClr val="002060"/>
              </a:solidFill>
            </a:endParaRPr>
          </a:p>
          <a:p>
            <a:pPr>
              <a:buClr>
                <a:srgbClr val="C00000"/>
              </a:buClr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Establish the quantitative foundation for the short-distance behavior in nuclei, underpinning the development of precision nuclear structure studies</a:t>
            </a:r>
            <a:r>
              <a:rPr lang="en-US" dirty="0" smtClean="0">
                <a:solidFill>
                  <a:srgbClr val="002060"/>
                </a:solidFill>
              </a:rPr>
              <a:t>. </a:t>
            </a:r>
          </a:p>
          <a:p>
            <a:pPr>
              <a:buClr>
                <a:srgbClr val="C00000"/>
              </a:buClr>
            </a:pPr>
            <a:endParaRPr lang="en-US" sz="1200" dirty="0" smtClean="0">
              <a:solidFill>
                <a:srgbClr val="002060"/>
              </a:solidFill>
            </a:endParaRPr>
          </a:p>
          <a:p>
            <a:pPr>
              <a:buClr>
                <a:srgbClr val="C00000"/>
              </a:buClr>
            </a:pPr>
            <a:r>
              <a:rPr lang="en-US" dirty="0" smtClean="0">
                <a:solidFill>
                  <a:srgbClr val="002060"/>
                </a:solidFill>
              </a:rPr>
              <a:t>Provide stringent new tests of the standard model and extensions, complementing the information obtained at LHC.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438400"/>
            <a:ext cx="768030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Backup:	Approved 12 GeV Experiments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		Hall Equipment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		Hall Status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		Hall Generic Science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860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sz="3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sz="3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3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Approved Experiments by Physics Topics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928" y="6138446"/>
            <a:ext cx="8480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E12-11-105 has not been counted with the experiments since it was considered a test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003"/>
          <a:stretch/>
        </p:blipFill>
        <p:spPr bwMode="auto">
          <a:xfrm>
            <a:off x="417513" y="839789"/>
            <a:ext cx="8308975" cy="5298658"/>
          </a:xfrm>
          <a:prstGeom prst="rect">
            <a:avLst/>
          </a:prstGeom>
          <a:noFill/>
          <a:ln>
            <a:noFill/>
          </a:ln>
          <a:effectLst>
            <a:outerShdw blurRad="127000" dist="139700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6" y="839787"/>
            <a:ext cx="8308975" cy="5484813"/>
          </a:xfrm>
          <a:prstGeom prst="rect">
            <a:avLst/>
          </a:prstGeom>
          <a:noFill/>
          <a:ln>
            <a:noFill/>
          </a:ln>
          <a:effectLst>
            <a:outerShdw blurRad="152400" dist="139700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182563"/>
            <a:ext cx="9144000" cy="808037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atin typeface="Arial" pitchFamily="34" charset="0"/>
                <a:ea typeface="+mj-ea"/>
                <a:cs typeface="Arial" pitchFamily="34" charset="0"/>
              </a:rPr>
              <a:t>12 </a:t>
            </a:r>
            <a:r>
              <a:rPr lang="en-US" sz="3200" b="1" dirty="0" err="1">
                <a:latin typeface="Arial" pitchFamily="34" charset="0"/>
                <a:ea typeface="+mj-ea"/>
                <a:cs typeface="Arial" pitchFamily="34" charset="0"/>
              </a:rPr>
              <a:t>GeV</a:t>
            </a:r>
            <a:r>
              <a:rPr lang="en-US" sz="3200" b="1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ea typeface="+mj-ea"/>
                <a:cs typeface="Arial" pitchFamily="34" charset="0"/>
              </a:rPr>
              <a:t>Approved Experiments by PAC Days   </a:t>
            </a:r>
            <a:endParaRPr lang="en-US" sz="32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8809" y="6019800"/>
            <a:ext cx="5482591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More than 7 years of approved experiments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212725" y="76200"/>
            <a:ext cx="8684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Hall A Equipment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9409" y="797007"/>
            <a:ext cx="456727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Maintain HRS spectrometer pair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Add SBS spectrometer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(similar as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BigBite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spectrometer)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3" descr="hallacomb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877283"/>
            <a:ext cx="4241339" cy="31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PICT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115" y="4080498"/>
            <a:ext cx="3049802" cy="228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23786" y="2001784"/>
            <a:ext cx="3395663" cy="250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460312" y="302877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HRS pair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7854" y="1867239"/>
            <a:ext cx="1465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Moller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&amp; Compton Beam 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Polarimetry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1487" y="3568300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Space for ancillary apparatus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7462" y="408049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BigBite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setup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97921" y="207728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SBS setup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67417" y="4495800"/>
            <a:ext cx="53765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36638">
              <a:spcBef>
                <a:spcPts val="0"/>
              </a:spcBef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Successful review in	Oct. 2011</a:t>
            </a:r>
          </a:p>
          <a:p>
            <a:pPr marL="1036638">
              <a:spcBef>
                <a:spcPts val="0"/>
              </a:spcBef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DOE/NP approval 	Apr.  2012</a:t>
            </a:r>
          </a:p>
          <a:p>
            <a:pPr marL="1036638">
              <a:spcBef>
                <a:spcPts val="0"/>
              </a:spcBef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Start of SBS Project	Oct. 2012</a:t>
            </a:r>
          </a:p>
          <a:p>
            <a:pPr marL="1036638">
              <a:spcBef>
                <a:spcPts val="0"/>
              </a:spcBef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DOE/NP annual review	Nov. 2013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3291" y="5867400"/>
            <a:ext cx="4051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Future: MOLLER and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SoLID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t="1784" b="1247"/>
          <a:stretch>
            <a:fillRect/>
          </a:stretch>
        </p:blipFill>
        <p:spPr bwMode="auto">
          <a:xfrm>
            <a:off x="304800" y="914400"/>
            <a:ext cx="855345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2" name="Group 4"/>
          <p:cNvGrpSpPr/>
          <p:nvPr/>
        </p:nvGrpSpPr>
        <p:grpSpPr>
          <a:xfrm>
            <a:off x="2819400" y="1440358"/>
            <a:ext cx="5657783" cy="3893642"/>
            <a:chOff x="2819400" y="1383268"/>
            <a:chExt cx="5657783" cy="3893642"/>
          </a:xfrm>
        </p:grpSpPr>
        <p:sp>
          <p:nvSpPr>
            <p:cNvPr id="6" name="TextBox 5"/>
            <p:cNvSpPr txBox="1"/>
            <p:nvPr/>
          </p:nvSpPr>
          <p:spPr>
            <a:xfrm>
              <a:off x="6019800" y="2514600"/>
              <a:ext cx="787395" cy="369332"/>
            </a:xfrm>
            <a:prstGeom prst="rect">
              <a:avLst/>
            </a:prstGeom>
            <a:noFill/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2060"/>
                  </a:solidFill>
                  <a:latin typeface="Helvetica" pitchFamily="34" charset="0"/>
                </a:rPr>
                <a:t>BCAL</a:t>
              </a:r>
              <a:endParaRPr lang="en-US" sz="1800" dirty="0">
                <a:solidFill>
                  <a:srgbClr val="002060"/>
                </a:solidFill>
                <a:latin typeface="Helvetica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24600" y="3505200"/>
              <a:ext cx="787395" cy="369332"/>
            </a:xfrm>
            <a:prstGeom prst="rect">
              <a:avLst/>
            </a:prstGeom>
            <a:noFill/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2060"/>
                  </a:solidFill>
                  <a:latin typeface="Helvetica" pitchFamily="34" charset="0"/>
                </a:rPr>
                <a:t>BCAL</a:t>
              </a:r>
              <a:endParaRPr lang="en-US" sz="1800" dirty="0">
                <a:solidFill>
                  <a:srgbClr val="002060"/>
                </a:solidFill>
                <a:latin typeface="Helvetica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000227" y="1760762"/>
              <a:ext cx="924983" cy="159275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628290" y="1557424"/>
              <a:ext cx="600075" cy="10990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163733" y="3581400"/>
              <a:ext cx="1176867" cy="10329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137399" y="3276600"/>
              <a:ext cx="1035361" cy="8212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562600" y="3516868"/>
              <a:ext cx="684804" cy="369332"/>
            </a:xfrm>
            <a:prstGeom prst="rect">
              <a:avLst/>
            </a:prstGeom>
            <a:noFill/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Helvetica" pitchFamily="34" charset="0"/>
                </a:rPr>
                <a:t>CDC</a:t>
              </a:r>
              <a:endParaRPr lang="en-US" sz="1800" dirty="0">
                <a:solidFill>
                  <a:srgbClr val="FFFF00"/>
                </a:solidFill>
                <a:latin typeface="Helvetica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83901" y="3059668"/>
              <a:ext cx="659155" cy="369332"/>
            </a:xfrm>
            <a:prstGeom prst="rect">
              <a:avLst/>
            </a:prstGeom>
            <a:noFill/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Helvetica" pitchFamily="34" charset="0"/>
                </a:rPr>
                <a:t>FDC</a:t>
              </a:r>
              <a:endParaRPr lang="en-US" sz="1800" dirty="0">
                <a:solidFill>
                  <a:srgbClr val="FFFF00"/>
                </a:solidFill>
                <a:latin typeface="Helvetic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30598" y="1916668"/>
              <a:ext cx="642162" cy="369332"/>
            </a:xfrm>
            <a:prstGeom prst="rect">
              <a:avLst/>
            </a:prstGeom>
            <a:noFill/>
            <a:scene3d>
              <a:camera prst="orthographicFront">
                <a:rot lat="20960233" lon="1562009" rev="20037934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Helvetica" pitchFamily="34" charset="0"/>
                </a:rPr>
                <a:t>TOF</a:t>
              </a:r>
              <a:endParaRPr lang="en-US" sz="1800" dirty="0">
                <a:solidFill>
                  <a:srgbClr val="FFFF00"/>
                </a:solidFill>
                <a:latin typeface="Helvetic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76964" y="1383268"/>
              <a:ext cx="800219" cy="369332"/>
            </a:xfrm>
            <a:prstGeom prst="rect">
              <a:avLst/>
            </a:prstGeom>
            <a:noFill/>
            <a:scene3d>
              <a:camera prst="orthographicFront">
                <a:rot lat="20960233" lon="1562009" rev="20337934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Helvetica" pitchFamily="34" charset="0"/>
                </a:rPr>
                <a:t>FCAL</a:t>
              </a:r>
              <a:endParaRPr lang="en-US" sz="1800" dirty="0">
                <a:solidFill>
                  <a:srgbClr val="FFFF00"/>
                </a:solidFill>
                <a:latin typeface="Helvetica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19400" y="2907268"/>
              <a:ext cx="1277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  <a:latin typeface="Helvetica" pitchFamily="34" charset="0"/>
                </a:rPr>
                <a:t>start counter</a:t>
              </a:r>
              <a:endParaRPr lang="en-US" sz="1400" b="1" dirty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cxnSp>
          <p:nvCxnSpPr>
            <p:cNvPr id="22" name="Straight Arrow Connector 21"/>
            <p:cNvCxnSpPr>
              <a:stCxn id="21" idx="3"/>
            </p:cNvCxnSpPr>
            <p:nvPr/>
          </p:nvCxnSpPr>
          <p:spPr bwMode="auto">
            <a:xfrm>
              <a:off x="4097314" y="3061157"/>
              <a:ext cx="1654454" cy="303311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>
              <a:off x="6315075" y="4444484"/>
              <a:ext cx="300037" cy="8324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9144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New Hall D – Photon Beam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3" cstate="print"/>
          <a:srcRect l="9353" t="9973" r="61652" b="50015"/>
          <a:stretch>
            <a:fillRect/>
          </a:stretch>
        </p:blipFill>
        <p:spPr bwMode="auto">
          <a:xfrm>
            <a:off x="609600" y="2038290"/>
            <a:ext cx="2057400" cy="185829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29" name="Straight Connector 28"/>
          <p:cNvCxnSpPr/>
          <p:nvPr/>
        </p:nvCxnSpPr>
        <p:spPr>
          <a:xfrm flipH="1">
            <a:off x="8001000" y="1143000"/>
            <a:ext cx="110106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683901" y="1449883"/>
            <a:ext cx="1240899" cy="4635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 bwMode="auto">
          <a:xfrm>
            <a:off x="990600" y="2209800"/>
            <a:ext cx="12192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Excited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Glue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15000" y="1143000"/>
            <a:ext cx="3352800" cy="383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28700" lvl="2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marL="1028700" lvl="2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marL="1028700" lvl="2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marL="1028700" lvl="2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800" b="1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16-month</a:t>
            </a:r>
            <a:r>
              <a:rPr lang="en-US" sz="1200" b="1" dirty="0">
                <a:solidFill>
                  <a:srgbClr val="008000"/>
                </a:solidFill>
                <a:latin typeface="Arial" charset="0"/>
                <a:cs typeface="Arial" pitchFamily="34" charset="0"/>
              </a:rPr>
              <a:t> installation              </a:t>
            </a:r>
          </a:p>
          <a:p>
            <a:pPr marL="1028700" lvl="2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8000"/>
                </a:solidFill>
                <a:latin typeface="Arial" charset="0"/>
                <a:cs typeface="Arial" pitchFamily="34" charset="0"/>
              </a:rPr>
              <a:t>	May 2012 - 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Sept</a:t>
            </a:r>
            <a:r>
              <a:rPr lang="en-US" sz="1200" b="1" dirty="0">
                <a:solidFill>
                  <a:srgbClr val="008000"/>
                </a:solidFill>
                <a:latin typeface="Arial" charset="0"/>
                <a:cs typeface="Arial" pitchFamily="34" charset="0"/>
              </a:rPr>
              <a:t> 2013</a:t>
            </a: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charset="0"/>
                <a:cs typeface="Arial" pitchFamily="34" charset="0"/>
              </a:rPr>
              <a:t>Accelerator commissioning start   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Oct 2013  </a:t>
            </a: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charset="0"/>
                <a:cs typeface="Arial" pitchFamily="34" charset="0"/>
              </a:rPr>
              <a:t>Hall A commissioning start       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Feb 2014</a:t>
            </a: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charset="0"/>
                <a:cs typeface="Arial" pitchFamily="34" charset="0"/>
              </a:rPr>
              <a:t>Hall D commissioning start  </a:t>
            </a:r>
          </a:p>
          <a:p>
            <a:pPr marL="1028700" lvl="2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charset="0"/>
                <a:cs typeface="Arial" pitchFamily="34" charset="0"/>
              </a:rPr>
              <a:t>	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Oct 2014</a:t>
            </a: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charset="0"/>
                <a:cs typeface="Arial" pitchFamily="34" charset="0"/>
              </a:rPr>
              <a:t>Halls B &amp; C commissioning start 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Jan/Feb 2016</a:t>
            </a: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endParaRPr lang="en-US" sz="500" b="1" dirty="0">
              <a:solidFill>
                <a:srgbClr val="008000"/>
              </a:solidFill>
              <a:latin typeface="Arial" charset="0"/>
              <a:cs typeface="Arial" pitchFamily="34" charset="0"/>
            </a:endParaRP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8000"/>
                </a:solidFill>
                <a:latin typeface="Arial" charset="0"/>
                <a:cs typeface="Arial" pitchFamily="34" charset="0"/>
              </a:rPr>
              <a:t>Project Completion                  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September 2017</a:t>
            </a:r>
            <a:endParaRPr lang="en-US" sz="1200" b="1" dirty="0">
              <a:solidFill>
                <a:srgbClr val="008000"/>
              </a:solidFill>
              <a:latin typeface="Arial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8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1076236"/>
            <a:ext cx="2667000" cy="43088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FY12: reduction of $16M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FY13: </a:t>
            </a:r>
            <a:r>
              <a:rPr lang="en-US" sz="1100" b="1" dirty="0" err="1">
                <a:solidFill>
                  <a:srgbClr val="000000"/>
                </a:solidFill>
                <a:latin typeface="Arial" charset="0"/>
                <a:cs typeface="Arial" pitchFamily="34" charset="0"/>
              </a:rPr>
              <a:t>Pres</a:t>
            </a:r>
            <a:r>
              <a:rPr lang="en-US" sz="1100" b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 Request – no restoration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49873" y="5410200"/>
            <a:ext cx="2066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2060"/>
                </a:solidFill>
                <a:latin typeface="Arial" charset="0"/>
                <a:cs typeface="Arial" pitchFamily="34" charset="0"/>
              </a:rPr>
              <a:t>Re-baseline Approved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2060"/>
                </a:solidFill>
                <a:latin typeface="Arial" charset="0"/>
                <a:cs typeface="Arial" pitchFamily="34" charset="0"/>
              </a:rPr>
              <a:t>September 4, 2013</a:t>
            </a:r>
            <a:endParaRPr lang="en-US" sz="1400" b="1" dirty="0">
              <a:solidFill>
                <a:srgbClr val="00206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93785"/>
            <a:ext cx="7772400" cy="59201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12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 Upgrade Project Schedule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9" y="1066800"/>
            <a:ext cx="630419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236446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39763"/>
          </a:xfrm>
        </p:spPr>
        <p:txBody>
          <a:bodyPr/>
          <a:lstStyle/>
          <a:p>
            <a:r>
              <a:rPr lang="en-US" sz="2500" dirty="0" smtClean="0"/>
              <a:t>HALL D SOLENOID OPERATIONAL,</a:t>
            </a:r>
            <a:br>
              <a:rPr lang="en-US" sz="2500" dirty="0" smtClean="0"/>
            </a:br>
            <a:r>
              <a:rPr lang="en-US" sz="2500" dirty="0" smtClean="0"/>
              <a:t>DETECTOR INSTALLATION IN PROGRESS</a:t>
            </a:r>
            <a:endParaRPr lang="en-US" sz="2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68" y="778068"/>
            <a:ext cx="7181665" cy="538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107668"/>
            <a:ext cx="920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Now, two months later: BCAL installed, cabling ongoing. FCAL complete, FDC imminent.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82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442" y="1155360"/>
            <a:ext cx="3374136" cy="499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507912" y="5791191"/>
            <a:ext cx="2119169" cy="31136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228600" indent="-228600" eaLnBrk="0" hangingPunct="0">
              <a:lnSpc>
                <a:spcPct val="80000"/>
              </a:lnSpc>
              <a:spcBef>
                <a:spcPct val="20000"/>
              </a:spcBef>
              <a:buFont typeface="Times" pitchFamily="18" charset="0"/>
              <a:buNone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Hall C (SOS/HMS)</a:t>
            </a:r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212725" y="76200"/>
            <a:ext cx="8684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Hall C Equipment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Content Placeholder 3" descr="SHMS-HMS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510209" y="3010354"/>
            <a:ext cx="4176582" cy="308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473138" y="1155360"/>
            <a:ext cx="40014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Maintain HMS spectrometer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Remove SOS spectrometer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Add SHMS spectrometer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602115" y="5734363"/>
            <a:ext cx="2298705" cy="31136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228600" indent="-228600" eaLnBrk="0" hangingPunct="0">
              <a:lnSpc>
                <a:spcPct val="80000"/>
              </a:lnSpc>
              <a:spcBef>
                <a:spcPct val="20000"/>
              </a:spcBef>
              <a:buFont typeface="Times" pitchFamily="18" charset="0"/>
              <a:buNone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Hall C (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SHMS/HMS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1952372" y="4065384"/>
            <a:ext cx="1149174" cy="14951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4606602" y="4287800"/>
            <a:ext cx="1596483" cy="8526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39763"/>
          </a:xfrm>
        </p:spPr>
        <p:txBody>
          <a:bodyPr/>
          <a:lstStyle/>
          <a:p>
            <a:r>
              <a:rPr lang="en-US" sz="3000" dirty="0" smtClean="0"/>
              <a:t>HALL C – STEELWORK COMPLETED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157" y="6019800"/>
            <a:ext cx="8797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Shield House Construction Ongoing, Detectors near-completed.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402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-24714"/>
            <a:ext cx="8839200" cy="838200"/>
          </a:xfrm>
          <a:noFill/>
        </p:spPr>
        <p:txBody>
          <a:bodyPr/>
          <a:lstStyle/>
          <a:p>
            <a:r>
              <a:rPr lang="en-US" sz="3200" b="1" dirty="0">
                <a:solidFill>
                  <a:srgbClr val="0000CC"/>
                </a:solidFill>
              </a:rPr>
              <a:t>Hall C at 12 </a:t>
            </a:r>
            <a:r>
              <a:rPr lang="en-US" sz="3200" b="1" dirty="0" err="1">
                <a:solidFill>
                  <a:srgbClr val="0000CC"/>
                </a:solidFill>
              </a:rPr>
              <a:t>GeV</a:t>
            </a:r>
            <a:r>
              <a:rPr lang="en-US" sz="3200" b="1" dirty="0">
                <a:solidFill>
                  <a:srgbClr val="0000CC"/>
                </a:solidFill>
              </a:rPr>
              <a:t>:</a:t>
            </a:r>
            <a:r>
              <a:rPr lang="en-US" sz="3200" b="1" dirty="0"/>
              <a:t> HMS + SHMS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0800" y="2247900"/>
            <a:ext cx="8991600" cy="3251200"/>
          </a:xfrm>
        </p:spPr>
        <p:txBody>
          <a:bodyPr/>
          <a:lstStyle/>
          <a:p>
            <a:r>
              <a:rPr lang="en-US" dirty="0"/>
              <a:t>Charged particle detection </a:t>
            </a:r>
            <a:r>
              <a:rPr lang="en-US" dirty="0" smtClean="0"/>
              <a:t>w. </a:t>
            </a:r>
            <a:r>
              <a:rPr lang="en-US" dirty="0"/>
              <a:t>momentum up to beam energy                         </a:t>
            </a:r>
            <a:r>
              <a:rPr lang="en-US" dirty="0" smtClean="0"/>
              <a:t>						</a:t>
            </a:r>
            <a:r>
              <a:rPr lang="en-US" dirty="0" smtClean="0">
                <a:solidFill>
                  <a:srgbClr val="0000CC"/>
                </a:solidFill>
              </a:rPr>
              <a:t>z </a:t>
            </a:r>
            <a:r>
              <a:rPr lang="en-US" dirty="0">
                <a:solidFill>
                  <a:srgbClr val="0000CC"/>
                </a:solidFill>
              </a:rPr>
              <a:t>= E</a:t>
            </a:r>
            <a:r>
              <a:rPr lang="en-US" baseline="-25000" dirty="0">
                <a:solidFill>
                  <a:srgbClr val="0000CC"/>
                </a:solidFill>
              </a:rPr>
              <a:t>h</a:t>
            </a:r>
            <a:r>
              <a:rPr lang="en-US" dirty="0">
                <a:solidFill>
                  <a:srgbClr val="0000CC"/>
                </a:solidFill>
              </a:rPr>
              <a:t>/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n</a:t>
            </a:r>
            <a:r>
              <a:rPr lang="en-US" dirty="0">
                <a:solidFill>
                  <a:srgbClr val="0000CC"/>
                </a:solidFill>
              </a:rPr>
              <a:t> = 1</a:t>
            </a:r>
          </a:p>
          <a:p>
            <a:r>
              <a:rPr lang="en-US" dirty="0"/>
              <a:t>Small angle capability essential to measure charged particle along momentum transfer     		</a:t>
            </a:r>
            <a:r>
              <a:rPr lang="en-US" sz="2800" dirty="0" err="1" smtClean="0">
                <a:solidFill>
                  <a:srgbClr val="0000CC"/>
                </a:solidFill>
                <a:latin typeface="Symbol" pitchFamily="18" charset="2"/>
              </a:rPr>
              <a:t>q</a:t>
            </a:r>
            <a:r>
              <a:rPr lang="en-US" baseline="-25000" dirty="0" err="1" smtClean="0">
                <a:solidFill>
                  <a:srgbClr val="0000CC"/>
                </a:solidFill>
              </a:rPr>
              <a:t>h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>
                <a:solidFill>
                  <a:srgbClr val="0000CC"/>
                </a:solidFill>
              </a:rPr>
              <a:t>// </a:t>
            </a:r>
            <a:r>
              <a:rPr lang="en-US" b="1" dirty="0">
                <a:solidFill>
                  <a:srgbClr val="0000CC"/>
                </a:solidFill>
              </a:rPr>
              <a:t>q</a:t>
            </a:r>
            <a:r>
              <a:rPr lang="en-US" dirty="0">
                <a:solidFill>
                  <a:srgbClr val="0000CC"/>
                </a:solidFill>
              </a:rPr>
              <a:t> ± few </a:t>
            </a:r>
            <a:r>
              <a:rPr lang="en-US" baseline="30000" dirty="0">
                <a:solidFill>
                  <a:srgbClr val="0000CC"/>
                </a:solidFill>
              </a:rPr>
              <a:t>o</a:t>
            </a:r>
            <a:r>
              <a:rPr lang="en-US" dirty="0"/>
              <a:t> </a:t>
            </a:r>
          </a:p>
          <a:p>
            <a:r>
              <a:rPr lang="en-US" dirty="0"/>
              <a:t>Precision L/T </a:t>
            </a:r>
            <a:r>
              <a:rPr lang="en-US" dirty="0" smtClean="0"/>
              <a:t>separations over range of x and Q</a:t>
            </a:r>
            <a:r>
              <a:rPr lang="en-US" baseline="30000" dirty="0" smtClean="0"/>
              <a:t>2</a:t>
            </a:r>
            <a:endParaRPr lang="en-US" baseline="30000" dirty="0"/>
          </a:p>
          <a:p>
            <a:pPr>
              <a:buFontTx/>
              <a:buNone/>
            </a:pPr>
            <a:endParaRPr lang="en-US" dirty="0"/>
          </a:p>
          <a:p>
            <a:r>
              <a:rPr lang="en-US" dirty="0"/>
              <a:t>High </a:t>
            </a:r>
            <a:r>
              <a:rPr lang="en-US" dirty="0" smtClean="0"/>
              <a:t>Luminosity and well-shielded detectors to access small (neutrino-level) nuclear cross sections</a:t>
            </a:r>
            <a:r>
              <a:rPr lang="en-US" dirty="0"/>
              <a:t>			</a:t>
            </a:r>
            <a:r>
              <a:rPr lang="en-US" dirty="0" smtClean="0"/>
              <a:t>						</a:t>
            </a:r>
            <a:r>
              <a:rPr lang="en-US" dirty="0" smtClean="0">
                <a:solidFill>
                  <a:schemeClr val="accent2"/>
                </a:solidFill>
              </a:rPr>
              <a:t>L </a:t>
            </a:r>
            <a:r>
              <a:rPr lang="en-US" dirty="0">
                <a:solidFill>
                  <a:schemeClr val="accent2"/>
                </a:solidFill>
              </a:rPr>
              <a:t>= </a:t>
            </a:r>
            <a:r>
              <a:rPr lang="en-US" dirty="0" smtClean="0">
                <a:solidFill>
                  <a:schemeClr val="accent2"/>
                </a:solidFill>
              </a:rPr>
              <a:t>10</a:t>
            </a:r>
            <a:r>
              <a:rPr lang="en-US" baseline="30000" dirty="0" smtClean="0">
                <a:solidFill>
                  <a:schemeClr val="accent2"/>
                </a:solidFill>
              </a:rPr>
              <a:t>38</a:t>
            </a:r>
            <a:endParaRPr lang="en-US" baseline="30000" dirty="0">
              <a:solidFill>
                <a:schemeClr val="accent2"/>
              </a:solidFill>
            </a:endParaRPr>
          </a:p>
        </p:txBody>
      </p:sp>
      <p:sp>
        <p:nvSpPr>
          <p:cNvPr id="184326" name="Text Box 6"/>
          <p:cNvSpPr txBox="1">
            <a:spLocks noChangeArrowheads="1"/>
          </p:cNvSpPr>
          <p:nvPr/>
        </p:nvSpPr>
        <p:spPr bwMode="auto">
          <a:xfrm>
            <a:off x="1554163" y="4305300"/>
            <a:ext cx="73472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= G(</a:t>
            </a:r>
            <a:r>
              <a:rPr lang="en-US" sz="2800" dirty="0" err="1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400" baseline="-25000" dirty="0" err="1">
                <a:solidFill>
                  <a:srgbClr val="0000CC"/>
                </a:solidFill>
                <a:latin typeface="Symbol" pitchFamily="18" charset="2"/>
              </a:rPr>
              <a:t>T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+ </a:t>
            </a:r>
            <a:r>
              <a:rPr lang="en-US" sz="2800" dirty="0" err="1">
                <a:solidFill>
                  <a:srgbClr val="0000CC"/>
                </a:solidFill>
                <a:latin typeface="Symbol" pitchFamily="18" charset="2"/>
              </a:rPr>
              <a:t>es</a:t>
            </a:r>
            <a:r>
              <a:rPr lang="en-US" sz="2400" baseline="-25000" dirty="0" err="1">
                <a:solidFill>
                  <a:srgbClr val="0000CC"/>
                </a:solidFill>
                <a:latin typeface="Times" pitchFamily="18" charset="0"/>
              </a:rPr>
              <a:t>L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+ 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</a:rPr>
              <a:t>cos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(2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f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)</a:t>
            </a:r>
            <a:r>
              <a:rPr lang="en-US" sz="2800" dirty="0" err="1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400" baseline="-25000" dirty="0" err="1">
                <a:solidFill>
                  <a:srgbClr val="0000CC"/>
                </a:solidFill>
                <a:latin typeface="Times" pitchFamily="18" charset="0"/>
              </a:rPr>
              <a:t>TT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+ 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[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(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+1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)/2]</a:t>
            </a:r>
            <a:r>
              <a:rPr lang="en-US" sz="2400" baseline="30000" dirty="0">
                <a:solidFill>
                  <a:srgbClr val="0000CC"/>
                </a:solidFill>
                <a:latin typeface="Times" pitchFamily="18" charset="0"/>
              </a:rPr>
              <a:t>1/2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cos(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f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)</a:t>
            </a:r>
            <a:r>
              <a:rPr lang="en-US" sz="2800" dirty="0" err="1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400" baseline="-25000" dirty="0" err="1">
                <a:solidFill>
                  <a:srgbClr val="0000CC"/>
                </a:solidFill>
                <a:latin typeface="Times" pitchFamily="18" charset="0"/>
              </a:rPr>
              <a:t>LT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000" y="863600"/>
            <a:ext cx="8710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HMS is the same spectrometer between 0.5 and 5 </a:t>
            </a:r>
            <a:r>
              <a:rPr lang="en-US" sz="16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and extremely well understood, e.g. highlighted by &gt;200 </a:t>
            </a:r>
            <a:r>
              <a:rPr lang="en-US" sz="16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Rosenbluth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separations (close to 1,000 kinematics) performed to date. </a:t>
            </a:r>
            <a:r>
              <a:rPr lang="en-US" sz="16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SHMS emulates the essential features of HMS, with angle reach down to 5.5</a:t>
            </a:r>
            <a:r>
              <a:rPr lang="en-US" sz="1600" baseline="300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6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and central momentum up to 11 </a:t>
            </a:r>
            <a:r>
              <a:rPr lang="en-US" sz="1600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6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/c.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212725" y="76200"/>
            <a:ext cx="8684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Hall B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Equipment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3414" y="1155360"/>
            <a:ext cx="34804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Remove CLAS detector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(recycle many components)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Add CLAS12 detector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 cstate="print"/>
          <a:srcRect r="-1129"/>
          <a:stretch>
            <a:fillRect/>
          </a:stretch>
        </p:blipFill>
        <p:spPr bwMode="auto">
          <a:xfrm>
            <a:off x="102087" y="859972"/>
            <a:ext cx="4912594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75654" y="4161782"/>
            <a:ext cx="1683152" cy="31136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228600" indent="-228600" eaLnBrk="0" hangingPunct="0">
              <a:lnSpc>
                <a:spcPct val="80000"/>
              </a:lnSpc>
              <a:spcBef>
                <a:spcPct val="20000"/>
              </a:spcBef>
              <a:buFont typeface="Times" pitchFamily="18" charset="0"/>
              <a:buNone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Hall B (CLAS)</a:t>
            </a:r>
          </a:p>
        </p:txBody>
      </p:sp>
      <p:pic>
        <p:nvPicPr>
          <p:cNvPr id="17" name="Picture 8" descr="Hall B CLAs12 w Man3.png"/>
          <p:cNvPicPr>
            <a:picLocks noChangeAspect="1"/>
          </p:cNvPicPr>
          <p:nvPr/>
        </p:nvPicPr>
        <p:blipFill>
          <a:blip r:embed="rId3" cstate="print"/>
          <a:srcRect l="46571" t="38367" b="8871"/>
          <a:stretch>
            <a:fillRect/>
          </a:stretch>
        </p:blipFill>
        <p:spPr bwMode="auto">
          <a:xfrm>
            <a:off x="4265126" y="2630208"/>
            <a:ext cx="4792926" cy="371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025503" y="5993915"/>
            <a:ext cx="1939633" cy="31136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228600" indent="-228600" eaLnBrk="0" hangingPunct="0">
              <a:lnSpc>
                <a:spcPct val="80000"/>
              </a:lnSpc>
              <a:spcBef>
                <a:spcPct val="20000"/>
              </a:spcBef>
              <a:buFont typeface="Times" pitchFamily="18" charset="0"/>
              <a:buNone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Hall B (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CLAS12)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39763"/>
          </a:xfrm>
        </p:spPr>
        <p:txBody>
          <a:bodyPr/>
          <a:lstStyle/>
          <a:p>
            <a:r>
              <a:rPr lang="en-US" sz="2900" dirty="0" smtClean="0"/>
              <a:t>HALL B – </a:t>
            </a:r>
            <a:r>
              <a:rPr lang="en-US" sz="2800" dirty="0"/>
              <a:t>STEELWORK NEARING COMPLETION</a:t>
            </a:r>
            <a:endParaRPr lang="en-US" sz="29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3" y="796158"/>
            <a:ext cx="8040415" cy="536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7802" y="6096000"/>
            <a:ext cx="8048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Multiple Detector construction projects ongoing, many well advanced.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0757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76200" y="49428"/>
            <a:ext cx="8839200" cy="8382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Hall B at 12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GeV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: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CLAS12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0130" y="889680"/>
            <a:ext cx="81307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Utilize multi-purpose large-acceptance device (CLAS12) with (polarized) electron beam and variety of polarized and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unpolarized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targets to access a broad science program: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Extensive program of  Transverse Momentum Dependent and 				Generalized Parton Distributions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Proton and deuteron polarized and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unpolarized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structure functions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			towards large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Bjorken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x (A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A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F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/F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,d/u)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Neutron magnetic form factor 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2000" baseline="30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 measurement up to high Q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Hadronization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(</a:t>
            </a:r>
            <a:r>
              <a:rPr lang="en-US" sz="2000" dirty="0" smtClean="0">
                <a:latin typeface="Symbol" pitchFamily="18" charset="2"/>
                <a:cs typeface="Arial" pitchFamily="34" charset="0"/>
              </a:rPr>
              <a:t>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 Color Transparency Studies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Quasi-real low-Q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(hybrid) meson and baryon spectroscopy studies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0" y="9525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12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GeV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Upgrade Physics Instrumentation</a:t>
            </a:r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1379850" y="838200"/>
            <a:ext cx="510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b="1" i="1" u="sng" dirty="0" err="1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en-US" b="1" i="1" u="sng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(Hall D):</a:t>
            </a:r>
            <a:r>
              <a:rPr lang="en-US" sz="2000" b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exploring origin of confinement by studying</a:t>
            </a:r>
            <a:r>
              <a:rPr lang="en-US" sz="2000" b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hybrid mesons</a:t>
            </a:r>
          </a:p>
        </p:txBody>
      </p:sp>
      <p:sp>
        <p:nvSpPr>
          <p:cNvPr id="37893" name="Rectangle 8"/>
          <p:cNvSpPr>
            <a:spLocks noChangeArrowheads="1"/>
          </p:cNvSpPr>
          <p:nvPr/>
        </p:nvSpPr>
        <p:spPr bwMode="auto">
          <a:xfrm>
            <a:off x="2590800" y="2895600"/>
            <a:ext cx="5791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b="1" i="1" u="sng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CLAS12 (Hall B):</a:t>
            </a:r>
            <a:r>
              <a:rPr lang="en-US" sz="2000" b="1" i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understanding nucleon structure via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generalized </a:t>
            </a:r>
            <a:r>
              <a:rPr lang="en-US" sz="2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parton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distributions</a:t>
            </a:r>
          </a:p>
        </p:txBody>
      </p:sp>
      <p:sp>
        <p:nvSpPr>
          <p:cNvPr id="37894" name="Rectangle 10"/>
          <p:cNvSpPr>
            <a:spLocks noChangeArrowheads="1"/>
          </p:cNvSpPr>
          <p:nvPr/>
        </p:nvSpPr>
        <p:spPr bwMode="auto">
          <a:xfrm>
            <a:off x="483972" y="3733800"/>
            <a:ext cx="6035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b="1" i="1" u="sng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SHMS (Hall C):</a:t>
            </a:r>
            <a:r>
              <a:rPr lang="en-US" sz="2000" b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precision determination of </a:t>
            </a:r>
            <a:b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valence quark properties</a:t>
            </a:r>
            <a:r>
              <a:rPr lang="en-US" sz="2000" b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nucleons and nuclei</a:t>
            </a:r>
          </a:p>
        </p:txBody>
      </p:sp>
      <p:sp>
        <p:nvSpPr>
          <p:cNvPr id="381963" name="Rectangle 11"/>
          <p:cNvSpPr>
            <a:spLocks noChangeArrowheads="1"/>
          </p:cNvSpPr>
          <p:nvPr/>
        </p:nvSpPr>
        <p:spPr bwMode="auto">
          <a:xfrm>
            <a:off x="2667000" y="5715000"/>
            <a:ext cx="6248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b="1" i="1" u="sng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Hall A:</a:t>
            </a:r>
            <a:r>
              <a:rPr lang="en-US" sz="2000" b="1" dirty="0">
                <a:solidFill>
                  <a:srgbClr val="FC01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nucleon form factors,</a:t>
            </a:r>
            <a:r>
              <a:rPr lang="en-US" sz="2000" b="1" dirty="0" smtClean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en-US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future new </a:t>
            </a:r>
            <a:r>
              <a:rPr lang="en-US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experiments like </a:t>
            </a:r>
            <a:r>
              <a:rPr lang="en-US" sz="2000" b="1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Moller</a:t>
            </a:r>
            <a:r>
              <a:rPr lang="en-US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&amp; SOLID</a:t>
            </a:r>
            <a:endParaRPr lang="en-US" sz="2000" b="1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7" name="Picture 13" descr="hallacom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547581"/>
            <a:ext cx="2505075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3" descr="SHMS-HMS.JPG"/>
          <p:cNvPicPr>
            <a:picLocks noChangeAspect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553200" y="3810000"/>
            <a:ext cx="2493818" cy="184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Hall B CLAs12 w Man3.png"/>
          <p:cNvPicPr>
            <a:picLocks noChangeAspect="1"/>
          </p:cNvPicPr>
          <p:nvPr/>
        </p:nvPicPr>
        <p:blipFill>
          <a:blip r:embed="rId5" cstate="print"/>
          <a:srcRect l="46571" t="38367" b="8871"/>
          <a:stretch>
            <a:fillRect/>
          </a:stretch>
        </p:blipFill>
        <p:spPr bwMode="auto">
          <a:xfrm>
            <a:off x="76200" y="1659819"/>
            <a:ext cx="2481044" cy="192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/>
          <p:cNvGrpSpPr/>
          <p:nvPr/>
        </p:nvGrpSpPr>
        <p:grpSpPr>
          <a:xfrm>
            <a:off x="6497319" y="914400"/>
            <a:ext cx="2570481" cy="1889760"/>
            <a:chOff x="3492500" y="3886200"/>
            <a:chExt cx="3213101" cy="2362200"/>
          </a:xfrm>
        </p:grpSpPr>
        <p:sp>
          <p:nvSpPr>
            <p:cNvPr id="23" name="Rectangle 22"/>
            <p:cNvSpPr/>
            <p:nvPr/>
          </p:nvSpPr>
          <p:spPr bwMode="auto">
            <a:xfrm>
              <a:off x="3505201" y="3886200"/>
              <a:ext cx="3200400" cy="2362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63500" prst="coolSlant"/>
            </a:sp3d>
            <a:ex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4" name="Picture 18" descr="detecto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00" y="3886200"/>
              <a:ext cx="3213100" cy="23320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r>
              <a:rPr lang="en-US" dirty="0" smtClean="0"/>
              <a:t>Beyond 12 </a:t>
            </a:r>
            <a:r>
              <a:rPr lang="en-US" dirty="0" err="1" smtClean="0"/>
              <a:t>GeV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914400"/>
            <a:ext cx="5220019" cy="572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Super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BigBite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Spectrometer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(Approved for FY13-16 construction)</a:t>
            </a:r>
          </a:p>
          <a:p>
            <a:pPr>
              <a:buClr>
                <a:srgbClr val="C00000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 high Q</a:t>
            </a:r>
            <a:r>
              <a:rPr lang="en-US" sz="20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form factors </a:t>
            </a:r>
          </a:p>
          <a:p>
            <a:pPr>
              <a:buClr>
                <a:srgbClr val="C00000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 SIDIS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MOLLER experiment 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(MIE – FY15-19?)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- Standard Model Test</a:t>
            </a:r>
          </a:p>
          <a:p>
            <a:pPr>
              <a:buClr>
                <a:srgbClr val="C00000"/>
              </a:buClr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SoLID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program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Chinese collaboration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CLEO Solenoid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057525"/>
            <a:ext cx="3048000" cy="1292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4599" y="4648200"/>
            <a:ext cx="2536201" cy="170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1" name="Picture 3"/>
          <p:cNvPicPr>
            <a:picLocks noChangeAspect="1" noChangeArrowheads="1"/>
          </p:cNvPicPr>
          <p:nvPr/>
        </p:nvPicPr>
        <p:blipFill>
          <a:blip r:embed="rId4" cstate="print"/>
          <a:srcRect l="5313" t="17673" r="10429" b="24149"/>
          <a:stretch>
            <a:fillRect/>
          </a:stretch>
        </p:blipFill>
        <p:spPr bwMode="auto">
          <a:xfrm>
            <a:off x="5535655" y="914400"/>
            <a:ext cx="292254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Century Science Questions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1445"/>
            <a:ext cx="7772400" cy="5334000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What is the role of </a:t>
            </a:r>
            <a:r>
              <a:rPr lang="en-US" b="1" dirty="0" err="1" smtClean="0">
                <a:solidFill>
                  <a:srgbClr val="002060"/>
                </a:solidFill>
              </a:rPr>
              <a:t>gluonic</a:t>
            </a:r>
            <a:r>
              <a:rPr lang="en-US" b="1" dirty="0" smtClean="0">
                <a:solidFill>
                  <a:srgbClr val="002060"/>
                </a:solidFill>
              </a:rPr>
              <a:t> excitations in the spectroscopy of light mesons? </a:t>
            </a:r>
          </a:p>
          <a:p>
            <a:pPr>
              <a:spcBef>
                <a:spcPts val="0"/>
              </a:spcBef>
              <a:buClr>
                <a:srgbClr val="C00000"/>
              </a:buClr>
            </a:pPr>
            <a:endParaRPr lang="en-US" sz="12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Where is the missing spin in the nucleon?</a:t>
            </a:r>
          </a:p>
          <a:p>
            <a:pPr>
              <a:spcBef>
                <a:spcPts val="0"/>
              </a:spcBef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002060"/>
                </a:solidFill>
              </a:rPr>
              <a:t>	What is the role of orbital angular momentum?</a:t>
            </a:r>
          </a:p>
          <a:p>
            <a:pPr>
              <a:spcBef>
                <a:spcPts val="0"/>
              </a:spcBef>
              <a:buClr>
                <a:srgbClr val="C00000"/>
              </a:buClr>
            </a:pPr>
            <a:endParaRPr lang="en-US" sz="12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Can we reveal a novel landscape of nucleon substructure through measurements of new multidimensional distribution functions?</a:t>
            </a:r>
          </a:p>
          <a:p>
            <a:pPr>
              <a:spcBef>
                <a:spcPts val="0"/>
              </a:spcBef>
              <a:buClr>
                <a:srgbClr val="C00000"/>
              </a:buClr>
            </a:pPr>
            <a:endParaRPr lang="en-US" sz="12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What is the relation of short-range nuclear structure and </a:t>
            </a:r>
            <a:r>
              <a:rPr lang="en-US" b="1" dirty="0" err="1" smtClean="0">
                <a:solidFill>
                  <a:srgbClr val="002060"/>
                </a:solidFill>
              </a:rPr>
              <a:t>parton</a:t>
            </a:r>
            <a:r>
              <a:rPr lang="en-US" b="1" dirty="0" smtClean="0">
                <a:solidFill>
                  <a:srgbClr val="002060"/>
                </a:solidFill>
              </a:rPr>
              <a:t> dynamics?</a:t>
            </a:r>
          </a:p>
          <a:p>
            <a:pPr>
              <a:spcBef>
                <a:spcPts val="0"/>
              </a:spcBef>
              <a:buClr>
                <a:srgbClr val="C00000"/>
              </a:buClr>
              <a:buNone/>
            </a:pPr>
            <a:endParaRPr lang="en-US" sz="12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Can we discover evidence for physics</a:t>
            </a:r>
          </a:p>
          <a:p>
            <a:pPr>
              <a:spcBef>
                <a:spcPts val="0"/>
              </a:spcBef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002060"/>
                </a:solidFill>
              </a:rPr>
              <a:t>	beyond the standard model</a:t>
            </a:r>
          </a:p>
          <a:p>
            <a:pPr>
              <a:spcBef>
                <a:spcPts val="0"/>
              </a:spcBef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002060"/>
                </a:solidFill>
              </a:rPr>
              <a:t>	of particle physics?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9353" t="9973" r="61652" b="50015"/>
          <a:stretch>
            <a:fillRect/>
          </a:stretch>
        </p:blipFill>
        <p:spPr bwMode="auto">
          <a:xfrm>
            <a:off x="7378456" y="838201"/>
            <a:ext cx="1687286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4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2505075"/>
            <a:ext cx="1517171" cy="19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3654" y="4343400"/>
            <a:ext cx="2071687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7620000" y="914400"/>
            <a:ext cx="12192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Excited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Glue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660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Meson Spectroscopy: the future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427413" y="1600200"/>
            <a:ext cx="1757362" cy="42164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1788" y="1600200"/>
            <a:ext cx="1757362" cy="42164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82613" y="1035050"/>
            <a:ext cx="97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Quarks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427413" y="882650"/>
            <a:ext cx="18399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Excited </a:t>
            </a:r>
            <a:br>
              <a:rPr lang="en-US" b="1" dirty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Gluon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438900" y="1035050"/>
            <a:ext cx="2092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Hybrid Meson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518150" y="1600200"/>
            <a:ext cx="3179763" cy="4216400"/>
          </a:xfrm>
          <a:prstGeom prst="rect">
            <a:avLst/>
          </a:prstGeom>
          <a:solidFill>
            <a:srgbClr val="FFE957">
              <a:alpha val="50195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5435600" y="1068388"/>
            <a:ext cx="752475" cy="338137"/>
          </a:xfrm>
          <a:prstGeom prst="rightArrow">
            <a:avLst>
              <a:gd name="adj1" fmla="val 50000"/>
              <a:gd name="adj2" fmla="val 55634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2506663" y="1027113"/>
          <a:ext cx="419100" cy="420687"/>
        </p:xfrm>
        <a:graphic>
          <a:graphicData uri="http://schemas.openxmlformats.org/presentationml/2006/ole">
            <p:oleObj spid="_x0000_s281602" name="Equation" r:id="rId3" imgW="165100" imgH="165100" progId="">
              <p:embed/>
            </p:oleObj>
          </a:graphicData>
        </a:graphic>
      </p:graphicFrame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1541463"/>
            <a:ext cx="942975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666750" y="2047875"/>
          <a:ext cx="1050925" cy="1096963"/>
        </p:xfrm>
        <a:graphic>
          <a:graphicData uri="http://schemas.openxmlformats.org/presentationml/2006/ole">
            <p:oleObj spid="_x0000_s281603" name="Equation" r:id="rId5" imgW="711200" imgH="736600" progId="">
              <p:embed/>
            </p:oleObj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3594100" y="2100263"/>
          <a:ext cx="1352550" cy="989012"/>
        </p:xfrm>
        <a:graphic>
          <a:graphicData uri="http://schemas.openxmlformats.org/presentationml/2006/ole">
            <p:oleObj spid="_x0000_s281604" name="Equation" r:id="rId6" imgW="787400" imgH="571500" progId="">
              <p:embed/>
            </p:oleObj>
          </a:graphicData>
        </a:graphic>
      </p:graphicFrame>
      <p:graphicFrame>
        <p:nvGraphicFramePr>
          <p:cNvPr id="14" name="Object 5"/>
          <p:cNvGraphicFramePr>
            <a:graphicFrameLocks noChangeAspect="1"/>
          </p:cNvGraphicFramePr>
          <p:nvPr/>
        </p:nvGraphicFramePr>
        <p:xfrm>
          <a:off x="6438900" y="2020888"/>
          <a:ext cx="1506538" cy="1103312"/>
        </p:xfrm>
        <a:graphic>
          <a:graphicData uri="http://schemas.openxmlformats.org/presentationml/2006/ole">
            <p:oleObj spid="_x0000_s281605" name="Equation" r:id="rId7" imgW="787400" imgH="571500" progId="">
              <p:embed/>
            </p:oleObj>
          </a:graphicData>
        </a:graphic>
      </p:graphicFrame>
      <p:graphicFrame>
        <p:nvGraphicFramePr>
          <p:cNvPr id="15" name="Object 6"/>
          <p:cNvGraphicFramePr>
            <a:graphicFrameLocks noChangeAspect="1"/>
          </p:cNvGraphicFramePr>
          <p:nvPr/>
        </p:nvGraphicFramePr>
        <p:xfrm>
          <a:off x="1419225" y="3286125"/>
          <a:ext cx="530225" cy="306388"/>
        </p:xfrm>
        <a:graphic>
          <a:graphicData uri="http://schemas.openxmlformats.org/presentationml/2006/ole">
            <p:oleObj spid="_x0000_s281606" name="Equation" r:id="rId8" imgW="355600" imgH="203200" progId="">
              <p:embed/>
            </p:oleObj>
          </a:graphicData>
        </a:graphic>
      </p:graphicFrame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889000" y="3259138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like</a:t>
            </a:r>
          </a:p>
        </p:txBody>
      </p:sp>
      <p:graphicFrame>
        <p:nvGraphicFramePr>
          <p:cNvPr id="17" name="Object 7"/>
          <p:cNvGraphicFramePr>
            <a:graphicFrameLocks noChangeAspect="1"/>
          </p:cNvGraphicFramePr>
          <p:nvPr/>
        </p:nvGraphicFramePr>
        <p:xfrm>
          <a:off x="5686425" y="4130675"/>
          <a:ext cx="2927350" cy="1135063"/>
        </p:xfrm>
        <a:graphic>
          <a:graphicData uri="http://schemas.openxmlformats.org/presentationml/2006/ole">
            <p:oleObj spid="_x0000_s281607" name="Equation" r:id="rId9" imgW="1485900" imgH="571500" progId="">
              <p:embed/>
            </p:oleObj>
          </a:graphicData>
        </a:graphic>
      </p:graphicFrame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750888" y="4071938"/>
            <a:ext cx="4195762" cy="1830387"/>
            <a:chOff x="473" y="2565"/>
            <a:chExt cx="2643" cy="1153"/>
          </a:xfrm>
        </p:grpSpPr>
        <p:pic>
          <p:nvPicPr>
            <p:cNvPr id="19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18" y="2565"/>
              <a:ext cx="506" cy="1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graphicFrame>
          <p:nvGraphicFramePr>
            <p:cNvPr id="20" name="Object 8"/>
            <p:cNvGraphicFramePr>
              <a:graphicFrameLocks noChangeAspect="1"/>
            </p:cNvGraphicFramePr>
            <p:nvPr/>
          </p:nvGraphicFramePr>
          <p:xfrm>
            <a:off x="473" y="2602"/>
            <a:ext cx="637" cy="691"/>
          </p:xfrm>
          <a:graphic>
            <a:graphicData uri="http://schemas.openxmlformats.org/presentationml/2006/ole">
              <p:oleObj spid="_x0000_s281608" name="Equation" r:id="rId11" imgW="685800" imgH="736600" progId="">
                <p:embed/>
              </p:oleObj>
            </a:graphicData>
          </a:graphic>
        </p:graphicFrame>
        <p:graphicFrame>
          <p:nvGraphicFramePr>
            <p:cNvPr id="21" name="Object 9"/>
            <p:cNvGraphicFramePr>
              <a:graphicFrameLocks noChangeAspect="1"/>
            </p:cNvGraphicFramePr>
            <p:nvPr/>
          </p:nvGraphicFramePr>
          <p:xfrm>
            <a:off x="2264" y="2636"/>
            <a:ext cx="852" cy="623"/>
          </p:xfrm>
          <a:graphic>
            <a:graphicData uri="http://schemas.openxmlformats.org/presentationml/2006/ole">
              <p:oleObj spid="_x0000_s281609" name="Equation" r:id="rId12" imgW="787400" imgH="571500" progId="">
                <p:embed/>
              </p:oleObj>
            </a:graphicData>
          </a:graphic>
        </p:graphicFrame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560" y="3443"/>
              <a:ext cx="30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like</a:t>
              </a:r>
            </a:p>
          </p:txBody>
        </p:sp>
        <p:graphicFrame>
          <p:nvGraphicFramePr>
            <p:cNvPr id="23" name="Object 10"/>
            <p:cNvGraphicFramePr>
              <a:graphicFrameLocks noChangeAspect="1"/>
            </p:cNvGraphicFramePr>
            <p:nvPr/>
          </p:nvGraphicFramePr>
          <p:xfrm>
            <a:off x="912" y="3475"/>
            <a:ext cx="316" cy="189"/>
          </p:xfrm>
          <a:graphic>
            <a:graphicData uri="http://schemas.openxmlformats.org/presentationml/2006/ole">
              <p:oleObj spid="_x0000_s281610" name="Equation" r:id="rId13" imgW="279400" imgH="165100" progId="">
                <p:embed/>
              </p:oleObj>
            </a:graphicData>
          </a:graphic>
        </p:graphicFrame>
      </p:grp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31863" y="5943600"/>
            <a:ext cx="7013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Gluonic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excitation (and parallel quark spins) lead to exotic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en-US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PC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26"/>
          <p:cNvSpPr>
            <a:spLocks noChangeArrowheads="1"/>
          </p:cNvSpPr>
          <p:nvPr/>
        </p:nvSpPr>
        <p:spPr bwMode="auto">
          <a:xfrm>
            <a:off x="7276042" y="4045646"/>
            <a:ext cx="668867" cy="67527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27"/>
          <p:cNvSpPr>
            <a:spLocks noChangeArrowheads="1"/>
          </p:cNvSpPr>
          <p:nvPr/>
        </p:nvSpPr>
        <p:spPr bwMode="auto">
          <a:xfrm>
            <a:off x="7944908" y="4636507"/>
            <a:ext cx="668867" cy="67527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auto">
          <a:xfrm>
            <a:off x="6607175" y="4636507"/>
            <a:ext cx="668867" cy="67527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7108825" y="3695701"/>
            <a:ext cx="869178" cy="36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Helvetica"/>
              </a:rPr>
              <a:t>Exotic</a:t>
            </a:r>
          </a:p>
        </p:txBody>
      </p:sp>
    </p:spTree>
    <p:extLst>
      <p:ext uri="{BB962C8B-B14F-4D97-AF65-F5344CB8AC3E}">
        <p14:creationId xmlns="" xmlns:p14="http://schemas.microsoft.com/office/powerpoint/2010/main" val="18225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61913"/>
            <a:ext cx="9144000" cy="838201"/>
          </a:xfrm>
        </p:spPr>
        <p:txBody>
          <a:bodyPr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Gluonic</a:t>
            </a:r>
            <a:r>
              <a:rPr lang="en-US" sz="2400" b="1" dirty="0" smtClean="0">
                <a:solidFill>
                  <a:schemeClr val="tx1"/>
                </a:solidFill>
              </a:rPr>
              <a:t> Excitations and the mechanism for confinement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08925" y="32955"/>
            <a:ext cx="8458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05000"/>
              </a:lnSpc>
              <a:spcBef>
                <a:spcPct val="2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QCD predicts a rich spectrum of as yet to be discovered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gluonic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 excitations - whose experimental verification is crucial for our understanding of QCD in the confinement regime.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6558" y="1989436"/>
            <a:ext cx="7157952" cy="18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05000"/>
              </a:lnSpc>
              <a:defRPr/>
            </a:pPr>
            <a:r>
              <a:rPr lang="en-US" sz="2000" dirty="0"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With the upgraded CEBAF, a linearly polarized photon beam, and the </a:t>
            </a:r>
            <a:r>
              <a:rPr lang="en-US" sz="2000" dirty="0" err="1"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GlueX</a:t>
            </a:r>
            <a:r>
              <a:rPr lang="en-US" sz="2000" dirty="0"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 detector, Jefferson Lab will be </a:t>
            </a:r>
            <a:r>
              <a:rPr lang="en-US" sz="2000" u="sng" dirty="0"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uniquely poised</a:t>
            </a:r>
            <a:r>
              <a:rPr lang="en-US" sz="2000" dirty="0"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 to: </a:t>
            </a:r>
            <a:r>
              <a:rPr lang="en-US" sz="2000" dirty="0" smtClean="0">
                <a:solidFill>
                  <a:srgbClr val="2A0ED2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- </a:t>
            </a:r>
            <a:r>
              <a:rPr lang="en-US" sz="2000" dirty="0">
                <a:solidFill>
                  <a:srgbClr val="270DC3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discover these states, </a:t>
            </a:r>
          </a:p>
          <a:p>
            <a:pPr eaLnBrk="0" hangingPunct="0">
              <a:lnSpc>
                <a:spcPct val="105000"/>
              </a:lnSpc>
              <a:spcBef>
                <a:spcPct val="20000"/>
              </a:spcBef>
              <a:buFont typeface="Times" pitchFamily="18" charset="0"/>
              <a:buNone/>
              <a:defRPr/>
            </a:pPr>
            <a:r>
              <a:rPr lang="en-US" sz="2000" dirty="0">
                <a:solidFill>
                  <a:srgbClr val="270DC3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     </a:t>
            </a:r>
            <a:r>
              <a:rPr lang="en-US" sz="2000" dirty="0" smtClean="0">
                <a:solidFill>
                  <a:srgbClr val="270DC3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- </a:t>
            </a:r>
            <a:r>
              <a:rPr lang="en-US" sz="2000" dirty="0">
                <a:solidFill>
                  <a:srgbClr val="270DC3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map out their spectrum, and </a:t>
            </a:r>
          </a:p>
          <a:p>
            <a:pPr eaLnBrk="0" hangingPunct="0">
              <a:lnSpc>
                <a:spcPct val="105000"/>
              </a:lnSpc>
              <a:spcBef>
                <a:spcPct val="20000"/>
              </a:spcBef>
              <a:buFont typeface="Times" pitchFamily="18" charset="0"/>
              <a:buNone/>
              <a:defRPr/>
            </a:pPr>
            <a:r>
              <a:rPr lang="en-US" sz="2000" dirty="0">
                <a:solidFill>
                  <a:srgbClr val="270DC3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     </a:t>
            </a:r>
            <a:r>
              <a:rPr lang="en-US" sz="2000" dirty="0" smtClean="0">
                <a:solidFill>
                  <a:srgbClr val="270DC3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- </a:t>
            </a:r>
            <a:r>
              <a:rPr lang="en-US" sz="2000" dirty="0">
                <a:solidFill>
                  <a:srgbClr val="270DC3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measure their properties</a:t>
            </a:r>
            <a:endParaRPr lang="en-US" sz="2000" dirty="0">
              <a:solidFill>
                <a:srgbClr val="2A0ED2"/>
              </a:solidFill>
              <a:latin typeface="Arial" pitchFamily="34" charset="0"/>
              <a:ea typeface="MS PGothic" pitchFamily="34" charset="-128"/>
              <a:cs typeface="Arial" pitchFamily="34" charset="0"/>
              <a:sym typeface="Myriad Roman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136892" y="4124796"/>
            <a:ext cx="1295400" cy="2062162"/>
            <a:chOff x="1488" y="2385"/>
            <a:chExt cx="816" cy="1584"/>
          </a:xfrm>
        </p:grpSpPr>
        <p:grpSp>
          <p:nvGrpSpPr>
            <p:cNvPr id="3" name="Group 38"/>
            <p:cNvGrpSpPr>
              <a:grpSpLocks/>
            </p:cNvGrpSpPr>
            <p:nvPr/>
          </p:nvGrpSpPr>
          <p:grpSpPr bwMode="auto">
            <a:xfrm>
              <a:off x="1488" y="2385"/>
              <a:ext cx="816" cy="1584"/>
              <a:chOff x="4224" y="1440"/>
              <a:chExt cx="816" cy="1584"/>
            </a:xfrm>
          </p:grpSpPr>
          <p:sp>
            <p:nvSpPr>
              <p:cNvPr id="17437" name="AutoShape 39"/>
              <p:cNvSpPr>
                <a:spLocks noChangeArrowheads="1"/>
              </p:cNvSpPr>
              <p:nvPr/>
            </p:nvSpPr>
            <p:spPr bwMode="auto">
              <a:xfrm>
                <a:off x="4608" y="2832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solidFill>
                <a:srgbClr val="FFE95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38" name="AutoShape 40"/>
              <p:cNvSpPr>
                <a:spLocks noChangeArrowheads="1"/>
              </p:cNvSpPr>
              <p:nvPr/>
            </p:nvSpPr>
            <p:spPr bwMode="auto">
              <a:xfrm>
                <a:off x="4608" y="1488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solidFill>
                <a:srgbClr val="FFE95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39" name="Oval 41"/>
              <p:cNvSpPr>
                <a:spLocks noChangeArrowheads="1"/>
              </p:cNvSpPr>
              <p:nvPr/>
            </p:nvSpPr>
            <p:spPr bwMode="auto">
              <a:xfrm rot="-5400000">
                <a:off x="4080" y="2064"/>
                <a:ext cx="1344" cy="384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18605A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40" name="Oval 42"/>
              <p:cNvSpPr>
                <a:spLocks noChangeArrowheads="1"/>
              </p:cNvSpPr>
              <p:nvPr/>
            </p:nvSpPr>
            <p:spPr bwMode="auto">
              <a:xfrm>
                <a:off x="4632" y="2784"/>
                <a:ext cx="240" cy="24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41" name="Oval 43"/>
              <p:cNvSpPr>
                <a:spLocks noChangeArrowheads="1"/>
              </p:cNvSpPr>
              <p:nvPr/>
            </p:nvSpPr>
            <p:spPr bwMode="auto">
              <a:xfrm>
                <a:off x="4632" y="1440"/>
                <a:ext cx="240" cy="240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42" name="Rectangle 44"/>
              <p:cNvSpPr>
                <a:spLocks noChangeArrowheads="1"/>
              </p:cNvSpPr>
              <p:nvPr/>
            </p:nvSpPr>
            <p:spPr bwMode="auto">
              <a:xfrm>
                <a:off x="4272" y="1536"/>
                <a:ext cx="205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>
                    <a:solidFill>
                      <a:srgbClr val="ED181E"/>
                    </a:solidFill>
                    <a:latin typeface="Arial" pitchFamily="34" charset="0"/>
                    <a:cs typeface="Arial" pitchFamily="34" charset="0"/>
                  </a:rPr>
                  <a:t>q</a:t>
                </a:r>
                <a:endParaRPr lang="en-US" sz="1800" b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4" name="Group 45"/>
              <p:cNvGrpSpPr>
                <a:grpSpLocks/>
              </p:cNvGrpSpPr>
              <p:nvPr/>
            </p:nvGrpSpPr>
            <p:grpSpPr bwMode="auto">
              <a:xfrm>
                <a:off x="4224" y="2640"/>
                <a:ext cx="205" cy="284"/>
                <a:chOff x="1728" y="2832"/>
                <a:chExt cx="205" cy="284"/>
              </a:xfrm>
            </p:grpSpPr>
            <p:sp>
              <p:nvSpPr>
                <p:cNvPr id="17444" name="Rectangle 46"/>
                <p:cNvSpPr>
                  <a:spLocks noChangeArrowheads="1"/>
                </p:cNvSpPr>
                <p:nvPr/>
              </p:nvSpPr>
              <p:spPr bwMode="auto">
                <a:xfrm>
                  <a:off x="1728" y="2832"/>
                  <a:ext cx="205" cy="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b="1">
                      <a:solidFill>
                        <a:schemeClr val="accent2"/>
                      </a:solidFill>
                      <a:latin typeface="Arial" pitchFamily="34" charset="0"/>
                      <a:cs typeface="Arial" pitchFamily="34" charset="0"/>
                    </a:rPr>
                    <a:t>q</a:t>
                  </a:r>
                  <a:endParaRPr lang="en-US" b="1">
                    <a:solidFill>
                      <a:srgbClr val="ED181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445" name="Line 47"/>
                <p:cNvSpPr>
                  <a:spLocks noChangeShapeType="1"/>
                </p:cNvSpPr>
                <p:nvPr/>
              </p:nvSpPr>
              <p:spPr bwMode="auto">
                <a:xfrm>
                  <a:off x="1764" y="2909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7436" name="Rectangle 48"/>
            <p:cNvSpPr>
              <a:spLocks noChangeArrowheads="1"/>
            </p:cNvSpPr>
            <p:nvPr/>
          </p:nvSpPr>
          <p:spPr bwMode="auto">
            <a:xfrm rot="16200000">
              <a:off x="1738" y="3088"/>
              <a:ext cx="52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991A42"/>
                  </a:solidFill>
                  <a:latin typeface="Arial" pitchFamily="34" charset="0"/>
                  <a:cs typeface="Arial" pitchFamily="34" charset="0"/>
                </a:rPr>
                <a:t>after</a:t>
              </a:r>
              <a:endParaRPr lang="en-US" sz="18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612892" y="4124796"/>
            <a:ext cx="1066800" cy="2062162"/>
            <a:chOff x="528" y="2385"/>
            <a:chExt cx="672" cy="1584"/>
          </a:xfrm>
        </p:grpSpPr>
        <p:grpSp>
          <p:nvGrpSpPr>
            <p:cNvPr id="7" name="Group 50"/>
            <p:cNvGrpSpPr>
              <a:grpSpLocks/>
            </p:cNvGrpSpPr>
            <p:nvPr/>
          </p:nvGrpSpPr>
          <p:grpSpPr bwMode="auto">
            <a:xfrm>
              <a:off x="528" y="2385"/>
              <a:ext cx="672" cy="1584"/>
              <a:chOff x="960" y="1296"/>
              <a:chExt cx="672" cy="1584"/>
            </a:xfrm>
          </p:grpSpPr>
          <p:sp>
            <p:nvSpPr>
              <p:cNvPr id="17426" name="AutoShape 51"/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solidFill>
                <a:srgbClr val="FFE95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27" name="AutoShape 52"/>
              <p:cNvSpPr>
                <a:spLocks noChangeArrowheads="1"/>
              </p:cNvSpPr>
              <p:nvPr/>
            </p:nvSpPr>
            <p:spPr bwMode="auto">
              <a:xfrm>
                <a:off x="1200" y="1344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solidFill>
                <a:srgbClr val="FFE95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28" name="Line 53"/>
              <p:cNvSpPr>
                <a:spLocks noChangeShapeType="1"/>
              </p:cNvSpPr>
              <p:nvPr/>
            </p:nvSpPr>
            <p:spPr bwMode="auto">
              <a:xfrm rot="-5400000">
                <a:off x="720" y="2088"/>
                <a:ext cx="1296" cy="0"/>
              </a:xfrm>
              <a:prstGeom prst="line">
                <a:avLst/>
              </a:prstGeom>
              <a:noFill/>
              <a:ln w="57150">
                <a:solidFill>
                  <a:srgbClr val="18605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29" name="Oval 54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240" cy="24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30" name="Oval 55"/>
              <p:cNvSpPr>
                <a:spLocks noChangeArrowheads="1"/>
              </p:cNvSpPr>
              <p:nvPr/>
            </p:nvSpPr>
            <p:spPr bwMode="auto">
              <a:xfrm>
                <a:off x="1248" y="1296"/>
                <a:ext cx="240" cy="240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31" name="Rectangle 56"/>
              <p:cNvSpPr>
                <a:spLocks noChangeArrowheads="1"/>
              </p:cNvSpPr>
              <p:nvPr/>
            </p:nvSpPr>
            <p:spPr bwMode="auto">
              <a:xfrm>
                <a:off x="960" y="1392"/>
                <a:ext cx="205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>
                    <a:solidFill>
                      <a:srgbClr val="ED181E"/>
                    </a:solidFill>
                    <a:latin typeface="Arial" pitchFamily="34" charset="0"/>
                    <a:cs typeface="Arial" pitchFamily="34" charset="0"/>
                  </a:rPr>
                  <a:t>q</a:t>
                </a:r>
                <a:endParaRPr lang="en-US" sz="1800" b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8" name="Group 57"/>
              <p:cNvGrpSpPr>
                <a:grpSpLocks/>
              </p:cNvGrpSpPr>
              <p:nvPr/>
            </p:nvGrpSpPr>
            <p:grpSpPr bwMode="auto">
              <a:xfrm>
                <a:off x="960" y="2448"/>
                <a:ext cx="205" cy="284"/>
                <a:chOff x="1728" y="2832"/>
                <a:chExt cx="205" cy="284"/>
              </a:xfrm>
            </p:grpSpPr>
            <p:sp>
              <p:nvSpPr>
                <p:cNvPr id="17433" name="Rectangle 58"/>
                <p:cNvSpPr>
                  <a:spLocks noChangeArrowheads="1"/>
                </p:cNvSpPr>
                <p:nvPr/>
              </p:nvSpPr>
              <p:spPr bwMode="auto">
                <a:xfrm>
                  <a:off x="1728" y="2832"/>
                  <a:ext cx="205" cy="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b="1">
                      <a:solidFill>
                        <a:schemeClr val="accent2"/>
                      </a:solidFill>
                      <a:latin typeface="Arial" pitchFamily="34" charset="0"/>
                      <a:cs typeface="Arial" pitchFamily="34" charset="0"/>
                    </a:rPr>
                    <a:t>q</a:t>
                  </a:r>
                  <a:endParaRPr lang="en-US" b="1">
                    <a:solidFill>
                      <a:srgbClr val="ED181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434" name="Line 59"/>
                <p:cNvSpPr>
                  <a:spLocks noChangeShapeType="1"/>
                </p:cNvSpPr>
                <p:nvPr/>
              </p:nvSpPr>
              <p:spPr bwMode="auto">
                <a:xfrm>
                  <a:off x="1764" y="2909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7425" name="Rectangle 60"/>
            <p:cNvSpPr>
              <a:spLocks noChangeArrowheads="1"/>
            </p:cNvSpPr>
            <p:nvPr/>
          </p:nvSpPr>
          <p:spPr bwMode="auto">
            <a:xfrm rot="16200000">
              <a:off x="686" y="3095"/>
              <a:ext cx="68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991A42"/>
                  </a:solidFill>
                  <a:latin typeface="Arial" pitchFamily="34" charset="0"/>
                  <a:cs typeface="Arial" pitchFamily="34" charset="0"/>
                </a:rPr>
                <a:t>before</a:t>
              </a:r>
              <a:endParaRPr lang="en-US" sz="18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141405" y="4755033"/>
            <a:ext cx="787400" cy="762000"/>
            <a:chOff x="231" y="2961"/>
            <a:chExt cx="496" cy="480"/>
          </a:xfrm>
        </p:grpSpPr>
        <p:sp>
          <p:nvSpPr>
            <p:cNvPr id="17422" name="Rectangle 64"/>
            <p:cNvSpPr>
              <a:spLocks noChangeArrowheads="1"/>
            </p:cNvSpPr>
            <p:nvPr/>
          </p:nvSpPr>
          <p:spPr bwMode="auto">
            <a:xfrm>
              <a:off x="231" y="2976"/>
              <a:ext cx="49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b="1" dirty="0">
                  <a:latin typeface="Symbol" pitchFamily="18" charset="2"/>
                  <a:cs typeface="Arial" pitchFamily="34" charset="0"/>
                </a:rPr>
                <a:t>g</a:t>
              </a:r>
            </a:p>
            <a:p>
              <a:pPr algn="ctr" eaLnBrk="0" hangingPunct="0"/>
              <a:r>
                <a:rPr lang="en-US" sz="1800" b="1" dirty="0">
                  <a:latin typeface="Arial" pitchFamily="34" charset="0"/>
                  <a:cs typeface="Arial" pitchFamily="34" charset="0"/>
                </a:rPr>
                <a:t>beam</a:t>
              </a:r>
            </a:p>
          </p:txBody>
        </p:sp>
        <p:sp>
          <p:nvSpPr>
            <p:cNvPr id="17423" name="Rectangle 66"/>
            <p:cNvSpPr>
              <a:spLocks noChangeArrowheads="1"/>
            </p:cNvSpPr>
            <p:nvPr/>
          </p:nvSpPr>
          <p:spPr bwMode="auto">
            <a:xfrm>
              <a:off x="240" y="2961"/>
              <a:ext cx="48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7" name="Rectangle 5"/>
          <p:cNvSpPr>
            <a:spLocks/>
          </p:cNvSpPr>
          <p:nvPr/>
        </p:nvSpPr>
        <p:spPr bwMode="auto">
          <a:xfrm>
            <a:off x="6242354" y="3773397"/>
            <a:ext cx="278722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200" b="1" i="1" dirty="0">
                <a:solidFill>
                  <a:srgbClr val="002D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States with Exotic Quantum Numbers</a:t>
            </a:r>
          </a:p>
        </p:txBody>
      </p:sp>
      <p:grpSp>
        <p:nvGrpSpPr>
          <p:cNvPr id="10" name="Group 125"/>
          <p:cNvGrpSpPr>
            <a:grpSpLocks/>
          </p:cNvGrpSpPr>
          <p:nvPr/>
        </p:nvGrpSpPr>
        <p:grpSpPr bwMode="auto">
          <a:xfrm>
            <a:off x="7569847" y="2494789"/>
            <a:ext cx="1311275" cy="1063625"/>
            <a:chOff x="4157" y="948"/>
            <a:chExt cx="826" cy="670"/>
          </a:xfrm>
        </p:grpSpPr>
        <p:sp>
          <p:nvSpPr>
            <p:cNvPr id="44" name="Line 126"/>
            <p:cNvSpPr>
              <a:spLocks noChangeShapeType="1"/>
            </p:cNvSpPr>
            <p:nvPr/>
          </p:nvSpPr>
          <p:spPr bwMode="auto">
            <a:xfrm>
              <a:off x="4506" y="118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" name="Picture 127" descr="eggs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501486">
              <a:off x="4157" y="1018"/>
              <a:ext cx="826" cy="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Text Box 128"/>
            <p:cNvSpPr txBox="1">
              <a:spLocks noChangeArrowheads="1"/>
            </p:cNvSpPr>
            <p:nvPr/>
          </p:nvSpPr>
          <p:spPr bwMode="auto">
            <a:xfrm>
              <a:off x="4222" y="948"/>
              <a:ext cx="21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sz="2000" b="1">
                  <a:latin typeface="Arial" pitchFamily="34" charset="0"/>
                </a:rPr>
                <a:t>q</a:t>
              </a:r>
            </a:p>
          </p:txBody>
        </p:sp>
        <p:grpSp>
          <p:nvGrpSpPr>
            <p:cNvPr id="11" name="Group 129"/>
            <p:cNvGrpSpPr>
              <a:grpSpLocks/>
            </p:cNvGrpSpPr>
            <p:nvPr/>
          </p:nvGrpSpPr>
          <p:grpSpPr bwMode="auto">
            <a:xfrm>
              <a:off x="4718" y="1221"/>
              <a:ext cx="215" cy="397"/>
              <a:chOff x="4697" y="1214"/>
              <a:chExt cx="215" cy="397"/>
            </a:xfrm>
          </p:grpSpPr>
          <p:sp>
            <p:nvSpPr>
              <p:cNvPr id="52" name="Text Box 130"/>
              <p:cNvSpPr txBox="1">
                <a:spLocks noChangeArrowheads="1"/>
              </p:cNvSpPr>
              <p:nvPr/>
            </p:nvSpPr>
            <p:spPr bwMode="auto">
              <a:xfrm>
                <a:off x="4697" y="1361"/>
                <a:ext cx="21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sz="2000" b="1">
                    <a:latin typeface="Arial" pitchFamily="34" charset="0"/>
                  </a:rPr>
                  <a:t>q</a:t>
                </a:r>
              </a:p>
            </p:txBody>
          </p:sp>
          <p:sp>
            <p:nvSpPr>
              <p:cNvPr id="53" name="Text Box 131"/>
              <p:cNvSpPr txBox="1">
                <a:spLocks noChangeArrowheads="1"/>
              </p:cNvSpPr>
              <p:nvPr/>
            </p:nvSpPr>
            <p:spPr bwMode="auto">
              <a:xfrm>
                <a:off x="4707" y="1214"/>
                <a:ext cx="20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sz="2000" b="1">
                    <a:latin typeface="Arial" pitchFamily="34" charset="0"/>
                  </a:rPr>
                  <a:t>_</a:t>
                </a:r>
              </a:p>
            </p:txBody>
          </p:sp>
        </p:grpSp>
      </p:grpSp>
      <p:pic>
        <p:nvPicPr>
          <p:cNvPr id="50" name="Picture 49" descr="840_meson_spectrum.jpg"/>
          <p:cNvPicPr>
            <a:picLocks noChangeAspect="1"/>
          </p:cNvPicPr>
          <p:nvPr/>
        </p:nvPicPr>
        <p:blipFill>
          <a:blip r:embed="rId4" cstate="print"/>
          <a:srcRect l="61808" t="63033"/>
          <a:stretch>
            <a:fillRect/>
          </a:stretch>
        </p:blipFill>
        <p:spPr>
          <a:xfrm>
            <a:off x="3772460" y="4004741"/>
            <a:ext cx="5280322" cy="224899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4324864" y="3671519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Dudek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et al.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991600" cy="762000"/>
          </a:xfrm>
        </p:spPr>
        <p:txBody>
          <a:bodyPr/>
          <a:lstStyle/>
          <a:p>
            <a:pPr algn="l"/>
            <a:r>
              <a:rPr lang="en-US" sz="3200" b="1" dirty="0" smtClean="0">
                <a:solidFill>
                  <a:schemeClr val="tx1"/>
                </a:solidFill>
              </a:rPr>
              <a:t>Hall D Strategy: Coherent </a:t>
            </a:r>
            <a:r>
              <a:rPr lang="en-US" sz="3200" b="1" dirty="0" err="1" smtClean="0">
                <a:solidFill>
                  <a:schemeClr val="tx1"/>
                </a:solidFill>
              </a:rPr>
              <a:t>Bremsstrahlung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pic>
        <p:nvPicPr>
          <p:cNvPr id="20491" name="Picture 24"/>
          <p:cNvPicPr>
            <a:picLocks noChangeAspect="1" noChangeArrowheads="1"/>
          </p:cNvPicPr>
          <p:nvPr/>
        </p:nvPicPr>
        <p:blipFill>
          <a:blip r:embed="rId3" cstate="print"/>
          <a:srcRect l="10701" t="57410" r="52740" b="8984"/>
          <a:stretch>
            <a:fillRect/>
          </a:stretch>
        </p:blipFill>
        <p:spPr bwMode="auto">
          <a:xfrm>
            <a:off x="902808" y="3051175"/>
            <a:ext cx="2514600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2" name="Rectangle 25"/>
          <p:cNvSpPr>
            <a:spLocks noChangeArrowheads="1"/>
          </p:cNvSpPr>
          <p:nvPr/>
        </p:nvSpPr>
        <p:spPr bwMode="auto">
          <a:xfrm>
            <a:off x="674208" y="3279775"/>
            <a:ext cx="1201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Arial" pitchFamily="34" charset="0"/>
                <a:cs typeface="Arial" pitchFamily="34" charset="0"/>
              </a:rPr>
              <a:t>electrons in</a:t>
            </a:r>
          </a:p>
        </p:txBody>
      </p:sp>
      <p:sp>
        <p:nvSpPr>
          <p:cNvPr id="20493" name="Rectangle 26"/>
          <p:cNvSpPr>
            <a:spLocks noChangeArrowheads="1"/>
          </p:cNvSpPr>
          <p:nvPr/>
        </p:nvSpPr>
        <p:spPr bwMode="auto">
          <a:xfrm>
            <a:off x="2975603" y="2743200"/>
            <a:ext cx="12153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>
                <a:latin typeface="Arial" pitchFamily="34" charset="0"/>
                <a:cs typeface="Arial" pitchFamily="34" charset="0"/>
              </a:rPr>
              <a:t>photons out</a:t>
            </a:r>
          </a:p>
        </p:txBody>
      </p:sp>
      <p:sp>
        <p:nvSpPr>
          <p:cNvPr id="20494" name="Rectangle 27"/>
          <p:cNvSpPr>
            <a:spLocks noChangeArrowheads="1"/>
          </p:cNvSpPr>
          <p:nvPr/>
        </p:nvSpPr>
        <p:spPr bwMode="auto">
          <a:xfrm>
            <a:off x="2129946" y="4194175"/>
            <a:ext cx="1341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Arial" pitchFamily="34" charset="0"/>
                <a:cs typeface="Arial" pitchFamily="34" charset="0"/>
              </a:rPr>
              <a:t>spectrometer</a:t>
            </a:r>
          </a:p>
        </p:txBody>
      </p:sp>
      <p:sp>
        <p:nvSpPr>
          <p:cNvPr id="20495" name="Rectangle 28"/>
          <p:cNvSpPr>
            <a:spLocks noChangeArrowheads="1"/>
          </p:cNvSpPr>
          <p:nvPr/>
        </p:nvSpPr>
        <p:spPr bwMode="auto">
          <a:xfrm>
            <a:off x="189333" y="4508500"/>
            <a:ext cx="930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>
                <a:latin typeface="Arial" pitchFamily="34" charset="0"/>
                <a:cs typeface="Arial" pitchFamily="34" charset="0"/>
              </a:rPr>
              <a:t>diamond</a:t>
            </a:r>
          </a:p>
          <a:p>
            <a:pPr algn="ctr" eaLnBrk="0" hangingPunct="0"/>
            <a:r>
              <a:rPr lang="en-US" sz="1400" b="1" dirty="0">
                <a:latin typeface="Arial" pitchFamily="34" charset="0"/>
                <a:cs typeface="Arial" pitchFamily="34" charset="0"/>
              </a:rPr>
              <a:t>crystal</a:t>
            </a:r>
          </a:p>
        </p:txBody>
      </p:sp>
      <p:sp>
        <p:nvSpPr>
          <p:cNvPr id="20496" name="Line 29"/>
          <p:cNvSpPr>
            <a:spLocks noChangeShapeType="1"/>
          </p:cNvSpPr>
          <p:nvPr/>
        </p:nvSpPr>
        <p:spPr bwMode="auto">
          <a:xfrm flipV="1">
            <a:off x="1055208" y="4346575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 descr="Screen Shot 2012-06-24 at 21.19.39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990600"/>
            <a:ext cx="47625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sx="1000" sy="1000" algn="tl" rotWithShape="0">
              <a:srgbClr val="333333">
                <a:alpha val="64999"/>
              </a:srgbClr>
            </a:outerShdw>
          </a:effectLst>
        </p:spPr>
      </p:pic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228600" y="959584"/>
            <a:ext cx="3962400" cy="16312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Use 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8-9 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GeV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polarized photons </a:t>
            </a:r>
            <a:endParaRPr lang="en-US" sz="2000" dirty="0" smtClean="0">
              <a:solidFill>
                <a:srgbClr val="0000FF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	(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12 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GeV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electron 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beam)</a:t>
            </a:r>
            <a:endParaRPr lang="en-US" sz="2000" dirty="0">
              <a:solidFill>
                <a:srgbClr val="0000FF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Use 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hermetic 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detector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	with 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large acceptance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Perform 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amplitude 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analysis</a:t>
            </a:r>
            <a:endParaRPr lang="en-US" sz="2000" dirty="0">
              <a:solidFill>
                <a:srgbClr val="0000FF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228600" y="5105400"/>
            <a:ext cx="41148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This technique provides requisite energy, flux and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polarization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20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(gain of 10,000 versus existing photo-production data)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76733</TotalTime>
  <Words>1617</Words>
  <Application>Microsoft Office PowerPoint</Application>
  <PresentationFormat>On-screen Show (4:3)</PresentationFormat>
  <Paragraphs>456</Paragraphs>
  <Slides>36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3_JLab_PowerPoint1</vt:lpstr>
      <vt:lpstr>Equation</vt:lpstr>
      <vt:lpstr>Slide 1</vt:lpstr>
      <vt:lpstr>12 GeV Upgrade Project</vt:lpstr>
      <vt:lpstr>Slide 3</vt:lpstr>
      <vt:lpstr>Slide 4</vt:lpstr>
      <vt:lpstr>Beyond 12 GeV Upgrade</vt:lpstr>
      <vt:lpstr>21st Century Science Questions</vt:lpstr>
      <vt:lpstr>Slide 7</vt:lpstr>
      <vt:lpstr>Gluonic Excitations and the mechanism for confinement</vt:lpstr>
      <vt:lpstr>Hall D Strategy: Coherent Bremsstrahlung</vt:lpstr>
      <vt:lpstr>Sample Amplitude Analysis with Gluex</vt:lpstr>
      <vt:lpstr>Measuring High-x Structure Functions</vt:lpstr>
      <vt:lpstr>Slide 12</vt:lpstr>
      <vt:lpstr>Slide 13</vt:lpstr>
      <vt:lpstr>Slide 14</vt:lpstr>
      <vt:lpstr>Slide 15</vt:lpstr>
      <vt:lpstr>Slide 16</vt:lpstr>
      <vt:lpstr>Slide 17</vt:lpstr>
      <vt:lpstr>SIDIS Electroproduction of Pions</vt:lpstr>
      <vt:lpstr>Slide 19</vt:lpstr>
      <vt:lpstr>Slide 20</vt:lpstr>
      <vt:lpstr>Together stronger: SIDIS Studies with 12 GeV</vt:lpstr>
      <vt:lpstr>Slide 22</vt:lpstr>
      <vt:lpstr>Parity Violation at JLab</vt:lpstr>
      <vt:lpstr>12 GeV JLab – The Potential</vt:lpstr>
      <vt:lpstr>Slide 25</vt:lpstr>
      <vt:lpstr>Slide 26</vt:lpstr>
      <vt:lpstr>Slide 27</vt:lpstr>
      <vt:lpstr>Slide 28</vt:lpstr>
      <vt:lpstr>New Hall D – Photon Beam</vt:lpstr>
      <vt:lpstr>HALL D SOLENOID OPERATIONAL, DETECTOR INSTALLATION IN PROGRESS</vt:lpstr>
      <vt:lpstr>Slide 31</vt:lpstr>
      <vt:lpstr>HALL C – STEELWORK COMPLETED</vt:lpstr>
      <vt:lpstr>Hall C at 12 GeV: HMS + SHMS</vt:lpstr>
      <vt:lpstr>Slide 34</vt:lpstr>
      <vt:lpstr>HALL B – STEELWORK NEARING COMPLETION</vt:lpstr>
      <vt:lpstr>Slide 36</vt:lpstr>
    </vt:vector>
  </TitlesOfParts>
  <Company>Sony Electronics,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ent</cp:lastModifiedBy>
  <cp:revision>220</cp:revision>
  <dcterms:created xsi:type="dcterms:W3CDTF">2010-06-22T16:39:58Z</dcterms:created>
  <dcterms:modified xsi:type="dcterms:W3CDTF">2013-10-21T00:36:27Z</dcterms:modified>
</cp:coreProperties>
</file>