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986" r:id="rId2"/>
    <p:sldId id="2987" r:id="rId3"/>
    <p:sldId id="2985" r:id="rId4"/>
  </p:sldIdLst>
  <p:sldSz cx="9144000" cy="6858000" type="screen4x3"/>
  <p:notesSz cx="7315200" cy="96012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7" autoAdjust="0"/>
    <p:restoredTop sz="94694"/>
  </p:normalViewPr>
  <p:slideViewPr>
    <p:cSldViewPr>
      <p:cViewPr varScale="1">
        <p:scale>
          <a:sx n="117" d="100"/>
          <a:sy n="117" d="100"/>
        </p:scale>
        <p:origin x="1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5E56EDEA-2732-F2C0-FE50-2C3D37CE8A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DF91EF7B-32BD-67A0-3542-06FBD33C49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0" name="Rectangle 4">
            <a:extLst>
              <a:ext uri="{FF2B5EF4-FFF2-40B4-BE49-F238E27FC236}">
                <a16:creationId xmlns:a16="http://schemas.microsoft.com/office/drawing/2014/main" id="{B663296E-89CD-1EFC-A4C8-F2D0C52764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40FF9FD5-7870-FCFC-1501-AD3A7B8F58D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69168E-4A3C-9F4B-A527-55C4D7DE60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456AEE0-86AF-2DB9-9BEF-90AD91DF82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3637C9B-A9C4-B7A0-2223-02F3322AF5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7429538-28B6-8C02-ACF6-FDA34444AFB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F2885D0-B3EC-8682-243B-79549157F8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A81D39F-09EB-9150-0FFB-39861D9EEF1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D6A57B0-7AF0-6EBB-E35F-6C6443F142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5C0FE7D4-5409-9E44-AC66-687CCF7336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5F996E7-7C21-454E-D85C-D3E9D51D8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F5177E7C-CDE5-F721-B26E-A71DF0D1F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88285787-C145-9E21-55A4-2358A4B8FA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3B77A52-F022-634D-9A7D-326021B5B1C4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FEBD5BE-362F-A6CF-9DCD-2CCDF6EE4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2BCE56A-F11C-B32B-6A8A-61D231483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7D78217-44D2-F03F-F6EC-71368C98EC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369613B-1B07-4148-A78D-9BB6DFA0CC0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218C9DFE-0819-C7DF-15A6-6590BDB31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B37356E3-793A-81CC-D162-B50216909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EB2A97C9-6F52-1C39-D820-916D656AC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E516532-E765-6244-9637-E7BF159EE98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6D4283-34FD-A617-0FD5-CCD1A315EB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AAB725-4D0C-D748-17D5-4B44E9474F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FA25-E99D-704D-9019-215F5C21FC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30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4EE158-34CA-D306-935B-768DC241E0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FA4A6C-EB38-7913-5771-9DDF1E0B9C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54691-31DA-254D-9C0B-6CAD90422D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1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F54716-5712-6754-D401-A779DA3D91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EEADBD-C890-B3C5-A2FC-17AEB696EF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698FC-F11B-FD4C-8A6E-2D3FA3BCC5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95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B72DAF-FBF1-C162-057D-4AC28E1B86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CB2723-40FE-8114-34B9-0DEF881CC9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C2379-84C2-C242-A7CB-1686D9A8C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69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B2645F-AB50-7004-84E3-D96AC4BE1F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E8D993-A918-E9BC-D2BA-5D50944F8F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D293F-375E-F24B-BCCF-151210D9F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403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4C6FB8-D1BB-5509-0EDC-74184FD0D4B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D756BA-6553-A2C5-7E47-8C8BE01B32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595AF-61E4-B74F-8A60-AAE0CDB606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98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4FBBE1A-88B2-BC59-FE9D-25121B24BF4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350570-4372-A2CE-AE79-D8EA411BBC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8203C-ED7B-0F47-81A5-ACAD3A2B2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2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4F6001-9386-C949-9C82-E6F5798691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A4CC69-C874-A40B-9DC6-0D39E0D356E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8055E-DF42-A74C-ADB8-39964F363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07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223D47-8A25-017F-3B8A-49467D54355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9A5FEA-BF94-F97D-3EE7-FF9DAEA56C8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3278-5B35-5942-88DA-E65D2602A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22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E7A82A-E69E-5066-414F-57ADDDB19D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AC854B-123E-C12B-CC00-163A0B3515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67485-0FB6-BE4E-9054-252699AADF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87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E7B138-81A2-C332-DDA0-F815DD6C6B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C714B1-8375-8187-6FE0-9CA309629D9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D35E-BD1D-6F42-BD9D-3E110D77A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65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321891-2571-61D7-494C-6744A6F12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746BE71-5D94-6AB0-44B8-A4D0551B0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54A0773-9BE8-5E21-60C2-840BF7B25C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659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H. Avakian, COMPASS, Jan 31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F2743C7-BECA-C17D-98DC-86B02C1F46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464300"/>
            <a:ext cx="685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7AFC0C5-05F6-2546-BA0E-F22C2F151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6" descr="JLab_logo_white1">
            <a:extLst>
              <a:ext uri="{FF2B5EF4-FFF2-40B4-BE49-F238E27FC236}">
                <a16:creationId xmlns:a16="http://schemas.microsoft.com/office/drawing/2014/main" id="{17D2A337-6CC3-D5F4-2710-622ABA710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121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C466022E-8875-4C9D-B1AE-72DE3A9B6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6497638"/>
            <a:ext cx="76200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8">
            <a:extLst>
              <a:ext uri="{FF2B5EF4-FFF2-40B4-BE49-F238E27FC236}">
                <a16:creationId xmlns:a16="http://schemas.microsoft.com/office/drawing/2014/main" id="{B86C65D7-D2E9-CA10-641D-74136EE7B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53F3FCC0-C06D-ACB0-DA8A-910CA224C09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5" Type="http://schemas.openxmlformats.org/officeDocument/2006/relationships/image" Target="../media/image15.png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png"/><Relationship Id="rId3" Type="http://schemas.openxmlformats.org/officeDocument/2006/relationships/image" Target="../media/image16.pn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png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4.png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>
            <a:extLst>
              <a:ext uri="{FF2B5EF4-FFF2-40B4-BE49-F238E27FC236}">
                <a16:creationId xmlns:a16="http://schemas.microsoft.com/office/drawing/2014/main" id="{465F936E-7601-8FD8-88E6-3F5091C3116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AAF19B-A64F-F845-9449-48BB31D2999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4137BDE-E574-68C9-6458-B2B4F8190EA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22237"/>
            <a:ext cx="8783638" cy="5635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kern="0" dirty="0"/>
              <a:t> </a:t>
            </a:r>
            <a:r>
              <a:rPr lang="en-US" altLang="en-US" sz="2800" kern="0" dirty="0"/>
              <a:t>Correlations in Back-to-Back </a:t>
            </a:r>
            <a:r>
              <a:rPr lang="en-US" altLang="en-US" sz="2800" kern="0" dirty="0" err="1"/>
              <a:t>Dihadron</a:t>
            </a:r>
            <a:r>
              <a:rPr lang="en-US" altLang="en-US" sz="2800" kern="0" dirty="0"/>
              <a:t> Production</a:t>
            </a:r>
            <a:endParaRPr lang="en-US" altLang="en-US" kern="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355C64D-90FF-C4B8-A12B-6775B38E1F83}"/>
              </a:ext>
            </a:extLst>
          </p:cNvPr>
          <p:cNvSpPr/>
          <p:nvPr/>
        </p:nvSpPr>
        <p:spPr>
          <a:xfrm>
            <a:off x="0" y="784225"/>
            <a:ext cx="2819400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M. </a:t>
            </a:r>
            <a:r>
              <a:rPr lang="en-US" sz="1050" dirty="0" err="1">
                <a:latin typeface="Arial" charset="0"/>
                <a:ea typeface="ＭＳ Ｐゴシック" charset="0"/>
                <a:cs typeface="ＭＳ Ｐゴシック" charset="0"/>
              </a:rPr>
              <a:t>Anselmino</a:t>
            </a: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, V. Barone and A. </a:t>
            </a:r>
            <a:r>
              <a:rPr lang="en-US" sz="1050" dirty="0" err="1">
                <a:latin typeface="Arial" charset="0"/>
                <a:ea typeface="ＭＳ Ｐゴシック" charset="0"/>
                <a:cs typeface="ＭＳ Ｐゴシック" charset="0"/>
              </a:rPr>
              <a:t>Kotzinian</a:t>
            </a: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, Physics Letters B 713 (2012)</a:t>
            </a:r>
          </a:p>
        </p:txBody>
      </p:sp>
      <p:grpSp>
        <p:nvGrpSpPr>
          <p:cNvPr id="4101" name="Group 17">
            <a:extLst>
              <a:ext uri="{FF2B5EF4-FFF2-40B4-BE49-F238E27FC236}">
                <a16:creationId xmlns:a16="http://schemas.microsoft.com/office/drawing/2014/main" id="{1D077044-1F4C-B143-30F8-5C6593174296}"/>
              </a:ext>
            </a:extLst>
          </p:cNvPr>
          <p:cNvGrpSpPr>
            <a:grpSpLocks/>
          </p:cNvGrpSpPr>
          <p:nvPr/>
        </p:nvGrpSpPr>
        <p:grpSpPr bwMode="auto">
          <a:xfrm>
            <a:off x="-23813" y="1389063"/>
            <a:ext cx="2828926" cy="2505075"/>
            <a:chOff x="1524000" y="1981200"/>
            <a:chExt cx="5271295" cy="5518478"/>
          </a:xfrm>
        </p:grpSpPr>
        <p:sp>
          <p:nvSpPr>
            <p:cNvPr id="60" name="Arc 12">
              <a:extLst>
                <a:ext uri="{FF2B5EF4-FFF2-40B4-BE49-F238E27FC236}">
                  <a16:creationId xmlns:a16="http://schemas.microsoft.com/office/drawing/2014/main" id="{95F230CE-F76A-7528-5079-D64370328C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59613" flipH="1">
              <a:off x="3426044" y="3568899"/>
              <a:ext cx="3369251" cy="3930779"/>
            </a:xfrm>
            <a:custGeom>
              <a:avLst/>
              <a:gdLst>
                <a:gd name="T0" fmla="*/ 2696431 w 3371667"/>
                <a:gd name="T1" fmla="*/ 3532587 h 3933577"/>
                <a:gd name="T2" fmla="*/ 1683419 w 3371667"/>
                <a:gd name="T3" fmla="*/ 1963992 h 3933577"/>
                <a:gd name="T4" fmla="*/ 1450360 w 3371667"/>
                <a:gd name="T5" fmla="*/ 3909070 h 3933577"/>
                <a:gd name="T6" fmla="*/ 0 60000 65536"/>
                <a:gd name="T7" fmla="*/ 0 60000 65536"/>
                <a:gd name="T8" fmla="*/ 0 60000 65536"/>
                <a:gd name="T9" fmla="*/ 1452441 w 3371667"/>
                <a:gd name="T10" fmla="*/ 3537618 h 3933577"/>
                <a:gd name="T11" fmla="*/ 2700300 w 3371667"/>
                <a:gd name="T12" fmla="*/ 3933577 h 39335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71667" h="3933577" stroke="0">
                  <a:moveTo>
                    <a:pt x="2700300" y="3537618"/>
                  </a:moveTo>
                  <a:lnTo>
                    <a:pt x="2700300" y="3537618"/>
                  </a:lnTo>
                  <a:cubicBezTo>
                    <a:pt x="2407957" y="3794590"/>
                    <a:pt x="2051867" y="3933577"/>
                    <a:pt x="1685834" y="3933577"/>
                  </a:cubicBezTo>
                  <a:cubicBezTo>
                    <a:pt x="1607754" y="3933577"/>
                    <a:pt x="1529768" y="3927248"/>
                    <a:pt x="1452441" y="3914637"/>
                  </a:cubicBezTo>
                  <a:lnTo>
                    <a:pt x="1685834" y="1966789"/>
                  </a:lnTo>
                  <a:lnTo>
                    <a:pt x="2700300" y="3537618"/>
                  </a:lnTo>
                  <a:close/>
                </a:path>
                <a:path w="3371667" h="3933577" fill="none">
                  <a:moveTo>
                    <a:pt x="2700300" y="3537618"/>
                  </a:moveTo>
                  <a:lnTo>
                    <a:pt x="2700300" y="3537618"/>
                  </a:lnTo>
                  <a:cubicBezTo>
                    <a:pt x="2407957" y="3794590"/>
                    <a:pt x="2051867" y="3933577"/>
                    <a:pt x="1685834" y="3933577"/>
                  </a:cubicBezTo>
                  <a:cubicBezTo>
                    <a:pt x="1607754" y="3933577"/>
                    <a:pt x="1529768" y="3927248"/>
                    <a:pt x="1452441" y="391463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276F352-2A64-6688-9C9D-89F6655D87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677822" y="2058137"/>
              <a:ext cx="1141818" cy="916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DC1A92D-AECC-A30A-FC91-0C204E370A4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19640" y="2058137"/>
              <a:ext cx="2819046" cy="11435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3760B67-58F2-F347-0BA3-B75AFB6D364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677822" y="2974386"/>
              <a:ext cx="1751182" cy="25144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1F52305-0BAA-0228-0F4A-9861204479A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429003" y="3201699"/>
              <a:ext cx="2209683" cy="2287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6F4BA27-E3AA-13F8-ED16-208B3012C1B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58264" y="3002363"/>
              <a:ext cx="990957" cy="76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5867927-41A5-0AF2-1AE3-167AA6FB1C1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787100" y="2379873"/>
              <a:ext cx="73953" cy="6889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17355FE-D685-355C-F9A7-0286B61EF7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49220" y="3072306"/>
              <a:ext cx="2591275" cy="1905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94EFC4C-2604-75F5-DA72-F4C51D39FA1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1981200"/>
              <a:ext cx="990957" cy="1752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B1EACB8-860D-4BBF-28DC-2C39551A55C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801551" y="1981200"/>
              <a:ext cx="837135" cy="381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22355813-BFEB-C35B-852C-746C2C318F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550114" y="2362387"/>
              <a:ext cx="1088572" cy="19479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AECF64F-F97C-F93D-999F-F3A3D87FEB3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524000" y="3352077"/>
              <a:ext cx="1828093" cy="76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384F7DE-8CD4-968A-8781-76CC0793066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825726" y="4187891"/>
              <a:ext cx="2715515" cy="1328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14DB273-2E01-2772-0AB8-BD09C4AAB72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24000" y="3352077"/>
              <a:ext cx="301726" cy="835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830234F-6594-A506-F723-C9798E3341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3275140"/>
              <a:ext cx="990957" cy="4581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407B9F4C-25A2-E9E6-2F2D-FF4390C30C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438047" y="3429014"/>
              <a:ext cx="1372548" cy="3042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B230C04-65B7-8EC4-5BB5-77609330D2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050030" y="2820512"/>
              <a:ext cx="990955" cy="986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53729D7-BEE8-9E49-5858-6F23D016A204}"/>
                </a:ext>
              </a:extLst>
            </p:cNvPr>
            <p:cNvCxnSpPr/>
            <p:nvPr/>
          </p:nvCxnSpPr>
          <p:spPr>
            <a:xfrm>
              <a:off x="4419958" y="2698111"/>
              <a:ext cx="837137" cy="339223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CA0944F-F739-20B3-4CAF-BC4D366B525D}"/>
                </a:ext>
              </a:extLst>
            </p:cNvPr>
            <p:cNvCxnSpPr/>
            <p:nvPr/>
          </p:nvCxnSpPr>
          <p:spPr>
            <a:xfrm>
              <a:off x="1982503" y="3429014"/>
              <a:ext cx="532454" cy="758877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F3E945B-B0C5-36A4-31B9-EC32C8FBDD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19958" y="2708604"/>
              <a:ext cx="837137" cy="3392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B0717C0-9EFA-1941-1FEA-2077247482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49965" y="3352077"/>
              <a:ext cx="532454" cy="7623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50CC0A6-834A-19D7-43CF-90D4A79174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2974386"/>
              <a:ext cx="455544" cy="7588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E0578FCB-2AE5-1E78-4A58-F29FD3B9168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438047" y="3387048"/>
              <a:ext cx="914047" cy="419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A3DCFDD4-482E-9739-6120-E002A36DBF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266138" y="2974386"/>
              <a:ext cx="535413" cy="3007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88" name="Freeform 36">
              <a:extLst>
                <a:ext uri="{FF2B5EF4-FFF2-40B4-BE49-F238E27FC236}">
                  <a16:creationId xmlns:a16="http://schemas.microsoft.com/office/drawing/2014/main" id="{63A34AD5-E7DF-4256-DDEE-6C0955507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466" y="3075802"/>
              <a:ext cx="922920" cy="664456"/>
            </a:xfrm>
            <a:custGeom>
              <a:avLst/>
              <a:gdLst>
                <a:gd name="T0" fmla="*/ 0 w 920911"/>
                <a:gd name="T1" fmla="*/ 3973 h 661644"/>
                <a:gd name="T2" fmla="*/ 156901 w 920911"/>
                <a:gd name="T3" fmla="*/ 24997 h 661644"/>
                <a:gd name="T4" fmla="*/ 73220 w 920911"/>
                <a:gd name="T5" fmla="*/ 193190 h 661644"/>
                <a:gd name="T6" fmla="*/ 334721 w 920911"/>
                <a:gd name="T7" fmla="*/ 140629 h 661644"/>
                <a:gd name="T8" fmla="*/ 251040 w 920911"/>
                <a:gd name="T9" fmla="*/ 319333 h 661644"/>
                <a:gd name="T10" fmla="*/ 502081 w 920911"/>
                <a:gd name="T11" fmla="*/ 245750 h 661644"/>
                <a:gd name="T12" fmla="*/ 428861 w 920911"/>
                <a:gd name="T13" fmla="*/ 434966 h 661644"/>
                <a:gd name="T14" fmla="*/ 627601 w 920911"/>
                <a:gd name="T15" fmla="*/ 361382 h 661644"/>
                <a:gd name="T16" fmla="*/ 554381 w 920911"/>
                <a:gd name="T17" fmla="*/ 550598 h 661644"/>
                <a:gd name="T18" fmla="*/ 763582 w 920911"/>
                <a:gd name="T19" fmla="*/ 466502 h 661644"/>
                <a:gd name="T20" fmla="*/ 690361 w 920911"/>
                <a:gd name="T21" fmla="*/ 666232 h 661644"/>
                <a:gd name="T22" fmla="*/ 910022 w 920911"/>
                <a:gd name="T23" fmla="*/ 571622 h 661644"/>
                <a:gd name="T24" fmla="*/ 889101 w 920911"/>
                <a:gd name="T25" fmla="*/ 666232 h 6616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20911"/>
                <a:gd name="T40" fmla="*/ 0 h 661644"/>
                <a:gd name="T41" fmla="*/ 920911 w 920911"/>
                <a:gd name="T42" fmla="*/ 661644 h 6616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20911" h="661644">
                  <a:moveTo>
                    <a:pt x="0" y="3934"/>
                  </a:moveTo>
                  <a:cubicBezTo>
                    <a:pt x="72003" y="-1271"/>
                    <a:pt x="144007" y="-6476"/>
                    <a:pt x="156152" y="24756"/>
                  </a:cubicBezTo>
                  <a:cubicBezTo>
                    <a:pt x="168297" y="55988"/>
                    <a:pt x="43376" y="172240"/>
                    <a:pt x="72871" y="191326"/>
                  </a:cubicBezTo>
                  <a:cubicBezTo>
                    <a:pt x="102366" y="210412"/>
                    <a:pt x="303629" y="118451"/>
                    <a:pt x="333124" y="139272"/>
                  </a:cubicBezTo>
                  <a:cubicBezTo>
                    <a:pt x="362619" y="160093"/>
                    <a:pt x="222083" y="298902"/>
                    <a:pt x="249843" y="316253"/>
                  </a:cubicBezTo>
                  <a:cubicBezTo>
                    <a:pt x="277603" y="333604"/>
                    <a:pt x="470191" y="224293"/>
                    <a:pt x="499686" y="243379"/>
                  </a:cubicBezTo>
                  <a:cubicBezTo>
                    <a:pt x="529181" y="262465"/>
                    <a:pt x="405995" y="411684"/>
                    <a:pt x="426815" y="430770"/>
                  </a:cubicBezTo>
                  <a:cubicBezTo>
                    <a:pt x="447635" y="449856"/>
                    <a:pt x="603788" y="338810"/>
                    <a:pt x="624608" y="357896"/>
                  </a:cubicBezTo>
                  <a:cubicBezTo>
                    <a:pt x="645428" y="376982"/>
                    <a:pt x="529182" y="527936"/>
                    <a:pt x="551737" y="545287"/>
                  </a:cubicBezTo>
                  <a:cubicBezTo>
                    <a:pt x="574292" y="562638"/>
                    <a:pt x="737385" y="442916"/>
                    <a:pt x="759940" y="462002"/>
                  </a:cubicBezTo>
                  <a:cubicBezTo>
                    <a:pt x="782495" y="481088"/>
                    <a:pt x="662779" y="642453"/>
                    <a:pt x="687069" y="659804"/>
                  </a:cubicBezTo>
                  <a:cubicBezTo>
                    <a:pt x="711359" y="677155"/>
                    <a:pt x="872716" y="566108"/>
                    <a:pt x="905681" y="566108"/>
                  </a:cubicBezTo>
                  <a:cubicBezTo>
                    <a:pt x="938646" y="566108"/>
                    <a:pt x="911753" y="612956"/>
                    <a:pt x="884861" y="659804"/>
                  </a:cubicBezTo>
                </a:path>
              </a:pathLst>
            </a:custGeom>
            <a:noFill/>
            <a:ln w="25400">
              <a:solidFill>
                <a:srgbClr val="CCBE7F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8EFBFA7-0524-47F1-05D6-37E74C246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684" y="3656326"/>
              <a:ext cx="150863" cy="150378"/>
            </a:xfrm>
            <a:prstGeom prst="ellipse">
              <a:avLst/>
            </a:prstGeom>
            <a:gradFill rotWithShape="1">
              <a:gsLst>
                <a:gs pos="0">
                  <a:srgbClr val="CBFFFF"/>
                </a:gs>
                <a:gs pos="100000">
                  <a:srgbClr val="B5E5E9"/>
                </a:gs>
              </a:gsLst>
              <a:lin ang="5400000"/>
            </a:gradFill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350">
                <a:solidFill>
                  <a:schemeClr val="lt1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90" name="Arc 38">
              <a:extLst>
                <a:ext uri="{FF2B5EF4-FFF2-40B4-BE49-F238E27FC236}">
                  <a16:creationId xmlns:a16="http://schemas.microsoft.com/office/drawing/2014/main" id="{C403A4EA-B114-B9EB-99C4-7032255B71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685355" flipH="1">
              <a:off x="4165078" y="3401783"/>
              <a:ext cx="1234490" cy="1198022"/>
            </a:xfrm>
            <a:custGeom>
              <a:avLst/>
              <a:gdLst>
                <a:gd name="T0" fmla="*/ 1216436 w 1235439"/>
                <a:gd name="T1" fmla="*/ 458673 h 1198653"/>
                <a:gd name="T2" fmla="*/ 616771 w 1235439"/>
                <a:gd name="T3" fmla="*/ 598696 h 1198653"/>
                <a:gd name="T4" fmla="*/ 1221446 w 1235439"/>
                <a:gd name="T5" fmla="*/ 716683 h 1198653"/>
                <a:gd name="T6" fmla="*/ 0 60000 65536"/>
                <a:gd name="T7" fmla="*/ 0 60000 65536"/>
                <a:gd name="T8" fmla="*/ 0 60000 65536"/>
                <a:gd name="T9" fmla="*/ 1218307 w 1235439"/>
                <a:gd name="T10" fmla="*/ 459157 h 1198653"/>
                <a:gd name="T11" fmla="*/ 1235439 w 1235439"/>
                <a:gd name="T12" fmla="*/ 717438 h 11986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35439" h="1198653" stroke="0">
                  <a:moveTo>
                    <a:pt x="1218307" y="459157"/>
                  </a:moveTo>
                  <a:lnTo>
                    <a:pt x="1218306" y="459157"/>
                  </a:lnTo>
                  <a:cubicBezTo>
                    <a:pt x="1229688" y="505062"/>
                    <a:pt x="1235439" y="552112"/>
                    <a:pt x="1235439" y="599327"/>
                  </a:cubicBezTo>
                  <a:cubicBezTo>
                    <a:pt x="1235439" y="638989"/>
                    <a:pt x="1231381" y="678553"/>
                    <a:pt x="1223324" y="717437"/>
                  </a:cubicBezTo>
                  <a:lnTo>
                    <a:pt x="617720" y="599327"/>
                  </a:lnTo>
                  <a:lnTo>
                    <a:pt x="1218307" y="459157"/>
                  </a:lnTo>
                  <a:close/>
                </a:path>
                <a:path w="1235439" h="1198653" fill="none">
                  <a:moveTo>
                    <a:pt x="1218307" y="459157"/>
                  </a:moveTo>
                  <a:lnTo>
                    <a:pt x="1218306" y="459157"/>
                  </a:lnTo>
                  <a:cubicBezTo>
                    <a:pt x="1229688" y="505062"/>
                    <a:pt x="1235439" y="552112"/>
                    <a:pt x="1235439" y="599327"/>
                  </a:cubicBezTo>
                  <a:cubicBezTo>
                    <a:pt x="1235439" y="638989"/>
                    <a:pt x="1231381" y="678553"/>
                    <a:pt x="1223324" y="71743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4144" name="Picture 47" descr="latex-image-1.pdf">
              <a:extLst>
                <a:ext uri="{FF2B5EF4-FFF2-40B4-BE49-F238E27FC236}">
                  <a16:creationId xmlns:a16="http://schemas.microsoft.com/office/drawing/2014/main" id="{3AD882FD-D242-A121-BD7A-5A4C9FEFD1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249" y="2911686"/>
              <a:ext cx="276479" cy="252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5" name="Picture 48" descr="latex-image-1.pdf">
              <a:extLst>
                <a:ext uri="{FF2B5EF4-FFF2-40B4-BE49-F238E27FC236}">
                  <a16:creationId xmlns:a16="http://schemas.microsoft.com/office/drawing/2014/main" id="{6FDCA941-A673-0D88-518D-A97F281AB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3581400"/>
              <a:ext cx="335871" cy="29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6" name="Picture 49" descr="latex-image-1.pdf">
              <a:extLst>
                <a:ext uri="{FF2B5EF4-FFF2-40B4-BE49-F238E27FC236}">
                  <a16:creationId xmlns:a16="http://schemas.microsoft.com/office/drawing/2014/main" id="{A7DF02C3-333A-34E9-AB9F-D6DEA9D4750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3886200"/>
              <a:ext cx="461241" cy="31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7" name="Picture 50" descr="latex-image-1.pdf">
              <a:extLst>
                <a:ext uri="{FF2B5EF4-FFF2-40B4-BE49-F238E27FC236}">
                  <a16:creationId xmlns:a16="http://schemas.microsoft.com/office/drawing/2014/main" id="{8E33F7B8-2C55-A4C5-0149-BB205A63F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3200400"/>
              <a:ext cx="279755" cy="288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8" name="Picture 51" descr="latex-image-1.pdf">
              <a:extLst>
                <a:ext uri="{FF2B5EF4-FFF2-40B4-BE49-F238E27FC236}">
                  <a16:creationId xmlns:a16="http://schemas.microsoft.com/office/drawing/2014/main" id="{034A39B1-9905-E127-F150-B290D7B52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6594" y="2895600"/>
              <a:ext cx="380804" cy="214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9" name="Picture 52" descr="latex-image-1.pdf">
              <a:extLst>
                <a:ext uri="{FF2B5EF4-FFF2-40B4-BE49-F238E27FC236}">
                  <a16:creationId xmlns:a16="http://schemas.microsoft.com/office/drawing/2014/main" id="{28D25776-773A-0526-BEA5-9A428D4BD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399" y="3124200"/>
              <a:ext cx="391383" cy="216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50" name="Picture 53" descr="latex-image-1.pdf">
              <a:extLst>
                <a:ext uri="{FF2B5EF4-FFF2-40B4-BE49-F238E27FC236}">
                  <a16:creationId xmlns:a16="http://schemas.microsoft.com/office/drawing/2014/main" id="{3B17EA9C-2E34-3B9C-6824-19E0CEA64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2601" y="2971799"/>
              <a:ext cx="331866" cy="233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51" name="Picture 54" descr="latex-image-1.pdf">
              <a:extLst>
                <a:ext uri="{FF2B5EF4-FFF2-40B4-BE49-F238E27FC236}">
                  <a16:creationId xmlns:a16="http://schemas.microsoft.com/office/drawing/2014/main" id="{82994915-2ACE-0A11-63F0-A0F03B78AE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569" y="2754972"/>
              <a:ext cx="1905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52" name="Picture 55" descr="latex-image-1.pdf">
              <a:extLst>
                <a:ext uri="{FF2B5EF4-FFF2-40B4-BE49-F238E27FC236}">
                  <a16:creationId xmlns:a16="http://schemas.microsoft.com/office/drawing/2014/main" id="{6FE5B872-7ACB-937B-13B8-D4289204A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247" y="2193533"/>
              <a:ext cx="2921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2" name="Group 50">
            <a:extLst>
              <a:ext uri="{FF2B5EF4-FFF2-40B4-BE49-F238E27FC236}">
                <a16:creationId xmlns:a16="http://schemas.microsoft.com/office/drawing/2014/main" id="{BD8E0164-9012-AF9E-DAD3-5E5AC80B6CDD}"/>
              </a:ext>
            </a:extLst>
          </p:cNvPr>
          <p:cNvGrpSpPr>
            <a:grpSpLocks/>
          </p:cNvGrpSpPr>
          <p:nvPr/>
        </p:nvGrpSpPr>
        <p:grpSpPr bwMode="auto">
          <a:xfrm>
            <a:off x="6862763" y="1993900"/>
            <a:ext cx="2139950" cy="1892300"/>
            <a:chOff x="6270548" y="769540"/>
            <a:chExt cx="2835997" cy="1792628"/>
          </a:xfrm>
        </p:grpSpPr>
        <p:pic>
          <p:nvPicPr>
            <p:cNvPr id="4114" name="Picture 15">
              <a:extLst>
                <a:ext uri="{FF2B5EF4-FFF2-40B4-BE49-F238E27FC236}">
                  <a16:creationId xmlns:a16="http://schemas.microsoft.com/office/drawing/2014/main" id="{452F72CC-FD56-FBFB-D222-FFC39C698D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0548" y="769540"/>
              <a:ext cx="2835997" cy="1792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" name="TextBox 30">
              <a:extLst>
                <a:ext uri="{FF2B5EF4-FFF2-40B4-BE49-F238E27FC236}">
                  <a16:creationId xmlns:a16="http://schemas.microsoft.com/office/drawing/2014/main" id="{5762BCC1-E27F-F54C-9CBF-FD2B3F2634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5274" y="819169"/>
              <a:ext cx="471264" cy="36845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450" b="1"/>
                <a:t>N/q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E2EE252C-55B6-11DB-EC3A-EEFC59528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8294" y="1288380"/>
              <a:ext cx="462848" cy="353412"/>
            </a:xfrm>
            <a:prstGeom prst="ellips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35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4103" name="TextBox 1">
            <a:extLst>
              <a:ext uri="{FF2B5EF4-FFF2-40B4-BE49-F238E27FC236}">
                <a16:creationId xmlns:a16="http://schemas.microsoft.com/office/drawing/2014/main" id="{14AEFCDF-2DAE-D7F8-DAD9-62984B38D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343400"/>
            <a:ext cx="6080125" cy="206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/>
              <a:t>SSA significant at large x, where the valence quarks (non-perturbative sea) dominate?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Correlation asymmetry is linked to Leading Twist(LT) distributions of </a:t>
            </a:r>
            <a:r>
              <a:rPr lang="en-US" altLang="en-US" sz="1600">
                <a:solidFill>
                  <a:srgbClr val="FF0000"/>
                </a:solidFill>
              </a:rPr>
              <a:t>longitudinally polarized quarks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First indication in large x  SIDIS of a LT observable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FF"/>
                </a:solidFill>
              </a:rPr>
              <a:t>Correlation between the struck quark and the remnant produces correlation between hadrons (entanglement)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Multidimensional measurements crucial for evolution studies</a:t>
            </a:r>
          </a:p>
        </p:txBody>
      </p:sp>
      <p:pic>
        <p:nvPicPr>
          <p:cNvPr id="4104" name="Picture 108">
            <a:extLst>
              <a:ext uri="{FF2B5EF4-FFF2-40B4-BE49-F238E27FC236}">
                <a16:creationId xmlns:a16="http://schemas.microsoft.com/office/drawing/2014/main" id="{AE82A26B-633D-F40E-8696-4FFE79523C9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3563938"/>
            <a:ext cx="2205037" cy="495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5" name="Picture 6">
            <a:extLst>
              <a:ext uri="{FF2B5EF4-FFF2-40B4-BE49-F238E27FC236}">
                <a16:creationId xmlns:a16="http://schemas.microsoft.com/office/drawing/2014/main" id="{6F43C8A9-2E63-A964-5DA1-01DEF6DF3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3048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Box 110">
            <a:extLst>
              <a:ext uri="{FF2B5EF4-FFF2-40B4-BE49-F238E27FC236}">
                <a16:creationId xmlns:a16="http://schemas.microsoft.com/office/drawing/2014/main" id="{68D6E254-32EA-8301-BBB4-8D999F0125D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162800" y="14478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Twist-2 table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(Fracture Functions)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2092D2D-4FE1-36DD-86CB-698CB2CFFE5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848600" y="3048000"/>
            <a:ext cx="0" cy="17938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4108" name="TextBox 4">
            <a:extLst>
              <a:ext uri="{FF2B5EF4-FFF2-40B4-BE49-F238E27FC236}">
                <a16:creationId xmlns:a16="http://schemas.microsoft.com/office/drawing/2014/main" id="{C2F09835-DE78-D5E8-09B9-FF4BC11BC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8113" y="857905"/>
            <a:ext cx="251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-apple-system" charset="0"/>
              </a:rPr>
              <a:t>H. Avakian et al. (CLAS), Phys. Rev. Lett. 130, 022501 (2023)</a:t>
            </a:r>
            <a:endParaRPr lang="en-US" altLang="en-US" sz="1800" dirty="0">
              <a:latin typeface="-apple-system" charset="0"/>
            </a:endParaRPr>
          </a:p>
        </p:txBody>
      </p:sp>
      <p:sp>
        <p:nvSpPr>
          <p:cNvPr id="4109" name="TextBox 6">
            <a:extLst>
              <a:ext uri="{FF2B5EF4-FFF2-40B4-BE49-F238E27FC236}">
                <a16:creationId xmlns:a16="http://schemas.microsoft.com/office/drawing/2014/main" id="{A225927E-36C3-7031-8A6C-94C58B421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509838"/>
            <a:ext cx="33020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/>
              <a:t>Conditional probability to kick out a quark </a:t>
            </a:r>
            <a:r>
              <a:rPr lang="en-US" altLang="en-US" sz="1400" b="1"/>
              <a:t>q</a:t>
            </a:r>
            <a:r>
              <a:rPr lang="en-US" altLang="en-US" sz="1400"/>
              <a:t> with a </a:t>
            </a:r>
            <a:r>
              <a:rPr lang="en-US" altLang="en-US" sz="1400" b="1"/>
              <a:t>proton</a:t>
            </a:r>
            <a:r>
              <a:rPr lang="en-US" altLang="en-US" sz="1400"/>
              <a:t> produced in the remnant (Fragmentation Function</a:t>
            </a:r>
            <a:r>
              <a:rPr lang="en-US" altLang="en-US">
                <a:sym typeface="Wingdings" pitchFamily="2" charset="2"/>
              </a:rPr>
              <a:t>)</a:t>
            </a:r>
            <a:endParaRPr lang="en-US" altLang="en-US" sz="14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A14F34-263F-F926-6105-513B0ABABD8C}"/>
              </a:ext>
            </a:extLst>
          </p:cNvPr>
          <p:cNvCxnSpPr/>
          <p:nvPr/>
        </p:nvCxnSpPr>
        <p:spPr>
          <a:xfrm flipV="1">
            <a:off x="3308350" y="2212975"/>
            <a:ext cx="228600" cy="2079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111" name="Picture 10">
            <a:extLst>
              <a:ext uri="{FF2B5EF4-FFF2-40B4-BE49-F238E27FC236}">
                <a16:creationId xmlns:a16="http://schemas.microsoft.com/office/drawing/2014/main" id="{88CBC475-8D4F-51C4-2455-E44EBCCA6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873125"/>
            <a:ext cx="2205037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2" name="TextBox 5">
            <a:extLst>
              <a:ext uri="{FF2B5EF4-FFF2-40B4-BE49-F238E27FC236}">
                <a16:creationId xmlns:a16="http://schemas.microsoft.com/office/drawing/2014/main" id="{378A032E-EED3-0F1F-5408-C65349419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350" y="844550"/>
            <a:ext cx="1797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/>
              <a:t>Fragmentation function </a:t>
            </a:r>
            <a:r>
              <a:rPr lang="en-US" altLang="en-US" sz="1400" b="1"/>
              <a:t>q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>
                <a:latin typeface="Symbol" pitchFamily="2" charset="2"/>
                <a:sym typeface="Wingdings" pitchFamily="2" charset="2"/>
              </a:rPr>
              <a:t>p</a:t>
            </a:r>
            <a:r>
              <a:rPr lang="en-US" altLang="en-US">
                <a:sym typeface="Wingdings" pitchFamily="2" charset="2"/>
              </a:rPr>
              <a:t>+</a:t>
            </a:r>
            <a:endParaRPr lang="en-US" altLang="en-US" sz="1400"/>
          </a:p>
        </p:txBody>
      </p:sp>
      <p:sp>
        <p:nvSpPr>
          <p:cNvPr id="4113" name="TextBox 12">
            <a:extLst>
              <a:ext uri="{FF2B5EF4-FFF2-40B4-BE49-F238E27FC236}">
                <a16:creationId xmlns:a16="http://schemas.microsoft.com/office/drawing/2014/main" id="{A8F3DF62-F2D8-5B1D-330D-48436035A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8888" y="2041525"/>
            <a:ext cx="284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/>
              <a:t>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>
            <a:extLst>
              <a:ext uri="{FF2B5EF4-FFF2-40B4-BE49-F238E27FC236}">
                <a16:creationId xmlns:a16="http://schemas.microsoft.com/office/drawing/2014/main" id="{2AC5E45E-FB5A-EE30-BB12-00B588351D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EE57A8-C24D-C249-A578-D704A25DC78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8763A2B-8A50-1AD7-85E7-BB3F429173CD}"/>
              </a:ext>
            </a:extLst>
          </p:cNvPr>
          <p:cNvSpPr/>
          <p:nvPr/>
        </p:nvSpPr>
        <p:spPr>
          <a:xfrm>
            <a:off x="0" y="784225"/>
            <a:ext cx="2819400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M. </a:t>
            </a:r>
            <a:r>
              <a:rPr lang="en-US" sz="1050" dirty="0" err="1">
                <a:latin typeface="Arial" charset="0"/>
                <a:ea typeface="ＭＳ Ｐゴシック" charset="0"/>
                <a:cs typeface="ＭＳ Ｐゴシック" charset="0"/>
              </a:rPr>
              <a:t>Anselmino</a:t>
            </a: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, V. Barone and A. </a:t>
            </a:r>
            <a:r>
              <a:rPr lang="en-US" sz="1050" dirty="0" err="1">
                <a:latin typeface="Arial" charset="0"/>
                <a:ea typeface="ＭＳ Ｐゴシック" charset="0"/>
                <a:cs typeface="ＭＳ Ｐゴシック" charset="0"/>
              </a:rPr>
              <a:t>Kotzinian</a:t>
            </a: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, Physics Letters B 713 (2012)</a:t>
            </a:r>
          </a:p>
        </p:txBody>
      </p:sp>
      <p:pic>
        <p:nvPicPr>
          <p:cNvPr id="6149" name="Picture 57">
            <a:extLst>
              <a:ext uri="{FF2B5EF4-FFF2-40B4-BE49-F238E27FC236}">
                <a16:creationId xmlns:a16="http://schemas.microsoft.com/office/drawing/2014/main" id="{3793CDED-699E-C583-0978-D1F416B31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038" y="812800"/>
            <a:ext cx="23463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0" name="Group 17">
            <a:extLst>
              <a:ext uri="{FF2B5EF4-FFF2-40B4-BE49-F238E27FC236}">
                <a16:creationId xmlns:a16="http://schemas.microsoft.com/office/drawing/2014/main" id="{1F8C6239-9293-9E7F-84DC-62690AF6A912}"/>
              </a:ext>
            </a:extLst>
          </p:cNvPr>
          <p:cNvGrpSpPr>
            <a:grpSpLocks/>
          </p:cNvGrpSpPr>
          <p:nvPr/>
        </p:nvGrpSpPr>
        <p:grpSpPr bwMode="auto">
          <a:xfrm>
            <a:off x="-23813" y="1389063"/>
            <a:ext cx="2828926" cy="2505075"/>
            <a:chOff x="1524000" y="1981200"/>
            <a:chExt cx="5271295" cy="5518478"/>
          </a:xfrm>
        </p:grpSpPr>
        <p:sp>
          <p:nvSpPr>
            <p:cNvPr id="60" name="Arc 12">
              <a:extLst>
                <a:ext uri="{FF2B5EF4-FFF2-40B4-BE49-F238E27FC236}">
                  <a16:creationId xmlns:a16="http://schemas.microsoft.com/office/drawing/2014/main" id="{EE423440-AEE3-1252-BE38-EAD6F53B44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59613" flipH="1">
              <a:off x="3426044" y="3568899"/>
              <a:ext cx="3369251" cy="3930779"/>
            </a:xfrm>
            <a:custGeom>
              <a:avLst/>
              <a:gdLst>
                <a:gd name="T0" fmla="*/ 2696431 w 3371667"/>
                <a:gd name="T1" fmla="*/ 3532587 h 3933577"/>
                <a:gd name="T2" fmla="*/ 1683419 w 3371667"/>
                <a:gd name="T3" fmla="*/ 1963992 h 3933577"/>
                <a:gd name="T4" fmla="*/ 1450360 w 3371667"/>
                <a:gd name="T5" fmla="*/ 3909070 h 3933577"/>
                <a:gd name="T6" fmla="*/ 0 60000 65536"/>
                <a:gd name="T7" fmla="*/ 0 60000 65536"/>
                <a:gd name="T8" fmla="*/ 0 60000 65536"/>
                <a:gd name="T9" fmla="*/ 1452441 w 3371667"/>
                <a:gd name="T10" fmla="*/ 3537618 h 3933577"/>
                <a:gd name="T11" fmla="*/ 2700300 w 3371667"/>
                <a:gd name="T12" fmla="*/ 3933577 h 39335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71667" h="3933577" stroke="0">
                  <a:moveTo>
                    <a:pt x="2700300" y="3537618"/>
                  </a:moveTo>
                  <a:lnTo>
                    <a:pt x="2700300" y="3537618"/>
                  </a:lnTo>
                  <a:cubicBezTo>
                    <a:pt x="2407957" y="3794590"/>
                    <a:pt x="2051867" y="3933577"/>
                    <a:pt x="1685834" y="3933577"/>
                  </a:cubicBezTo>
                  <a:cubicBezTo>
                    <a:pt x="1607754" y="3933577"/>
                    <a:pt x="1529768" y="3927248"/>
                    <a:pt x="1452441" y="3914637"/>
                  </a:cubicBezTo>
                  <a:lnTo>
                    <a:pt x="1685834" y="1966789"/>
                  </a:lnTo>
                  <a:lnTo>
                    <a:pt x="2700300" y="3537618"/>
                  </a:lnTo>
                  <a:close/>
                </a:path>
                <a:path w="3371667" h="3933577" fill="none">
                  <a:moveTo>
                    <a:pt x="2700300" y="3537618"/>
                  </a:moveTo>
                  <a:lnTo>
                    <a:pt x="2700300" y="3537618"/>
                  </a:lnTo>
                  <a:cubicBezTo>
                    <a:pt x="2407957" y="3794590"/>
                    <a:pt x="2051867" y="3933577"/>
                    <a:pt x="1685834" y="3933577"/>
                  </a:cubicBezTo>
                  <a:cubicBezTo>
                    <a:pt x="1607754" y="3933577"/>
                    <a:pt x="1529768" y="3927248"/>
                    <a:pt x="1452441" y="391463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FBF5B9A-D7F2-FAA2-4092-DBBB53E33B0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677822" y="2058137"/>
              <a:ext cx="1141818" cy="916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D73EBB5-64B6-A50B-6006-42A8A86F873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19640" y="2058137"/>
              <a:ext cx="2819046" cy="11435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FAE52EB-7795-CA9E-500F-042DF12947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677822" y="2974386"/>
              <a:ext cx="1751182" cy="25144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6B216340-67AE-5933-4EDB-C3B9C5860B6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429003" y="3201699"/>
              <a:ext cx="2209683" cy="2287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5FD19A36-F013-56CE-E2C0-BBD24934AE0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58264" y="3002363"/>
              <a:ext cx="990957" cy="76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C9AD258B-CBEC-A36F-1110-B7D9219437D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787100" y="2379873"/>
              <a:ext cx="73953" cy="6889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051C267-AF28-7DEF-880F-148261693F1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49220" y="3072306"/>
              <a:ext cx="2591275" cy="1905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13413E4F-3D7D-99DF-E654-E07D9FD17D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1981200"/>
              <a:ext cx="990957" cy="1752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7205E0C-D162-1429-5DB3-439C7F429C7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801551" y="1981200"/>
              <a:ext cx="837135" cy="381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57C51DB-86DE-6F44-C18F-9FAB7C1567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550114" y="2362387"/>
              <a:ext cx="1088572" cy="19479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DFFE6E9-E7FF-57A8-6758-766E0D5BB9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524000" y="3352077"/>
              <a:ext cx="1828093" cy="76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DED8735-7AC6-9006-6F4F-0FF769F2459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825726" y="4187891"/>
              <a:ext cx="2715515" cy="1328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5CA0516-04FF-089F-77B5-1D1DA6C7242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24000" y="3352077"/>
              <a:ext cx="301726" cy="835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167E3389-3F8C-4796-DF2B-12C84350AE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3275140"/>
              <a:ext cx="990957" cy="4581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404F091-3445-1893-6E3D-3DE1175BCB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438047" y="3429014"/>
              <a:ext cx="1372548" cy="3042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7C0C1F1-649C-7F51-6492-26B7CE1F7D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050030" y="2820512"/>
              <a:ext cx="990955" cy="986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AACD1B9-5C97-A604-A108-578211927616}"/>
                </a:ext>
              </a:extLst>
            </p:cNvPr>
            <p:cNvCxnSpPr/>
            <p:nvPr/>
          </p:nvCxnSpPr>
          <p:spPr>
            <a:xfrm>
              <a:off x="4419958" y="2698111"/>
              <a:ext cx="837137" cy="339223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E601B7E-3EAE-4753-E1E5-F3F3A946B2CE}"/>
                </a:ext>
              </a:extLst>
            </p:cNvPr>
            <p:cNvCxnSpPr/>
            <p:nvPr/>
          </p:nvCxnSpPr>
          <p:spPr>
            <a:xfrm>
              <a:off x="1982503" y="3429014"/>
              <a:ext cx="532454" cy="758877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079CADD-F1FD-A9DD-BFE3-2F2B1701D46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19958" y="2708604"/>
              <a:ext cx="837137" cy="3392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58E1A01E-707C-9E5D-CEA7-6802167C45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49965" y="3352077"/>
              <a:ext cx="532454" cy="7623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1176AC8-D936-498A-664D-15EFF5A0AE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2974386"/>
              <a:ext cx="455544" cy="7588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B1A29911-428C-FE92-DF9A-3C371686BA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438047" y="3387048"/>
              <a:ext cx="914047" cy="419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A653DDC-B987-2392-55AD-9B65A86B398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266138" y="2974386"/>
              <a:ext cx="535413" cy="3007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88" name="Freeform 36">
              <a:extLst>
                <a:ext uri="{FF2B5EF4-FFF2-40B4-BE49-F238E27FC236}">
                  <a16:creationId xmlns:a16="http://schemas.microsoft.com/office/drawing/2014/main" id="{7F8DD585-834A-D486-C875-8242D6B8A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466" y="3075802"/>
              <a:ext cx="922920" cy="664456"/>
            </a:xfrm>
            <a:custGeom>
              <a:avLst/>
              <a:gdLst>
                <a:gd name="T0" fmla="*/ 0 w 920911"/>
                <a:gd name="T1" fmla="*/ 3973 h 661644"/>
                <a:gd name="T2" fmla="*/ 156901 w 920911"/>
                <a:gd name="T3" fmla="*/ 24997 h 661644"/>
                <a:gd name="T4" fmla="*/ 73220 w 920911"/>
                <a:gd name="T5" fmla="*/ 193190 h 661644"/>
                <a:gd name="T6" fmla="*/ 334721 w 920911"/>
                <a:gd name="T7" fmla="*/ 140629 h 661644"/>
                <a:gd name="T8" fmla="*/ 251040 w 920911"/>
                <a:gd name="T9" fmla="*/ 319333 h 661644"/>
                <a:gd name="T10" fmla="*/ 502081 w 920911"/>
                <a:gd name="T11" fmla="*/ 245750 h 661644"/>
                <a:gd name="T12" fmla="*/ 428861 w 920911"/>
                <a:gd name="T13" fmla="*/ 434966 h 661644"/>
                <a:gd name="T14" fmla="*/ 627601 w 920911"/>
                <a:gd name="T15" fmla="*/ 361382 h 661644"/>
                <a:gd name="T16" fmla="*/ 554381 w 920911"/>
                <a:gd name="T17" fmla="*/ 550598 h 661644"/>
                <a:gd name="T18" fmla="*/ 763582 w 920911"/>
                <a:gd name="T19" fmla="*/ 466502 h 661644"/>
                <a:gd name="T20" fmla="*/ 690361 w 920911"/>
                <a:gd name="T21" fmla="*/ 666232 h 661644"/>
                <a:gd name="T22" fmla="*/ 910022 w 920911"/>
                <a:gd name="T23" fmla="*/ 571622 h 661644"/>
                <a:gd name="T24" fmla="*/ 889101 w 920911"/>
                <a:gd name="T25" fmla="*/ 666232 h 6616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20911"/>
                <a:gd name="T40" fmla="*/ 0 h 661644"/>
                <a:gd name="T41" fmla="*/ 920911 w 920911"/>
                <a:gd name="T42" fmla="*/ 661644 h 6616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20911" h="661644">
                  <a:moveTo>
                    <a:pt x="0" y="3934"/>
                  </a:moveTo>
                  <a:cubicBezTo>
                    <a:pt x="72003" y="-1271"/>
                    <a:pt x="144007" y="-6476"/>
                    <a:pt x="156152" y="24756"/>
                  </a:cubicBezTo>
                  <a:cubicBezTo>
                    <a:pt x="168297" y="55988"/>
                    <a:pt x="43376" y="172240"/>
                    <a:pt x="72871" y="191326"/>
                  </a:cubicBezTo>
                  <a:cubicBezTo>
                    <a:pt x="102366" y="210412"/>
                    <a:pt x="303629" y="118451"/>
                    <a:pt x="333124" y="139272"/>
                  </a:cubicBezTo>
                  <a:cubicBezTo>
                    <a:pt x="362619" y="160093"/>
                    <a:pt x="222083" y="298902"/>
                    <a:pt x="249843" y="316253"/>
                  </a:cubicBezTo>
                  <a:cubicBezTo>
                    <a:pt x="277603" y="333604"/>
                    <a:pt x="470191" y="224293"/>
                    <a:pt x="499686" y="243379"/>
                  </a:cubicBezTo>
                  <a:cubicBezTo>
                    <a:pt x="529181" y="262465"/>
                    <a:pt x="405995" y="411684"/>
                    <a:pt x="426815" y="430770"/>
                  </a:cubicBezTo>
                  <a:cubicBezTo>
                    <a:pt x="447635" y="449856"/>
                    <a:pt x="603788" y="338810"/>
                    <a:pt x="624608" y="357896"/>
                  </a:cubicBezTo>
                  <a:cubicBezTo>
                    <a:pt x="645428" y="376982"/>
                    <a:pt x="529182" y="527936"/>
                    <a:pt x="551737" y="545287"/>
                  </a:cubicBezTo>
                  <a:cubicBezTo>
                    <a:pt x="574292" y="562638"/>
                    <a:pt x="737385" y="442916"/>
                    <a:pt x="759940" y="462002"/>
                  </a:cubicBezTo>
                  <a:cubicBezTo>
                    <a:pt x="782495" y="481088"/>
                    <a:pt x="662779" y="642453"/>
                    <a:pt x="687069" y="659804"/>
                  </a:cubicBezTo>
                  <a:cubicBezTo>
                    <a:pt x="711359" y="677155"/>
                    <a:pt x="872716" y="566108"/>
                    <a:pt x="905681" y="566108"/>
                  </a:cubicBezTo>
                  <a:cubicBezTo>
                    <a:pt x="938646" y="566108"/>
                    <a:pt x="911753" y="612956"/>
                    <a:pt x="884861" y="659804"/>
                  </a:cubicBezTo>
                </a:path>
              </a:pathLst>
            </a:custGeom>
            <a:noFill/>
            <a:ln w="25400">
              <a:solidFill>
                <a:srgbClr val="CCBE7F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E4E718BC-601A-BEC3-60D3-0E23C0B67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684" y="3656326"/>
              <a:ext cx="150863" cy="150378"/>
            </a:xfrm>
            <a:prstGeom prst="ellipse">
              <a:avLst/>
            </a:prstGeom>
            <a:gradFill rotWithShape="1">
              <a:gsLst>
                <a:gs pos="0">
                  <a:srgbClr val="CBFFFF"/>
                </a:gs>
                <a:gs pos="100000">
                  <a:srgbClr val="B5E5E9"/>
                </a:gs>
              </a:gsLst>
              <a:lin ang="5400000"/>
            </a:gradFill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350">
                <a:solidFill>
                  <a:schemeClr val="lt1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90" name="Arc 38">
              <a:extLst>
                <a:ext uri="{FF2B5EF4-FFF2-40B4-BE49-F238E27FC236}">
                  <a16:creationId xmlns:a16="http://schemas.microsoft.com/office/drawing/2014/main" id="{A4DE9A86-E876-250D-230C-6B3587A967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685355" flipH="1">
              <a:off x="4165078" y="3401783"/>
              <a:ext cx="1234490" cy="1198022"/>
            </a:xfrm>
            <a:custGeom>
              <a:avLst/>
              <a:gdLst>
                <a:gd name="T0" fmla="*/ 1216436 w 1235439"/>
                <a:gd name="T1" fmla="*/ 458673 h 1198653"/>
                <a:gd name="T2" fmla="*/ 616771 w 1235439"/>
                <a:gd name="T3" fmla="*/ 598696 h 1198653"/>
                <a:gd name="T4" fmla="*/ 1221446 w 1235439"/>
                <a:gd name="T5" fmla="*/ 716683 h 1198653"/>
                <a:gd name="T6" fmla="*/ 0 60000 65536"/>
                <a:gd name="T7" fmla="*/ 0 60000 65536"/>
                <a:gd name="T8" fmla="*/ 0 60000 65536"/>
                <a:gd name="T9" fmla="*/ 1218307 w 1235439"/>
                <a:gd name="T10" fmla="*/ 459157 h 1198653"/>
                <a:gd name="T11" fmla="*/ 1235439 w 1235439"/>
                <a:gd name="T12" fmla="*/ 717438 h 11986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35439" h="1198653" stroke="0">
                  <a:moveTo>
                    <a:pt x="1218307" y="459157"/>
                  </a:moveTo>
                  <a:lnTo>
                    <a:pt x="1218306" y="459157"/>
                  </a:lnTo>
                  <a:cubicBezTo>
                    <a:pt x="1229688" y="505062"/>
                    <a:pt x="1235439" y="552112"/>
                    <a:pt x="1235439" y="599327"/>
                  </a:cubicBezTo>
                  <a:cubicBezTo>
                    <a:pt x="1235439" y="638989"/>
                    <a:pt x="1231381" y="678553"/>
                    <a:pt x="1223324" y="717437"/>
                  </a:cubicBezTo>
                  <a:lnTo>
                    <a:pt x="617720" y="599327"/>
                  </a:lnTo>
                  <a:lnTo>
                    <a:pt x="1218307" y="459157"/>
                  </a:lnTo>
                  <a:close/>
                </a:path>
                <a:path w="1235439" h="1198653" fill="none">
                  <a:moveTo>
                    <a:pt x="1218307" y="459157"/>
                  </a:moveTo>
                  <a:lnTo>
                    <a:pt x="1218306" y="459157"/>
                  </a:lnTo>
                  <a:cubicBezTo>
                    <a:pt x="1229688" y="505062"/>
                    <a:pt x="1235439" y="552112"/>
                    <a:pt x="1235439" y="599327"/>
                  </a:cubicBezTo>
                  <a:cubicBezTo>
                    <a:pt x="1235439" y="638989"/>
                    <a:pt x="1231381" y="678553"/>
                    <a:pt x="1223324" y="71743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6191" name="Picture 47" descr="latex-image-1.pdf">
              <a:extLst>
                <a:ext uri="{FF2B5EF4-FFF2-40B4-BE49-F238E27FC236}">
                  <a16:creationId xmlns:a16="http://schemas.microsoft.com/office/drawing/2014/main" id="{3EED82AF-7DD9-7AA9-3478-4018251D8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249" y="2911686"/>
              <a:ext cx="276479" cy="252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2" name="Picture 48" descr="latex-image-1.pdf">
              <a:extLst>
                <a:ext uri="{FF2B5EF4-FFF2-40B4-BE49-F238E27FC236}">
                  <a16:creationId xmlns:a16="http://schemas.microsoft.com/office/drawing/2014/main" id="{5406D6F1-8F9A-CB6D-7F6F-990C40066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3581400"/>
              <a:ext cx="335871" cy="29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3" name="Picture 49" descr="latex-image-1.pdf">
              <a:extLst>
                <a:ext uri="{FF2B5EF4-FFF2-40B4-BE49-F238E27FC236}">
                  <a16:creationId xmlns:a16="http://schemas.microsoft.com/office/drawing/2014/main" id="{97CFE46E-6CDF-1C87-D3A3-A121D4BFD8A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3886200"/>
              <a:ext cx="461241" cy="31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4" name="Picture 50" descr="latex-image-1.pdf">
              <a:extLst>
                <a:ext uri="{FF2B5EF4-FFF2-40B4-BE49-F238E27FC236}">
                  <a16:creationId xmlns:a16="http://schemas.microsoft.com/office/drawing/2014/main" id="{4435FA5B-2047-C5A2-A8D5-780D68DB0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3200400"/>
              <a:ext cx="279755" cy="288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5" name="Picture 51" descr="latex-image-1.pdf">
              <a:extLst>
                <a:ext uri="{FF2B5EF4-FFF2-40B4-BE49-F238E27FC236}">
                  <a16:creationId xmlns:a16="http://schemas.microsoft.com/office/drawing/2014/main" id="{3F81E958-1CB0-DC54-DE42-50FEA86DC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6594" y="2895600"/>
              <a:ext cx="380804" cy="214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6" name="Picture 52" descr="latex-image-1.pdf">
              <a:extLst>
                <a:ext uri="{FF2B5EF4-FFF2-40B4-BE49-F238E27FC236}">
                  <a16:creationId xmlns:a16="http://schemas.microsoft.com/office/drawing/2014/main" id="{F9BDF5AB-0C62-8037-1ADE-CEF411FA7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399" y="3124200"/>
              <a:ext cx="391383" cy="216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7" name="Picture 53" descr="latex-image-1.pdf">
              <a:extLst>
                <a:ext uri="{FF2B5EF4-FFF2-40B4-BE49-F238E27FC236}">
                  <a16:creationId xmlns:a16="http://schemas.microsoft.com/office/drawing/2014/main" id="{F8B44C60-C9F1-FBB3-9EED-38513D9EA1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2601" y="2971799"/>
              <a:ext cx="331866" cy="233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8" name="Picture 54" descr="latex-image-1.pdf">
              <a:extLst>
                <a:ext uri="{FF2B5EF4-FFF2-40B4-BE49-F238E27FC236}">
                  <a16:creationId xmlns:a16="http://schemas.microsoft.com/office/drawing/2014/main" id="{2DE9D63E-77D5-D7CB-4757-7725611B9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569" y="2754972"/>
              <a:ext cx="1905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9" name="Picture 55" descr="latex-image-1.pdf">
              <a:extLst>
                <a:ext uri="{FF2B5EF4-FFF2-40B4-BE49-F238E27FC236}">
                  <a16:creationId xmlns:a16="http://schemas.microsoft.com/office/drawing/2014/main" id="{4BD593CF-B9B8-C72C-E83B-73A145115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247" y="2193533"/>
              <a:ext cx="2921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1" name="Group 50">
            <a:extLst>
              <a:ext uri="{FF2B5EF4-FFF2-40B4-BE49-F238E27FC236}">
                <a16:creationId xmlns:a16="http://schemas.microsoft.com/office/drawing/2014/main" id="{C4BB65B3-2F81-8B61-C4F0-7D0E69448DA5}"/>
              </a:ext>
            </a:extLst>
          </p:cNvPr>
          <p:cNvGrpSpPr>
            <a:grpSpLocks/>
          </p:cNvGrpSpPr>
          <p:nvPr/>
        </p:nvGrpSpPr>
        <p:grpSpPr bwMode="auto">
          <a:xfrm>
            <a:off x="6862763" y="1993900"/>
            <a:ext cx="2139950" cy="1892300"/>
            <a:chOff x="6270548" y="769540"/>
            <a:chExt cx="2835997" cy="1792628"/>
          </a:xfrm>
        </p:grpSpPr>
        <p:pic>
          <p:nvPicPr>
            <p:cNvPr id="6161" name="Picture 15">
              <a:extLst>
                <a:ext uri="{FF2B5EF4-FFF2-40B4-BE49-F238E27FC236}">
                  <a16:creationId xmlns:a16="http://schemas.microsoft.com/office/drawing/2014/main" id="{E9488EFB-73DB-E87B-5CD6-1F58804DFE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0548" y="769540"/>
              <a:ext cx="2835997" cy="1792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" name="TextBox 30">
              <a:extLst>
                <a:ext uri="{FF2B5EF4-FFF2-40B4-BE49-F238E27FC236}">
                  <a16:creationId xmlns:a16="http://schemas.microsoft.com/office/drawing/2014/main" id="{4BEB8DFC-39E3-1D4D-40AB-FABE777040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5274" y="819169"/>
              <a:ext cx="471264" cy="36845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450" b="1"/>
                <a:t>N/q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AE5A4B5-5983-810F-3480-C5FC14FE8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8294" y="1288380"/>
              <a:ext cx="462848" cy="353412"/>
            </a:xfrm>
            <a:prstGeom prst="ellips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35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6152" name="TextBox 1">
            <a:extLst>
              <a:ext uri="{FF2B5EF4-FFF2-40B4-BE49-F238E27FC236}">
                <a16:creationId xmlns:a16="http://schemas.microsoft.com/office/drawing/2014/main" id="{E2FC66E8-388B-AA5D-E303-183B9FBD2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343400"/>
            <a:ext cx="6080125" cy="206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/>
              <a:t>SSA significant at large x, where the valence quarks (non-perturbative sea) dominate?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Correlation asymmetry is linked to Leading Twist(LT) distributions of </a:t>
            </a:r>
            <a:r>
              <a:rPr lang="en-US" altLang="en-US" sz="1600">
                <a:solidFill>
                  <a:srgbClr val="FF0000"/>
                </a:solidFill>
              </a:rPr>
              <a:t>longitudinally polarized quarks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First indication in large x  SIDIS of a LT observable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FF"/>
                </a:solidFill>
              </a:rPr>
              <a:t>Correlation between the struck quark and the remnant produces correlation between hadrons (entanglement)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Multidimensional measurements crucial for evolution studies</a:t>
            </a:r>
          </a:p>
        </p:txBody>
      </p:sp>
      <p:pic>
        <p:nvPicPr>
          <p:cNvPr id="6153" name="Picture 108">
            <a:extLst>
              <a:ext uri="{FF2B5EF4-FFF2-40B4-BE49-F238E27FC236}">
                <a16:creationId xmlns:a16="http://schemas.microsoft.com/office/drawing/2014/main" id="{27A1313C-C8B5-9A37-EE89-B13B48EA847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3563938"/>
            <a:ext cx="2205037" cy="495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154" name="Picture 6">
            <a:extLst>
              <a:ext uri="{FF2B5EF4-FFF2-40B4-BE49-F238E27FC236}">
                <a16:creationId xmlns:a16="http://schemas.microsoft.com/office/drawing/2014/main" id="{8B8C09C5-D169-C27A-22F5-B4885005D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3048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TextBox 110">
            <a:extLst>
              <a:ext uri="{FF2B5EF4-FFF2-40B4-BE49-F238E27FC236}">
                <a16:creationId xmlns:a16="http://schemas.microsoft.com/office/drawing/2014/main" id="{382F6439-CEE9-9D1C-41EA-75FC99AC2C9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162800" y="14478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Twist-2 table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(Fracture Functions)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A1AD524-AA4F-0136-99B5-1F711880A7D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848600" y="3048000"/>
            <a:ext cx="0" cy="17938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6158" name="TextBox 5">
            <a:extLst>
              <a:ext uri="{FF2B5EF4-FFF2-40B4-BE49-F238E27FC236}">
                <a16:creationId xmlns:a16="http://schemas.microsoft.com/office/drawing/2014/main" id="{8BDD70D5-E1A4-E31F-54D4-49EFF9186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075" y="1017588"/>
            <a:ext cx="17986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Fragmentation function</a:t>
            </a:r>
            <a:r>
              <a:rPr lang="en-US" altLang="en-US" sz="1600">
                <a:sym typeface="Wingdings" pitchFamily="2" charset="2"/>
              </a:rPr>
              <a:t></a:t>
            </a:r>
            <a:r>
              <a:rPr lang="en-US" altLang="en-US" sz="1600">
                <a:latin typeface="Symbol" pitchFamily="2" charset="2"/>
                <a:sym typeface="Wingdings" pitchFamily="2" charset="2"/>
              </a:rPr>
              <a:t>p</a:t>
            </a:r>
            <a:r>
              <a:rPr lang="en-US" altLang="en-US" sz="1600">
                <a:sym typeface="Wingdings" pitchFamily="2" charset="2"/>
              </a:rPr>
              <a:t>+</a:t>
            </a:r>
            <a:endParaRPr lang="en-US" altLang="en-US" sz="1200"/>
          </a:p>
        </p:txBody>
      </p:sp>
      <p:sp>
        <p:nvSpPr>
          <p:cNvPr id="6159" name="TextBox 6">
            <a:extLst>
              <a:ext uri="{FF2B5EF4-FFF2-40B4-BE49-F238E27FC236}">
                <a16:creationId xmlns:a16="http://schemas.microsoft.com/office/drawing/2014/main" id="{482C8D89-46AD-43EA-2A62-3D941E346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2598738"/>
            <a:ext cx="2886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Conditional probability to kick out a quark with a proton detected in the remnant (Fragmentation Function</a:t>
            </a:r>
            <a:r>
              <a:rPr lang="en-US" altLang="en-US" sz="1600">
                <a:sym typeface="Wingdings" pitchFamily="2" charset="2"/>
              </a:rPr>
              <a:t>)</a:t>
            </a:r>
            <a:endParaRPr lang="en-US" altLang="en-US" sz="12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D229A85-D111-33B7-1309-7BC98BD2C1C4}"/>
              </a:ext>
            </a:extLst>
          </p:cNvPr>
          <p:cNvCxnSpPr/>
          <p:nvPr/>
        </p:nvCxnSpPr>
        <p:spPr>
          <a:xfrm flipV="1">
            <a:off x="4038600" y="2390775"/>
            <a:ext cx="228600" cy="2079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ADF1867-1A57-D4BD-155A-2279396E3ADF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22237"/>
            <a:ext cx="8783638" cy="5635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kern="0" dirty="0"/>
              <a:t> </a:t>
            </a:r>
            <a:r>
              <a:rPr lang="en-US" altLang="en-US" sz="2800" kern="0" dirty="0"/>
              <a:t>Correlations in Back-to-Back </a:t>
            </a:r>
            <a:r>
              <a:rPr lang="en-US" altLang="en-US" sz="2800" kern="0" dirty="0" err="1"/>
              <a:t>Dihadron</a:t>
            </a:r>
            <a:r>
              <a:rPr lang="en-US" altLang="en-US" sz="2800" kern="0" dirty="0"/>
              <a:t> Production</a:t>
            </a:r>
            <a:endParaRPr lang="en-US" altLang="en-US" kern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FFC773-D7FD-1252-BE0C-566D78926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8113" y="857905"/>
            <a:ext cx="251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-apple-system" charset="0"/>
              </a:rPr>
              <a:t>H. Avakian et al. (CLAS), Phys. Rev. Lett. 130, 022501 (2023)</a:t>
            </a:r>
            <a:endParaRPr lang="en-US" altLang="en-US" sz="1800" dirty="0">
              <a:latin typeface="-apple-system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>
            <a:extLst>
              <a:ext uri="{FF2B5EF4-FFF2-40B4-BE49-F238E27FC236}">
                <a16:creationId xmlns:a16="http://schemas.microsoft.com/office/drawing/2014/main" id="{75E81AED-E01B-E064-67DB-407CAFAB9E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E78493-1B33-3246-8424-244A6F63902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817A61D-205B-6C58-CD97-BC8C144B55C6}"/>
              </a:ext>
            </a:extLst>
          </p:cNvPr>
          <p:cNvSpPr/>
          <p:nvPr/>
        </p:nvSpPr>
        <p:spPr>
          <a:xfrm>
            <a:off x="0" y="784225"/>
            <a:ext cx="2819400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M. </a:t>
            </a:r>
            <a:r>
              <a:rPr lang="en-US" sz="1050" dirty="0" err="1">
                <a:latin typeface="Arial" charset="0"/>
                <a:ea typeface="ＭＳ Ｐゴシック" charset="0"/>
                <a:cs typeface="ＭＳ Ｐゴシック" charset="0"/>
              </a:rPr>
              <a:t>Anselmino</a:t>
            </a: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, V. Barone and A. </a:t>
            </a:r>
            <a:r>
              <a:rPr lang="en-US" sz="1050" dirty="0" err="1">
                <a:latin typeface="Arial" charset="0"/>
                <a:ea typeface="ＭＳ Ｐゴシック" charset="0"/>
                <a:cs typeface="ＭＳ Ｐゴシック" charset="0"/>
              </a:rPr>
              <a:t>Kotzinian</a:t>
            </a: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, Physics Letters B 713 (2012)</a:t>
            </a:r>
          </a:p>
        </p:txBody>
      </p:sp>
      <p:grpSp>
        <p:nvGrpSpPr>
          <p:cNvPr id="8197" name="Group 17">
            <a:extLst>
              <a:ext uri="{FF2B5EF4-FFF2-40B4-BE49-F238E27FC236}">
                <a16:creationId xmlns:a16="http://schemas.microsoft.com/office/drawing/2014/main" id="{CFD33A76-D5DF-4CD1-A5FB-6AEEF62A899F}"/>
              </a:ext>
            </a:extLst>
          </p:cNvPr>
          <p:cNvGrpSpPr>
            <a:grpSpLocks/>
          </p:cNvGrpSpPr>
          <p:nvPr/>
        </p:nvGrpSpPr>
        <p:grpSpPr bwMode="auto">
          <a:xfrm>
            <a:off x="-23813" y="1389063"/>
            <a:ext cx="2828926" cy="2505075"/>
            <a:chOff x="1524000" y="1981200"/>
            <a:chExt cx="5271295" cy="5518478"/>
          </a:xfrm>
        </p:grpSpPr>
        <p:sp>
          <p:nvSpPr>
            <p:cNvPr id="60" name="Arc 12">
              <a:extLst>
                <a:ext uri="{FF2B5EF4-FFF2-40B4-BE49-F238E27FC236}">
                  <a16:creationId xmlns:a16="http://schemas.microsoft.com/office/drawing/2014/main" id="{D43BE477-1CE9-9EF7-7531-6A620BF4A3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59613" flipH="1">
              <a:off x="3426044" y="3568899"/>
              <a:ext cx="3369251" cy="3930779"/>
            </a:xfrm>
            <a:custGeom>
              <a:avLst/>
              <a:gdLst>
                <a:gd name="T0" fmla="*/ 2696431 w 3371667"/>
                <a:gd name="T1" fmla="*/ 3532587 h 3933577"/>
                <a:gd name="T2" fmla="*/ 1683419 w 3371667"/>
                <a:gd name="T3" fmla="*/ 1963992 h 3933577"/>
                <a:gd name="T4" fmla="*/ 1450360 w 3371667"/>
                <a:gd name="T5" fmla="*/ 3909070 h 3933577"/>
                <a:gd name="T6" fmla="*/ 0 60000 65536"/>
                <a:gd name="T7" fmla="*/ 0 60000 65536"/>
                <a:gd name="T8" fmla="*/ 0 60000 65536"/>
                <a:gd name="T9" fmla="*/ 1452441 w 3371667"/>
                <a:gd name="T10" fmla="*/ 3537618 h 3933577"/>
                <a:gd name="T11" fmla="*/ 2700300 w 3371667"/>
                <a:gd name="T12" fmla="*/ 3933577 h 39335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71667" h="3933577" stroke="0">
                  <a:moveTo>
                    <a:pt x="2700300" y="3537618"/>
                  </a:moveTo>
                  <a:lnTo>
                    <a:pt x="2700300" y="3537618"/>
                  </a:lnTo>
                  <a:cubicBezTo>
                    <a:pt x="2407957" y="3794590"/>
                    <a:pt x="2051867" y="3933577"/>
                    <a:pt x="1685834" y="3933577"/>
                  </a:cubicBezTo>
                  <a:cubicBezTo>
                    <a:pt x="1607754" y="3933577"/>
                    <a:pt x="1529768" y="3927248"/>
                    <a:pt x="1452441" y="3914637"/>
                  </a:cubicBezTo>
                  <a:lnTo>
                    <a:pt x="1685834" y="1966789"/>
                  </a:lnTo>
                  <a:lnTo>
                    <a:pt x="2700300" y="3537618"/>
                  </a:lnTo>
                  <a:close/>
                </a:path>
                <a:path w="3371667" h="3933577" fill="none">
                  <a:moveTo>
                    <a:pt x="2700300" y="3537618"/>
                  </a:moveTo>
                  <a:lnTo>
                    <a:pt x="2700300" y="3537618"/>
                  </a:lnTo>
                  <a:cubicBezTo>
                    <a:pt x="2407957" y="3794590"/>
                    <a:pt x="2051867" y="3933577"/>
                    <a:pt x="1685834" y="3933577"/>
                  </a:cubicBezTo>
                  <a:cubicBezTo>
                    <a:pt x="1607754" y="3933577"/>
                    <a:pt x="1529768" y="3927248"/>
                    <a:pt x="1452441" y="391463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BFC63DE-BAAE-8319-A881-8DCE75242F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677822" y="2058137"/>
              <a:ext cx="1141818" cy="916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B8BF5454-2734-0276-34DE-C733AA09132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19640" y="2058137"/>
              <a:ext cx="2819046" cy="11435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4126955-4C97-54BA-23ED-DAE7D4A2DD5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677822" y="2974386"/>
              <a:ext cx="1751182" cy="25144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6AE6822E-F3AA-715D-88A3-298B5C0584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429003" y="3201699"/>
              <a:ext cx="2209683" cy="2287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08A7AC0-B60B-DA08-D253-B0088F11A3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58264" y="3002363"/>
              <a:ext cx="990957" cy="76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71F1B12-3518-9775-8FCD-58A3381B6A1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787100" y="2379873"/>
              <a:ext cx="73953" cy="6889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B207338-D9C5-5989-DDFB-5B1D4A4773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49220" y="3072306"/>
              <a:ext cx="2591275" cy="1905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174C0B3D-ABAD-A85D-75A6-DB3D81E45F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1981200"/>
              <a:ext cx="990957" cy="1752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2FEA85A-A01C-11D0-CB50-008538367A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801551" y="1981200"/>
              <a:ext cx="837135" cy="381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1C34D5B-3A35-96C3-14DC-7BC278A2F7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550114" y="2362387"/>
              <a:ext cx="1088572" cy="19479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360FA78-5580-6943-7181-3FEBE9473B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524000" y="3352077"/>
              <a:ext cx="1828093" cy="76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DA5097C-76CF-6BCF-383A-85ED921510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825726" y="4187891"/>
              <a:ext cx="2715515" cy="1328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F8BAD04-E291-9481-7C48-4F78B9315F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524000" y="3352077"/>
              <a:ext cx="301726" cy="835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92CFD58-F581-EC7A-DE56-96082236803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3275140"/>
              <a:ext cx="990957" cy="4581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93FEB6C8-7EB1-9552-12FD-81033DC303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438047" y="3429014"/>
              <a:ext cx="1372548" cy="3042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38B37D2-E715-28BE-09DB-02BE2DB62D8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050030" y="2820512"/>
              <a:ext cx="990955" cy="986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A117146-D052-E25F-031A-0BAE5DC98D34}"/>
                </a:ext>
              </a:extLst>
            </p:cNvPr>
            <p:cNvCxnSpPr/>
            <p:nvPr/>
          </p:nvCxnSpPr>
          <p:spPr>
            <a:xfrm>
              <a:off x="4419958" y="2698111"/>
              <a:ext cx="837137" cy="339223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9F75FA8-7BD1-C031-338E-9FCEBA75F0E4}"/>
                </a:ext>
              </a:extLst>
            </p:cNvPr>
            <p:cNvCxnSpPr/>
            <p:nvPr/>
          </p:nvCxnSpPr>
          <p:spPr>
            <a:xfrm>
              <a:off x="1982503" y="3429014"/>
              <a:ext cx="532454" cy="758877"/>
            </a:xfrm>
            <a:prstGeom prst="line">
              <a:avLst/>
            </a:prstGeom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A49998C-E656-B1F6-0764-B17E720861E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19958" y="2708604"/>
              <a:ext cx="837137" cy="3392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8F0A223-00F2-EDDE-C7A5-417177CB42A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49965" y="3352077"/>
              <a:ext cx="532454" cy="7623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19F59B6-6029-3A72-3B03-718A42A5E5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10594" y="2974386"/>
              <a:ext cx="455544" cy="7588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11F1BB9-1737-2F2A-B3E6-275B6253F7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438047" y="3387048"/>
              <a:ext cx="914047" cy="419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98BF176F-6008-A64B-914D-3CDEAD77E1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266138" y="2974386"/>
              <a:ext cx="535413" cy="3007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88" name="Freeform 36">
              <a:extLst>
                <a:ext uri="{FF2B5EF4-FFF2-40B4-BE49-F238E27FC236}">
                  <a16:creationId xmlns:a16="http://schemas.microsoft.com/office/drawing/2014/main" id="{E5B76D86-E7C6-6328-D2BC-A65EA4F85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466" y="3075802"/>
              <a:ext cx="922920" cy="664456"/>
            </a:xfrm>
            <a:custGeom>
              <a:avLst/>
              <a:gdLst>
                <a:gd name="T0" fmla="*/ 0 w 920911"/>
                <a:gd name="T1" fmla="*/ 3973 h 661644"/>
                <a:gd name="T2" fmla="*/ 156901 w 920911"/>
                <a:gd name="T3" fmla="*/ 24997 h 661644"/>
                <a:gd name="T4" fmla="*/ 73220 w 920911"/>
                <a:gd name="T5" fmla="*/ 193190 h 661644"/>
                <a:gd name="T6" fmla="*/ 334721 w 920911"/>
                <a:gd name="T7" fmla="*/ 140629 h 661644"/>
                <a:gd name="T8" fmla="*/ 251040 w 920911"/>
                <a:gd name="T9" fmla="*/ 319333 h 661644"/>
                <a:gd name="T10" fmla="*/ 502081 w 920911"/>
                <a:gd name="T11" fmla="*/ 245750 h 661644"/>
                <a:gd name="T12" fmla="*/ 428861 w 920911"/>
                <a:gd name="T13" fmla="*/ 434966 h 661644"/>
                <a:gd name="T14" fmla="*/ 627601 w 920911"/>
                <a:gd name="T15" fmla="*/ 361382 h 661644"/>
                <a:gd name="T16" fmla="*/ 554381 w 920911"/>
                <a:gd name="T17" fmla="*/ 550598 h 661644"/>
                <a:gd name="T18" fmla="*/ 763582 w 920911"/>
                <a:gd name="T19" fmla="*/ 466502 h 661644"/>
                <a:gd name="T20" fmla="*/ 690361 w 920911"/>
                <a:gd name="T21" fmla="*/ 666232 h 661644"/>
                <a:gd name="T22" fmla="*/ 910022 w 920911"/>
                <a:gd name="T23" fmla="*/ 571622 h 661644"/>
                <a:gd name="T24" fmla="*/ 889101 w 920911"/>
                <a:gd name="T25" fmla="*/ 666232 h 6616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20911"/>
                <a:gd name="T40" fmla="*/ 0 h 661644"/>
                <a:gd name="T41" fmla="*/ 920911 w 920911"/>
                <a:gd name="T42" fmla="*/ 661644 h 6616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20911" h="661644">
                  <a:moveTo>
                    <a:pt x="0" y="3934"/>
                  </a:moveTo>
                  <a:cubicBezTo>
                    <a:pt x="72003" y="-1271"/>
                    <a:pt x="144007" y="-6476"/>
                    <a:pt x="156152" y="24756"/>
                  </a:cubicBezTo>
                  <a:cubicBezTo>
                    <a:pt x="168297" y="55988"/>
                    <a:pt x="43376" y="172240"/>
                    <a:pt x="72871" y="191326"/>
                  </a:cubicBezTo>
                  <a:cubicBezTo>
                    <a:pt x="102366" y="210412"/>
                    <a:pt x="303629" y="118451"/>
                    <a:pt x="333124" y="139272"/>
                  </a:cubicBezTo>
                  <a:cubicBezTo>
                    <a:pt x="362619" y="160093"/>
                    <a:pt x="222083" y="298902"/>
                    <a:pt x="249843" y="316253"/>
                  </a:cubicBezTo>
                  <a:cubicBezTo>
                    <a:pt x="277603" y="333604"/>
                    <a:pt x="470191" y="224293"/>
                    <a:pt x="499686" y="243379"/>
                  </a:cubicBezTo>
                  <a:cubicBezTo>
                    <a:pt x="529181" y="262465"/>
                    <a:pt x="405995" y="411684"/>
                    <a:pt x="426815" y="430770"/>
                  </a:cubicBezTo>
                  <a:cubicBezTo>
                    <a:pt x="447635" y="449856"/>
                    <a:pt x="603788" y="338810"/>
                    <a:pt x="624608" y="357896"/>
                  </a:cubicBezTo>
                  <a:cubicBezTo>
                    <a:pt x="645428" y="376982"/>
                    <a:pt x="529182" y="527936"/>
                    <a:pt x="551737" y="545287"/>
                  </a:cubicBezTo>
                  <a:cubicBezTo>
                    <a:pt x="574292" y="562638"/>
                    <a:pt x="737385" y="442916"/>
                    <a:pt x="759940" y="462002"/>
                  </a:cubicBezTo>
                  <a:cubicBezTo>
                    <a:pt x="782495" y="481088"/>
                    <a:pt x="662779" y="642453"/>
                    <a:pt x="687069" y="659804"/>
                  </a:cubicBezTo>
                  <a:cubicBezTo>
                    <a:pt x="711359" y="677155"/>
                    <a:pt x="872716" y="566108"/>
                    <a:pt x="905681" y="566108"/>
                  </a:cubicBezTo>
                  <a:cubicBezTo>
                    <a:pt x="938646" y="566108"/>
                    <a:pt x="911753" y="612956"/>
                    <a:pt x="884861" y="659804"/>
                  </a:cubicBezTo>
                </a:path>
              </a:pathLst>
            </a:custGeom>
            <a:noFill/>
            <a:ln w="25400">
              <a:solidFill>
                <a:srgbClr val="CCBE7F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181F47E8-EAD6-BF15-BE34-395EE6D14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684" y="3656326"/>
              <a:ext cx="150863" cy="150378"/>
            </a:xfrm>
            <a:prstGeom prst="ellipse">
              <a:avLst/>
            </a:prstGeom>
            <a:gradFill rotWithShape="1">
              <a:gsLst>
                <a:gs pos="0">
                  <a:srgbClr val="CBFFFF"/>
                </a:gs>
                <a:gs pos="100000">
                  <a:srgbClr val="B5E5E9"/>
                </a:gs>
              </a:gsLst>
              <a:lin ang="5400000"/>
            </a:gradFill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350">
                <a:solidFill>
                  <a:schemeClr val="lt1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90" name="Arc 38">
              <a:extLst>
                <a:ext uri="{FF2B5EF4-FFF2-40B4-BE49-F238E27FC236}">
                  <a16:creationId xmlns:a16="http://schemas.microsoft.com/office/drawing/2014/main" id="{15FB9C48-2984-AD2E-9F63-2408B0249A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685355" flipH="1">
              <a:off x="4165078" y="3401783"/>
              <a:ext cx="1234490" cy="1198022"/>
            </a:xfrm>
            <a:custGeom>
              <a:avLst/>
              <a:gdLst>
                <a:gd name="T0" fmla="*/ 1216436 w 1235439"/>
                <a:gd name="T1" fmla="*/ 458673 h 1198653"/>
                <a:gd name="T2" fmla="*/ 616771 w 1235439"/>
                <a:gd name="T3" fmla="*/ 598696 h 1198653"/>
                <a:gd name="T4" fmla="*/ 1221446 w 1235439"/>
                <a:gd name="T5" fmla="*/ 716683 h 1198653"/>
                <a:gd name="T6" fmla="*/ 0 60000 65536"/>
                <a:gd name="T7" fmla="*/ 0 60000 65536"/>
                <a:gd name="T8" fmla="*/ 0 60000 65536"/>
                <a:gd name="T9" fmla="*/ 1218307 w 1235439"/>
                <a:gd name="T10" fmla="*/ 459157 h 1198653"/>
                <a:gd name="T11" fmla="*/ 1235439 w 1235439"/>
                <a:gd name="T12" fmla="*/ 717438 h 11986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35439" h="1198653" stroke="0">
                  <a:moveTo>
                    <a:pt x="1218307" y="459157"/>
                  </a:moveTo>
                  <a:lnTo>
                    <a:pt x="1218306" y="459157"/>
                  </a:lnTo>
                  <a:cubicBezTo>
                    <a:pt x="1229688" y="505062"/>
                    <a:pt x="1235439" y="552112"/>
                    <a:pt x="1235439" y="599327"/>
                  </a:cubicBezTo>
                  <a:cubicBezTo>
                    <a:pt x="1235439" y="638989"/>
                    <a:pt x="1231381" y="678553"/>
                    <a:pt x="1223324" y="717437"/>
                  </a:cubicBezTo>
                  <a:lnTo>
                    <a:pt x="617720" y="599327"/>
                  </a:lnTo>
                  <a:lnTo>
                    <a:pt x="1218307" y="459157"/>
                  </a:lnTo>
                  <a:close/>
                </a:path>
                <a:path w="1235439" h="1198653" fill="none">
                  <a:moveTo>
                    <a:pt x="1218307" y="459157"/>
                  </a:moveTo>
                  <a:lnTo>
                    <a:pt x="1218306" y="459157"/>
                  </a:lnTo>
                  <a:cubicBezTo>
                    <a:pt x="1229688" y="505062"/>
                    <a:pt x="1235439" y="552112"/>
                    <a:pt x="1235439" y="599327"/>
                  </a:cubicBezTo>
                  <a:cubicBezTo>
                    <a:pt x="1235439" y="638989"/>
                    <a:pt x="1231381" y="678553"/>
                    <a:pt x="1223324" y="71743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8240" name="Picture 47" descr="latex-image-1.pdf">
              <a:extLst>
                <a:ext uri="{FF2B5EF4-FFF2-40B4-BE49-F238E27FC236}">
                  <a16:creationId xmlns:a16="http://schemas.microsoft.com/office/drawing/2014/main" id="{790B609A-05EE-27A4-79CF-5DD3B2857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249" y="2911686"/>
              <a:ext cx="276479" cy="252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1" name="Picture 48" descr="latex-image-1.pdf">
              <a:extLst>
                <a:ext uri="{FF2B5EF4-FFF2-40B4-BE49-F238E27FC236}">
                  <a16:creationId xmlns:a16="http://schemas.microsoft.com/office/drawing/2014/main" id="{10131FC6-185E-C886-C90E-E47E6CA9D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3581400"/>
              <a:ext cx="335871" cy="29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2" name="Picture 49" descr="latex-image-1.pdf">
              <a:extLst>
                <a:ext uri="{FF2B5EF4-FFF2-40B4-BE49-F238E27FC236}">
                  <a16:creationId xmlns:a16="http://schemas.microsoft.com/office/drawing/2014/main" id="{DDD274D8-BF64-1ACB-4EA4-5CE6B5D84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3886200"/>
              <a:ext cx="461241" cy="31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3" name="Picture 50" descr="latex-image-1.pdf">
              <a:extLst>
                <a:ext uri="{FF2B5EF4-FFF2-40B4-BE49-F238E27FC236}">
                  <a16:creationId xmlns:a16="http://schemas.microsoft.com/office/drawing/2014/main" id="{48B657A7-35C3-6FB5-3A9E-649E29D5C6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3200400"/>
              <a:ext cx="279755" cy="288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4" name="Picture 51" descr="latex-image-1.pdf">
              <a:extLst>
                <a:ext uri="{FF2B5EF4-FFF2-40B4-BE49-F238E27FC236}">
                  <a16:creationId xmlns:a16="http://schemas.microsoft.com/office/drawing/2014/main" id="{4C733ED1-AB5D-916F-C8B0-0806EEA28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6594" y="2895600"/>
              <a:ext cx="380804" cy="214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5" name="Picture 52" descr="latex-image-1.pdf">
              <a:extLst>
                <a:ext uri="{FF2B5EF4-FFF2-40B4-BE49-F238E27FC236}">
                  <a16:creationId xmlns:a16="http://schemas.microsoft.com/office/drawing/2014/main" id="{1DC3EB30-A091-79AD-662A-D7F197AE6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399" y="3124200"/>
              <a:ext cx="391383" cy="216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6" name="Picture 53" descr="latex-image-1.pdf">
              <a:extLst>
                <a:ext uri="{FF2B5EF4-FFF2-40B4-BE49-F238E27FC236}">
                  <a16:creationId xmlns:a16="http://schemas.microsoft.com/office/drawing/2014/main" id="{D83EB803-E51A-3ABA-60B6-8F984C067A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2601" y="2971799"/>
              <a:ext cx="331866" cy="233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7" name="Picture 54" descr="latex-image-1.pdf">
              <a:extLst>
                <a:ext uri="{FF2B5EF4-FFF2-40B4-BE49-F238E27FC236}">
                  <a16:creationId xmlns:a16="http://schemas.microsoft.com/office/drawing/2014/main" id="{65053069-76D1-4F0F-6FAA-98ABD169C1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569" y="2754972"/>
              <a:ext cx="1905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8" name="Picture 55" descr="latex-image-1.pdf">
              <a:extLst>
                <a:ext uri="{FF2B5EF4-FFF2-40B4-BE49-F238E27FC236}">
                  <a16:creationId xmlns:a16="http://schemas.microsoft.com/office/drawing/2014/main" id="{3A070B49-2DAE-E0EB-F27C-37DEE044A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247" y="2193533"/>
              <a:ext cx="2921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8" name="Group 50">
            <a:extLst>
              <a:ext uri="{FF2B5EF4-FFF2-40B4-BE49-F238E27FC236}">
                <a16:creationId xmlns:a16="http://schemas.microsoft.com/office/drawing/2014/main" id="{5720A436-4716-BAA6-2E63-C2C05947D7A7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1905000"/>
            <a:ext cx="2144713" cy="1985963"/>
            <a:chOff x="6270548" y="769540"/>
            <a:chExt cx="2835997" cy="1792628"/>
          </a:xfrm>
        </p:grpSpPr>
        <p:pic>
          <p:nvPicPr>
            <p:cNvPr id="8210" name="Picture 15">
              <a:extLst>
                <a:ext uri="{FF2B5EF4-FFF2-40B4-BE49-F238E27FC236}">
                  <a16:creationId xmlns:a16="http://schemas.microsoft.com/office/drawing/2014/main" id="{7A267D87-45E3-DE6F-0E3C-F090569652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0548" y="769540"/>
              <a:ext cx="2835997" cy="1792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" name="TextBox 30">
              <a:extLst>
                <a:ext uri="{FF2B5EF4-FFF2-40B4-BE49-F238E27FC236}">
                  <a16:creationId xmlns:a16="http://schemas.microsoft.com/office/drawing/2014/main" id="{1E74970A-564A-1A6B-97B5-21618DCC8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5243" y="819694"/>
              <a:ext cx="472316" cy="36826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450" b="1"/>
                <a:t>N/q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D65D0297-C23E-47C5-628B-54B7AAEF8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8156" y="1289703"/>
              <a:ext cx="461820" cy="352507"/>
            </a:xfrm>
            <a:prstGeom prst="ellips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35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8199" name="TextBox 1">
            <a:extLst>
              <a:ext uri="{FF2B5EF4-FFF2-40B4-BE49-F238E27FC236}">
                <a16:creationId xmlns:a16="http://schemas.microsoft.com/office/drawing/2014/main" id="{61F195CB-A23F-2215-C6C7-6EA5F813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343400"/>
            <a:ext cx="6080125" cy="206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/>
              <a:t>SSA significant at large x, where the valence quarks (non-perturbative sea) dominate?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Correlation asymmetry is linked to Leading Twist(LT) distributions of </a:t>
            </a:r>
            <a:r>
              <a:rPr lang="en-US" altLang="en-US" sz="1600">
                <a:solidFill>
                  <a:srgbClr val="FF0000"/>
                </a:solidFill>
              </a:rPr>
              <a:t>longitudinally polarized quarks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First indication in large x  SIDIS of a LT observable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solidFill>
                  <a:srgbClr val="0000FF"/>
                </a:solidFill>
              </a:rPr>
              <a:t>Correlation between the struck quark and the remnant produces correlation between hadrons (entanglement)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Multidimensional measurements crucial for evolution studies</a:t>
            </a:r>
          </a:p>
        </p:txBody>
      </p:sp>
      <p:pic>
        <p:nvPicPr>
          <p:cNvPr id="8200" name="Picture 6">
            <a:extLst>
              <a:ext uri="{FF2B5EF4-FFF2-40B4-BE49-F238E27FC236}">
                <a16:creationId xmlns:a16="http://schemas.microsoft.com/office/drawing/2014/main" id="{2EC55C27-33A7-78CF-48C7-DB4241FA2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3048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TextBox 110">
            <a:extLst>
              <a:ext uri="{FF2B5EF4-FFF2-40B4-BE49-F238E27FC236}">
                <a16:creationId xmlns:a16="http://schemas.microsoft.com/office/drawing/2014/main" id="{6B3117BB-9B5D-88BA-DCF2-F158A51F03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162800" y="14478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Twist-2 table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(Fracture Functions)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AF7A583-8CC7-00BD-6A99-0BBA49DE401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848600" y="2819400"/>
            <a:ext cx="0" cy="2057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8204" name="Picture 12">
            <a:extLst>
              <a:ext uri="{FF2B5EF4-FFF2-40B4-BE49-F238E27FC236}">
                <a16:creationId xmlns:a16="http://schemas.microsoft.com/office/drawing/2014/main" id="{9DF0896E-9AE4-4D87-77BB-A8CE5ADDD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838" y="1366838"/>
            <a:ext cx="3398837" cy="198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5F4F141-D3AF-ADEF-5BAA-AFF08C84F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2093913"/>
            <a:ext cx="1404938" cy="762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F344CE-BF95-BEC5-DF75-DC880BD07C7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390357" y="2763043"/>
            <a:ext cx="381000" cy="690563"/>
          </a:xfrm>
          <a:prstGeom prst="ellips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F66FE8A-0546-D5E6-3312-3174541D144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19588" y="1785938"/>
            <a:ext cx="604837" cy="1220787"/>
          </a:xfrm>
          <a:prstGeom prst="ellips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208" name="TextBox 19">
            <a:extLst>
              <a:ext uri="{FF2B5EF4-FFF2-40B4-BE49-F238E27FC236}">
                <a16:creationId xmlns:a16="http://schemas.microsoft.com/office/drawing/2014/main" id="{DFE1E4CA-4575-FB4A-AFAF-DE98C9C19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051175"/>
            <a:ext cx="914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rgbClr val="0070C0"/>
                </a:solidFill>
              </a:rPr>
              <a:t>correlation</a:t>
            </a:r>
          </a:p>
        </p:txBody>
      </p:sp>
      <p:sp>
        <p:nvSpPr>
          <p:cNvPr id="8209" name="TextBox 20">
            <a:extLst>
              <a:ext uri="{FF2B5EF4-FFF2-40B4-BE49-F238E27FC236}">
                <a16:creationId xmlns:a16="http://schemas.microsoft.com/office/drawing/2014/main" id="{08608B84-9B28-C78C-D600-AAE243CBF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3275" y="3090863"/>
            <a:ext cx="9144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rgbClr val="0070C0"/>
                </a:solidFill>
              </a:rPr>
              <a:t>modulation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59DD64-384F-E009-1487-76790F2F0A17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22237"/>
            <a:ext cx="8783638" cy="5635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kern="0" dirty="0"/>
              <a:t> </a:t>
            </a:r>
            <a:r>
              <a:rPr lang="en-US" altLang="en-US" sz="2800" kern="0" dirty="0"/>
              <a:t>Correlations in Back-to-Back </a:t>
            </a:r>
            <a:r>
              <a:rPr lang="en-US" altLang="en-US" sz="2800" kern="0" dirty="0" err="1"/>
              <a:t>Dihadron</a:t>
            </a:r>
            <a:r>
              <a:rPr lang="en-US" altLang="en-US" sz="2800" kern="0" dirty="0"/>
              <a:t> Production</a:t>
            </a:r>
            <a:endParaRPr lang="en-US" altLang="en-US" kern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0E7BAD-892E-B5BE-3BDC-F5A7A41E6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8113" y="857905"/>
            <a:ext cx="251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-apple-system" charset="0"/>
              </a:rPr>
              <a:t>H. Avakian et al. (CLAS), Phys. Rev. Lett. 130, 022501 (2023)</a:t>
            </a:r>
            <a:endParaRPr lang="en-US" altLang="en-US" sz="1800" dirty="0">
              <a:latin typeface="-apple-system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3;&#10;\begin{document}&#13;&#10;&#13;&#10;\end{document}&#13;&#10;"/>
  <p:tag name="TEX2PS" val="latex $(base).tex; dvips -D $(res) -E -o $(base).ps $(base).dvi"/>
  <p:tag name="EXTERNALEDITCOMMAND" val="notepad %"/>
  <p:tag name="GHOSTSCRIPTCOMMAND" val="c:\gs\gs8.14\bin\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722"/>
  <p:tag name="DEFAULTHEIGHT" val="302"/>
</p:tagLst>
</file>

<file path=ppt/theme/theme1.xml><?xml version="1.0" encoding="utf-8"?>
<a:theme xmlns:a="http://schemas.openxmlformats.org/drawingml/2006/main" name="harut">
  <a:themeElements>
    <a:clrScheme name="har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ar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har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harut</Template>
  <TotalTime>133211</TotalTime>
  <Words>408</Words>
  <Application>Microsoft Macintosh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MS PGothic</vt:lpstr>
      <vt:lpstr>-apple-system</vt:lpstr>
      <vt:lpstr>Wingdings</vt:lpstr>
      <vt:lpstr>Symbol</vt:lpstr>
      <vt:lpstr>harut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avakian</dc:creator>
  <cp:lastModifiedBy>Daniel Carman</cp:lastModifiedBy>
  <cp:revision>1058</cp:revision>
  <cp:lastPrinted>2023-01-31T09:37:03Z</cp:lastPrinted>
  <dcterms:created xsi:type="dcterms:W3CDTF">2012-06-15T14:14:56Z</dcterms:created>
  <dcterms:modified xsi:type="dcterms:W3CDTF">2023-04-18T12:23:21Z</dcterms:modified>
</cp:coreProperties>
</file>