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3" r:id="rId1"/>
    <p:sldMasterId id="2147483726" r:id="rId2"/>
  </p:sldMasterIdLst>
  <p:notesMasterIdLst>
    <p:notesMasterId r:id="rId57"/>
  </p:notesMasterIdLst>
  <p:handoutMasterIdLst>
    <p:handoutMasterId r:id="rId58"/>
  </p:handoutMasterIdLst>
  <p:sldIdLst>
    <p:sldId id="428" r:id="rId3"/>
    <p:sldId id="999" r:id="rId4"/>
    <p:sldId id="998" r:id="rId5"/>
    <p:sldId id="1032" r:id="rId6"/>
    <p:sldId id="1033" r:id="rId7"/>
    <p:sldId id="1034" r:id="rId8"/>
    <p:sldId id="1035" r:id="rId9"/>
    <p:sldId id="1037" r:id="rId10"/>
    <p:sldId id="1046" r:id="rId11"/>
    <p:sldId id="1045" r:id="rId12"/>
    <p:sldId id="1001" r:id="rId13"/>
    <p:sldId id="1038" r:id="rId14"/>
    <p:sldId id="1047" r:id="rId15"/>
    <p:sldId id="1048" r:id="rId16"/>
    <p:sldId id="1050" r:id="rId17"/>
    <p:sldId id="1049" r:id="rId18"/>
    <p:sldId id="1002" r:id="rId19"/>
    <p:sldId id="1003" r:id="rId20"/>
    <p:sldId id="1004" r:id="rId21"/>
    <p:sldId id="1051" r:id="rId22"/>
    <p:sldId id="1005" r:id="rId23"/>
    <p:sldId id="1052" r:id="rId24"/>
    <p:sldId id="1008" r:id="rId25"/>
    <p:sldId id="1010" r:id="rId26"/>
    <p:sldId id="1013" r:id="rId27"/>
    <p:sldId id="1014" r:id="rId28"/>
    <p:sldId id="1016" r:id="rId29"/>
    <p:sldId id="1017" r:id="rId30"/>
    <p:sldId id="1030" r:id="rId31"/>
    <p:sldId id="1019" r:id="rId32"/>
    <p:sldId id="1020" r:id="rId33"/>
    <p:sldId id="1021" r:id="rId34"/>
    <p:sldId id="1022" r:id="rId35"/>
    <p:sldId id="1053" r:id="rId36"/>
    <p:sldId id="1015" r:id="rId37"/>
    <p:sldId id="1018" r:id="rId38"/>
    <p:sldId id="1000" r:id="rId39"/>
    <p:sldId id="1039" r:id="rId40"/>
    <p:sldId id="1040" r:id="rId41"/>
    <p:sldId id="1041" r:id="rId42"/>
    <p:sldId id="1042" r:id="rId43"/>
    <p:sldId id="1043" r:id="rId44"/>
    <p:sldId id="1044" r:id="rId45"/>
    <p:sldId id="1006" r:id="rId46"/>
    <p:sldId id="1007" r:id="rId47"/>
    <p:sldId id="1023" r:id="rId48"/>
    <p:sldId id="1024" r:id="rId49"/>
    <p:sldId id="1025" r:id="rId50"/>
    <p:sldId id="1026" r:id="rId51"/>
    <p:sldId id="1027" r:id="rId52"/>
    <p:sldId id="1028" r:id="rId53"/>
    <p:sldId id="1029" r:id="rId54"/>
    <p:sldId id="1031" r:id="rId55"/>
    <p:sldId id="1009" r:id="rId56"/>
  </p:sldIdLst>
  <p:sldSz cx="9144000" cy="6858000" type="letter"/>
  <p:notesSz cx="6858000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00FF00"/>
    <a:srgbClr val="FF9933"/>
    <a:srgbClr val="4DEE32"/>
    <a:srgbClr val="ECF10D"/>
    <a:srgbClr val="06A7F8"/>
    <a:srgbClr val="FF33CC"/>
    <a:srgbClr val="006600"/>
    <a:srgbClr val="00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6" autoAdjust="0"/>
    <p:restoredTop sz="94660" autoAdjust="0"/>
  </p:normalViewPr>
  <p:slideViewPr>
    <p:cSldViewPr snapToGrid="0">
      <p:cViewPr varScale="1">
        <p:scale>
          <a:sx n="87" d="100"/>
          <a:sy n="87" d="100"/>
        </p:scale>
        <p:origin x="648" y="60"/>
      </p:cViewPr>
      <p:guideLst>
        <p:guide orient="horz" pos="2160"/>
        <p:guide pos="28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60"/>
    </p:cViewPr>
  </p:sorterViewPr>
  <p:notesViewPr>
    <p:cSldViewPr snapToGrid="0">
      <p:cViewPr>
        <p:scale>
          <a:sx n="100" d="100"/>
          <a:sy n="100" d="100"/>
        </p:scale>
        <p:origin x="-654" y="2232"/>
      </p:cViewPr>
      <p:guideLst>
        <p:guide orient="horz" pos="29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fld id="{E814C3CF-5F5F-40A9-A4E1-910BA10C2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57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6913"/>
            <a:ext cx="4659313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25950"/>
            <a:ext cx="503237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47138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="0"/>
            </a:lvl1pPr>
          </a:lstStyle>
          <a:p>
            <a:pPr>
              <a:defRPr/>
            </a:pPr>
            <a:fld id="{A8BD8E1D-8BBA-4AF0-BBE5-7652A6FE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2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78449-51AD-410E-8620-252021BB42F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149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80B436-0F11-4449-A63A-7F43413F6B23}" type="slidenum">
              <a:rPr lang="en-US"/>
              <a:pPr/>
              <a:t>18</a:t>
            </a:fld>
            <a:endParaRPr lang="en-US"/>
          </a:p>
        </p:txBody>
      </p:sp>
      <p:sp>
        <p:nvSpPr>
          <p:cNvPr id="14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8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196470-0D20-459B-A640-99652ACD1F17}" type="slidenum">
              <a:rPr lang="en-US"/>
              <a:pPr/>
              <a:t>19</a:t>
            </a:fld>
            <a:endParaRPr lang="en-US"/>
          </a:p>
        </p:txBody>
      </p:sp>
      <p:sp>
        <p:nvSpPr>
          <p:cNvPr id="15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1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F32C66-8155-44C4-8B03-755D76986F7D}" type="slidenum">
              <a:rPr lang="en-US"/>
              <a:pPr/>
              <a:t>20</a:t>
            </a:fld>
            <a:endParaRPr lang="en-US"/>
          </a:p>
        </p:txBody>
      </p:sp>
      <p:sp>
        <p:nvSpPr>
          <p:cNvPr id="16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68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F32C66-8155-44C4-8B03-755D76986F7D}" type="slidenum">
              <a:rPr lang="en-US"/>
              <a:pPr/>
              <a:t>21</a:t>
            </a:fld>
            <a:endParaRPr lang="en-US"/>
          </a:p>
        </p:txBody>
      </p:sp>
      <p:sp>
        <p:nvSpPr>
          <p:cNvPr id="16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7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398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2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30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868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90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7896F-CA29-CE4D-BE8B-C18559D10A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31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1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701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563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4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522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025717-8AA6-4D46-9C67-E5B57AC1E4E1}" type="slidenum">
              <a:rPr lang="en-US"/>
              <a:pPr/>
              <a:t>37</a:t>
            </a:fld>
            <a:endParaRPr lang="en-US"/>
          </a:p>
        </p:txBody>
      </p:sp>
      <p:sp>
        <p:nvSpPr>
          <p:cNvPr id="11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49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7CCCD-7D6C-4E97-B97C-62578AB73F94}" type="slidenum">
              <a:rPr lang="en-US"/>
              <a:pPr/>
              <a:t>44</a:t>
            </a:fld>
            <a:endParaRPr lang="en-US"/>
          </a:p>
        </p:txBody>
      </p:sp>
      <p:sp>
        <p:nvSpPr>
          <p:cNvPr id="17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73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25F188-3A57-4B3D-BCDA-CAE224EA4CC1}" type="slidenum">
              <a:rPr lang="en-US"/>
              <a:pPr/>
              <a:t>45</a:t>
            </a:fld>
            <a:endParaRPr lang="en-US"/>
          </a:p>
        </p:txBody>
      </p:sp>
      <p:sp>
        <p:nvSpPr>
          <p:cNvPr id="18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7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1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 not just understanding the nucleon spin</a:t>
            </a:r>
            <a:r>
              <a:rPr lang="en-US" baseline="0" dirty="0" smtClean="0"/>
              <a:t> sum rule. But a deeper quest to understand the nucleon as a many body object in QCD.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9EC9-432A-9D4D-9E7F-2234E3773A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9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6139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10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7038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75388D-3408-47CA-9D5E-B5712ADDB523}" type="slidenum">
              <a:rPr lang="en-US"/>
              <a:pPr/>
              <a:t>11</a:t>
            </a:fld>
            <a:endParaRPr lang="en-US"/>
          </a:p>
        </p:txBody>
      </p:sp>
      <p:sp>
        <p:nvSpPr>
          <p:cNvPr id="12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8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AE7A-D00F-BA43-98D1-E43B98DAA7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1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returned to developing cost</a:t>
            </a:r>
            <a:r>
              <a:rPr lang="en-US" baseline="0" dirty="0" smtClean="0"/>
              <a:t> effective and ECO-friendly eRHIC option with ERL located in the existing RHIC tunnel. We plan to install all magnets for 6 passes and 30 GeV from the start and then build up SRF linac from 1 GeV to 5 GeV per pass.</a:t>
            </a:r>
          </a:p>
          <a:p>
            <a:r>
              <a:rPr lang="en-US" baseline="0" dirty="0" smtClean="0"/>
              <a:t>In this case electrons will pass through the detector halls in the way to the top energy, will collide in up to 3 IRs. Then they will be decelerated to the injection energy and damped.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1AE7A-D00F-BA43-98D1-E43B98DAA7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08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69D6CE-AFBE-4F64-A166-2FDFBD1AAED5}" type="slidenum">
              <a:rPr lang="en-US"/>
              <a:pPr/>
              <a:t>17</a:t>
            </a:fld>
            <a:endParaRPr lang="en-US"/>
          </a:p>
        </p:txBody>
      </p:sp>
      <p:sp>
        <p:nvSpPr>
          <p:cNvPr id="13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3582EA7-0D41-49A5-AC07-3F25B2B744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E0D086-2CFE-4582-AFBB-E7764789D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2FF290-A794-4FBC-A02C-5FAF188AEF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45C0-8298-4355-B749-9A72BF9673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34089"/>
            <a:ext cx="8229600" cy="7803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7B263AA9-63A8-435C-B083-93C0A661F5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41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47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993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10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986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7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22745C0-8298-4355-B749-9A72BF9673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95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187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45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02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2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3FD0341-02FE-4CCB-B2CF-17720E606E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8CF2D5-ABFF-47B4-8B92-CE88B7B2DF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F32753E-099F-43F4-9039-29F1F827E9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43E8328-ED60-4BC0-87DA-68F30C45CF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87DDF0E-187D-45C1-B4EF-CDADBAE42B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64722D-1483-4527-A1F3-88874B8E40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449FADE-D8EB-4A69-8EC6-0BAA1C1511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7C9B81F-C347-4BEF-BFDF-29C42F48304A}" type="datetimeFigureOut">
              <a:rPr lang="en-US" smtClean="0"/>
              <a:pPr/>
              <a:t>10/21/2013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3582EA7-0D41-49A5-AC07-3F25B2B744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663" r:id="rId12"/>
    <p:sldLayoutId id="2147483725" r:id="rId13"/>
  </p:sldLayoutIdLst>
  <p:transition>
    <p:pull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209" y="533400"/>
            <a:ext cx="868798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09" y="1600199"/>
            <a:ext cx="8687983" cy="5073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875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032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latin typeface="Arial"/>
              </a:rPr>
              <a:t>October 4, 2013</a:t>
            </a:r>
            <a:endParaRPr lang="en-US" b="0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7007" y="18288"/>
            <a:ext cx="4623384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latin typeface="Arial"/>
              </a:rPr>
              <a:t>EIC @ MENU2013, Rome, Italy</a:t>
            </a:r>
            <a:endParaRPr lang="en-US" b="0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FEC368-1D7A-4F81-ABF6-AE0E36BAF64C}" type="slidenum">
              <a:rPr lang="en-US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alphaModFix amt="58000"/>
          </a:blip>
          <a:stretch>
            <a:fillRect/>
          </a:stretch>
        </p:blipFill>
        <p:spPr>
          <a:xfrm>
            <a:off x="0" y="6465267"/>
            <a:ext cx="2309253" cy="40513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706628" y="6513945"/>
            <a:ext cx="243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D2533C">
                    <a:lumMod val="60000"/>
                    <a:lumOff val="40000"/>
                  </a:srgbClr>
                </a:solidFill>
                <a:latin typeface="Lucida Blackletter"/>
                <a:cs typeface="Lucida Blackletter"/>
              </a:rPr>
              <a:t>Abhay L Deshpande</a:t>
            </a:r>
            <a:endParaRPr lang="en-US" sz="1400" b="0" dirty="0">
              <a:solidFill>
                <a:srgbClr val="D2533C">
                  <a:lumMod val="60000"/>
                  <a:lumOff val="40000"/>
                </a:srgbClr>
              </a:solidFill>
              <a:latin typeface="Lucida Blackletter"/>
              <a:cs typeface="Lucida Blackletter"/>
            </a:endParaRPr>
          </a:p>
        </p:txBody>
      </p:sp>
    </p:spTree>
    <p:extLst>
      <p:ext uri="{BB962C8B-B14F-4D97-AF65-F5344CB8AC3E}">
        <p14:creationId xmlns:p14="http://schemas.microsoft.com/office/powerpoint/2010/main" val="266284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2.emf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gif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7B23942-416A-4569-9004-BB01B369207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1921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4632726" y="1743718"/>
            <a:ext cx="4197426" cy="1435657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EIC </a:t>
            </a:r>
            <a:r>
              <a:rPr lang="en-US" b="0" dirty="0" err="1" smtClean="0"/>
              <a:t>ep</a:t>
            </a:r>
            <a:r>
              <a:rPr lang="en-US" b="0" dirty="0" smtClean="0"/>
              <a:t> Facilities and Program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  <p:sp>
        <p:nvSpPr>
          <p:cNvPr id="81922" name="Rectangle 17"/>
          <p:cNvSpPr>
            <a:spLocks noChangeArrowheads="1"/>
          </p:cNvSpPr>
          <p:nvPr/>
        </p:nvSpPr>
        <p:spPr bwMode="auto">
          <a:xfrm>
            <a:off x="787400" y="1582738"/>
            <a:ext cx="7680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08000" indent="-508000" eaLnBrk="0" hangingPunct="0">
              <a:spcBef>
                <a:spcPct val="20000"/>
              </a:spcBef>
              <a:buClr>
                <a:schemeClr val="tx1"/>
              </a:buClr>
              <a:buFont typeface="Monotype Sorts"/>
              <a:buAutoNum type="romanUcPeriod"/>
            </a:pPr>
            <a:endParaRPr lang="en-US" sz="2000"/>
          </a:p>
          <a:p>
            <a:pPr marL="508000" indent="-508000" eaLnBrk="0" hangingPunct="0">
              <a:spcBef>
                <a:spcPct val="20000"/>
              </a:spcBef>
              <a:buClr>
                <a:schemeClr val="tx1"/>
              </a:buClr>
              <a:buFont typeface="Monotype Sorts"/>
              <a:buAutoNum type="romanUcPeriod"/>
            </a:pPr>
            <a:endParaRPr lang="en-US" sz="2000"/>
          </a:p>
        </p:txBody>
      </p:sp>
      <p:sp>
        <p:nvSpPr>
          <p:cNvPr id="81924" name="Rectangle 4"/>
          <p:cNvSpPr txBox="1">
            <a:spLocks noChangeArrowheads="1"/>
          </p:cNvSpPr>
          <p:nvPr/>
        </p:nvSpPr>
        <p:spPr bwMode="auto">
          <a:xfrm>
            <a:off x="4688883" y="3520829"/>
            <a:ext cx="4085112" cy="7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dirty="0"/>
              <a:t>Thomas K </a:t>
            </a:r>
            <a:r>
              <a:rPr lang="en-US" sz="2000" dirty="0" smtClean="0"/>
              <a:t>Hemmick</a:t>
            </a:r>
          </a:p>
          <a:p>
            <a:pPr algn="ctr" eaLnBrk="0" hangingPunct="0"/>
            <a:r>
              <a:rPr lang="en-US" sz="2000" dirty="0" smtClean="0"/>
              <a:t>Stony Brook University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11669"/>
            <a:ext cx="736913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Special Thanks for Slides:</a:t>
            </a:r>
            <a:br>
              <a:rPr lang="en-US" dirty="0" smtClean="0"/>
            </a:br>
            <a:r>
              <a:rPr lang="en-US" dirty="0" smtClean="0"/>
              <a:t>E.C. </a:t>
            </a:r>
            <a:r>
              <a:rPr lang="en-US" dirty="0" err="1" smtClean="0"/>
              <a:t>Aschenauer</a:t>
            </a:r>
            <a:r>
              <a:rPr lang="en-US" dirty="0" smtClean="0"/>
              <a:t>, K. </a:t>
            </a:r>
            <a:r>
              <a:rPr lang="en-US" dirty="0" err="1" smtClean="0"/>
              <a:t>Dehmelt</a:t>
            </a:r>
            <a:r>
              <a:rPr lang="en-US" dirty="0" smtClean="0"/>
              <a:t>, A. Deshpande, J. Huang, P. </a:t>
            </a:r>
            <a:r>
              <a:rPr lang="en-US" dirty="0" err="1" smtClean="0"/>
              <a:t>Nadel-Turonski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176"/>
          <a:stretch/>
        </p:blipFill>
        <p:spPr>
          <a:xfrm>
            <a:off x="187286" y="399180"/>
            <a:ext cx="4206343" cy="5457935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QCD-2013, Lanzhou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>
          <a:xfrm>
            <a:off x="417672" y="-6645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From RHIC to </a:t>
            </a:r>
            <a:r>
              <a:rPr lang="en-US" cap="none" dirty="0" err="1" smtClean="0">
                <a:ea typeface="ＭＳ Ｐゴシック" pitchFamily="-107" charset="-128"/>
                <a:cs typeface="ＭＳ Ｐゴシック" pitchFamily="-107" charset="-128"/>
              </a:rPr>
              <a:t>e</a:t>
            </a:r>
            <a:r>
              <a:rPr lang="en-US" dirty="0" err="1" smtClean="0">
                <a:ea typeface="ＭＳ Ｐゴシック" pitchFamily="-107" charset="-128"/>
                <a:cs typeface="ＭＳ Ｐゴシック" pitchFamily="-107" charset="-128"/>
              </a:rPr>
              <a:t>RHIC</a:t>
            </a:r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3928777" y="1730375"/>
            <a:ext cx="1108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FFFFFF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9318" y="3284538"/>
            <a:ext cx="6719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7975" y="3175000"/>
            <a:ext cx="770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3074" y="3476625"/>
            <a:ext cx="845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solidFill>
            <a:srgbClr val="FFFCC1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3736006" y="2859088"/>
            <a:ext cx="137830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chemeClr val="bg1"/>
                </a:solidFill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6:00 o’clock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179295" y="2325688"/>
            <a:ext cx="11765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8:00 o’clock</a:t>
            </a:r>
          </a:p>
        </p:txBody>
      </p:sp>
      <p:sp>
        <p:nvSpPr>
          <p:cNvPr id="16443" name="Text Box 59"/>
          <p:cNvSpPr txBox="1">
            <a:spLocks noChangeArrowheads="1"/>
          </p:cNvSpPr>
          <p:nvPr/>
        </p:nvSpPr>
        <p:spPr bwMode="auto">
          <a:xfrm>
            <a:off x="2136267" y="1393825"/>
            <a:ext cx="140595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eLenses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10:00 o’clock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408503" y="2565400"/>
            <a:ext cx="131358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4:00 o’clock</a:t>
            </a: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7313163" y="1552575"/>
            <a:ext cx="13783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endParaRPr lang="en-US" sz="1600" b="1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2:00 o’clock</a:t>
            </a: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" pitchFamily="66" charset="0"/>
                </a:rPr>
                <a:t>ERL Test Facility </a:t>
              </a:r>
              <a:endParaRPr lang="en-US" sz="14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4"/>
          <p:cNvSpPr>
            <a:spLocks noChangeAspect="1" noChangeArrowheads="1"/>
          </p:cNvSpPr>
          <p:nvPr/>
        </p:nvSpPr>
        <p:spPr bwMode="auto">
          <a:xfrm>
            <a:off x="965200" y="1227138"/>
            <a:ext cx="7767123" cy="164304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6200" y="2298700"/>
            <a:ext cx="3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73500" y="2857500"/>
            <a:ext cx="3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7" name="Text Box 45"/>
          <p:cNvSpPr txBox="1">
            <a:spLocks noChangeArrowheads="1"/>
          </p:cNvSpPr>
          <p:nvPr/>
        </p:nvSpPr>
        <p:spPr bwMode="auto">
          <a:xfrm>
            <a:off x="3731763" y="1731765"/>
            <a:ext cx="1309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eRHIC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867986" y="1258888"/>
            <a:ext cx="21909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12:00 o’clock</a:t>
            </a:r>
          </a:p>
        </p:txBody>
      </p:sp>
      <p:pic>
        <p:nvPicPr>
          <p:cNvPr id="79" name="Picture 78" descr="eic-det-v5.eps"/>
          <p:cNvPicPr>
            <a:picLocks noChangeAspect="1"/>
          </p:cNvPicPr>
          <p:nvPr/>
        </p:nvPicPr>
        <p:blipFill>
          <a:blip r:embed="rId4"/>
          <a:srcRect l="9923" r="29769" b="10313"/>
          <a:stretch>
            <a:fillRect/>
          </a:stretch>
        </p:blipFill>
        <p:spPr>
          <a:xfrm>
            <a:off x="5276158" y="836838"/>
            <a:ext cx="984579" cy="821807"/>
          </a:xfrm>
          <a:prstGeom prst="rect">
            <a:avLst/>
          </a:prstGeom>
        </p:spPr>
      </p:pic>
      <p:sp>
        <p:nvSpPr>
          <p:cNvPr id="80" name="Text Box 60"/>
          <p:cNvSpPr txBox="1">
            <a:spLocks noChangeArrowheads="1"/>
          </p:cNvSpPr>
          <p:nvPr/>
        </p:nvSpPr>
        <p:spPr bwMode="auto">
          <a:xfrm>
            <a:off x="5135901" y="1550988"/>
            <a:ext cx="1909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eRHIC</a:t>
            </a: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-Detector</a:t>
            </a:r>
          </a:p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&amp; 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  <a:latin typeface="Comic Sans MS"/>
                <a:cs typeface="Comic Sans MS"/>
              </a:rPr>
              <a:t>12:00 o’clock</a:t>
            </a:r>
          </a:p>
        </p:txBody>
      </p:sp>
    </p:spTree>
    <p:extLst>
      <p:ext uri="{BB962C8B-B14F-4D97-AF65-F5344CB8AC3E}">
        <p14:creationId xmlns:p14="http://schemas.microsoft.com/office/powerpoint/2010/main" val="4183809601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9" grpId="0"/>
      <p:bldP spid="74" grpId="0" animBg="1"/>
      <p:bldP spid="75" grpId="0"/>
      <p:bldP spid="76" grpId="0"/>
      <p:bldP spid="77" grpId="0"/>
      <p:bldP spid="16444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170721" y="81001"/>
            <a:ext cx="74174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EIC at Jefferson Lab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9"/>
          <a:stretch>
            <a:fillRect/>
          </a:stretch>
        </p:blipFill>
        <p:spPr bwMode="auto">
          <a:xfrm>
            <a:off x="1176481" y="857161"/>
            <a:ext cx="6937920" cy="51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980961" y="3382921"/>
            <a:ext cx="1084320" cy="64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Pre-booster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510881" y="3070440"/>
            <a:ext cx="1216800" cy="3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Ion linac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417921" y="3397321"/>
            <a:ext cx="612000" cy="3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IP1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798080" y="3110760"/>
            <a:ext cx="558720" cy="3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IP2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 rot="19500000">
            <a:off x="3415681" y="1869606"/>
            <a:ext cx="1853280" cy="91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3628">
                <a:solidFill>
                  <a:srgbClr val="FF0000"/>
                </a:solidFill>
              </a:rPr>
              <a:t>M E I C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(Stage-I EIC)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144161" y="4041001"/>
            <a:ext cx="2167200" cy="64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00"/>
                </a:solidFill>
              </a:rPr>
              <a:t>High-Energy Ring</a:t>
            </a:r>
            <a:r>
              <a:rPr lang="de-DE" sz="1814">
                <a:solidFill>
                  <a:srgbClr val="FFFFFF"/>
                </a:solidFill>
              </a:rPr>
              <a:t> (Stage-II EIC)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348161" y="1241640"/>
            <a:ext cx="1444320" cy="36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814">
                <a:solidFill>
                  <a:srgbClr val="FFFFFF"/>
                </a:solidFill>
              </a:rPr>
              <a:t>e injection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535041" y="6133321"/>
            <a:ext cx="6694560" cy="3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sz="1814">
                <a:latin typeface="Times New Roman" panose="02020603050405020304" pitchFamily="18" charset="0"/>
              </a:rPr>
              <a:t>The MEIC has a circumference similar to CEBAF (1.4 km)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 rot="16200000">
            <a:off x="7135921" y="3287949"/>
            <a:ext cx="1440000" cy="4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2177"/>
              <a:t>C E B A F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920640" y="5430601"/>
            <a:ext cx="1342080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451"/>
              <a:t>Halls A-C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6397921" y="1675081"/>
            <a:ext cx="1080000" cy="30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451"/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42724514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56" y="459096"/>
            <a:ext cx="8219536" cy="58535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3577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rc 119"/>
          <p:cNvSpPr/>
          <p:nvPr/>
        </p:nvSpPr>
        <p:spPr>
          <a:xfrm>
            <a:off x="3173413" y="62166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" name="Arc 120"/>
          <p:cNvSpPr/>
          <p:nvPr/>
        </p:nvSpPr>
        <p:spPr>
          <a:xfrm flipH="1">
            <a:off x="4595813" y="62103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7" name="Arc 236"/>
          <p:cNvSpPr>
            <a:spLocks noChangeAspect="1"/>
          </p:cNvSpPr>
          <p:nvPr/>
        </p:nvSpPr>
        <p:spPr>
          <a:xfrm rot="18146531">
            <a:off x="1539833" y="1110779"/>
            <a:ext cx="4490346" cy="3825875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0" name="Arc 289"/>
          <p:cNvSpPr>
            <a:spLocks noChangeAspect="1"/>
          </p:cNvSpPr>
          <p:nvPr/>
        </p:nvSpPr>
        <p:spPr>
          <a:xfrm rot="7277956">
            <a:off x="2842486" y="2432768"/>
            <a:ext cx="3890142" cy="3911311"/>
          </a:xfrm>
          <a:prstGeom prst="arc">
            <a:avLst>
              <a:gd name="adj1" fmla="val 16200000"/>
              <a:gd name="adj2" fmla="val 19504192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29" name="Text Box 110"/>
          <p:cNvSpPr txBox="1">
            <a:spLocks noChangeArrowheads="1"/>
          </p:cNvSpPr>
          <p:nvPr/>
        </p:nvSpPr>
        <p:spPr bwMode="auto">
          <a:xfrm>
            <a:off x="3962271" y="5693669"/>
            <a:ext cx="857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eSTAR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30" name="Text Box 111"/>
          <p:cNvSpPr txBox="1">
            <a:spLocks noChangeArrowheads="1"/>
          </p:cNvSpPr>
          <p:nvPr/>
        </p:nvSpPr>
        <p:spPr bwMode="auto">
          <a:xfrm rot="3600000">
            <a:off x="1955602" y="4640923"/>
            <a:ext cx="1113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ePHENIX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46" name="Arc 145"/>
          <p:cNvSpPr>
            <a:spLocks noChangeAspect="1"/>
          </p:cNvSpPr>
          <p:nvPr/>
        </p:nvSpPr>
        <p:spPr>
          <a:xfrm>
            <a:off x="2992438" y="10747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0350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7725" y="103346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798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5717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5685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2813" y="180181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4713" y="106838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243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5336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4500" y="25304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950" y="17907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45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7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9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0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1" name="Rectangle 13"/>
          <p:cNvSpPr>
            <a:spLocks noChangeArrowheads="1"/>
          </p:cNvSpPr>
          <p:nvPr/>
        </p:nvSpPr>
        <p:spPr bwMode="auto">
          <a:xfrm rot="10800000">
            <a:off x="4249738" y="6079587"/>
            <a:ext cx="271896" cy="231261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52" name="Rectangle 136"/>
          <p:cNvSpPr>
            <a:spLocks noChangeArrowheads="1"/>
          </p:cNvSpPr>
          <p:nvPr/>
        </p:nvSpPr>
        <p:spPr bwMode="auto">
          <a:xfrm rot="3600000">
            <a:off x="2058862" y="4826685"/>
            <a:ext cx="228636" cy="217234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>
          <a:xfrm rot="577047">
            <a:off x="2286479" y="862943"/>
            <a:ext cx="4529907" cy="3880888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61" name="Straight Connector 260"/>
          <p:cNvCxnSpPr>
            <a:stCxn id="237" idx="2"/>
            <a:endCxn id="236" idx="0"/>
          </p:cNvCxnSpPr>
          <p:nvPr/>
        </p:nvCxnSpPr>
        <p:spPr>
          <a:xfrm>
            <a:off x="3840494" y="883643"/>
            <a:ext cx="1035129" cy="6573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Arc 265"/>
          <p:cNvSpPr>
            <a:spLocks noChangeAspect="1"/>
          </p:cNvSpPr>
          <p:nvPr/>
        </p:nvSpPr>
        <p:spPr>
          <a:xfrm rot="14995628">
            <a:off x="1197943" y="2034373"/>
            <a:ext cx="4721515" cy="3767184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4" name="Arc 273"/>
          <p:cNvSpPr>
            <a:spLocks noChangeAspect="1"/>
          </p:cNvSpPr>
          <p:nvPr/>
        </p:nvSpPr>
        <p:spPr>
          <a:xfrm rot="11169758">
            <a:off x="1828086" y="2592650"/>
            <a:ext cx="4721515" cy="3767184"/>
          </a:xfrm>
          <a:prstGeom prst="arc">
            <a:avLst>
              <a:gd name="adj1" fmla="val 16200000"/>
              <a:gd name="adj2" fmla="val 19361024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86" name="Straight Connector 285"/>
          <p:cNvCxnSpPr>
            <a:stCxn id="266" idx="0"/>
            <a:endCxn id="274" idx="2"/>
          </p:cNvCxnSpPr>
          <p:nvPr/>
        </p:nvCxnSpPr>
        <p:spPr>
          <a:xfrm rot="16200000" flipH="1">
            <a:off x="1559694" y="4794271"/>
            <a:ext cx="1022176" cy="562517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Arc 288"/>
          <p:cNvSpPr>
            <a:spLocks noChangeAspect="1"/>
          </p:cNvSpPr>
          <p:nvPr/>
        </p:nvSpPr>
        <p:spPr>
          <a:xfrm rot="3574480">
            <a:off x="2987577" y="1497163"/>
            <a:ext cx="4357039" cy="3923383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91" name="Straight Connector 290"/>
          <p:cNvCxnSpPr>
            <a:stCxn id="289" idx="2"/>
            <a:endCxn id="290" idx="0"/>
          </p:cNvCxnSpPr>
          <p:nvPr/>
        </p:nvCxnSpPr>
        <p:spPr>
          <a:xfrm rot="5400000">
            <a:off x="6273874" y="4656220"/>
            <a:ext cx="932907" cy="563459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91"/>
          <p:cNvGrpSpPr>
            <a:grpSpLocks noChangeAspect="1"/>
          </p:cNvGrpSpPr>
          <p:nvPr/>
        </p:nvGrpSpPr>
        <p:grpSpPr bwMode="auto">
          <a:xfrm rot="3651754">
            <a:off x="6410634" y="2196896"/>
            <a:ext cx="623480" cy="136260"/>
            <a:chOff x="786993" y="1745932"/>
            <a:chExt cx="740248" cy="161824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749" name="Text Box 19"/>
          <p:cNvSpPr txBox="1">
            <a:spLocks noChangeArrowheads="1"/>
          </p:cNvSpPr>
          <p:nvPr/>
        </p:nvSpPr>
        <p:spPr bwMode="auto">
          <a:xfrm rot="17993261">
            <a:off x="1423189" y="2430892"/>
            <a:ext cx="1855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1513D7"/>
                </a:solidFill>
                <a:latin typeface="Comic Sans MS"/>
                <a:cs typeface="Comic Sans MS"/>
              </a:rPr>
              <a:t>Coherent e-cooler</a:t>
            </a:r>
            <a:endParaRPr lang="en-US" sz="1200" i="0" dirty="0">
              <a:solidFill>
                <a:srgbClr val="1513D7"/>
              </a:solidFill>
              <a:latin typeface="Comic Sans MS"/>
              <a:cs typeface="Comic Sans MS"/>
            </a:endParaRPr>
          </a:p>
        </p:txBody>
      </p:sp>
      <p:sp>
        <p:nvSpPr>
          <p:cNvPr id="751" name="Freeform 750"/>
          <p:cNvSpPr/>
          <p:nvPr/>
        </p:nvSpPr>
        <p:spPr>
          <a:xfrm>
            <a:off x="4948518" y="1203960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Freeform 751"/>
          <p:cNvSpPr/>
          <p:nvPr/>
        </p:nvSpPr>
        <p:spPr>
          <a:xfrm rot="15409430">
            <a:off x="1239203" y="3555088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Line 184"/>
          <p:cNvSpPr>
            <a:spLocks noChangeShapeType="1"/>
          </p:cNvSpPr>
          <p:nvPr/>
        </p:nvSpPr>
        <p:spPr bwMode="auto">
          <a:xfrm rot="14400000" flipV="1">
            <a:off x="6168465" y="2334585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57" name="Freeform 756"/>
          <p:cNvSpPr/>
          <p:nvPr/>
        </p:nvSpPr>
        <p:spPr>
          <a:xfrm>
            <a:off x="4918038" y="1281057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48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191"/>
          <p:cNvGrpSpPr>
            <a:grpSpLocks noChangeAspect="1"/>
          </p:cNvGrpSpPr>
          <p:nvPr/>
        </p:nvGrpSpPr>
        <p:grpSpPr bwMode="auto">
          <a:xfrm rot="7165234">
            <a:off x="1695758" y="2191068"/>
            <a:ext cx="623480" cy="136260"/>
            <a:chOff x="786993" y="1745932"/>
            <a:chExt cx="740248" cy="161824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296" name="Oval 295"/>
          <p:cNvSpPr/>
          <p:nvPr/>
        </p:nvSpPr>
        <p:spPr>
          <a:xfrm>
            <a:off x="1117518" y="1461058"/>
            <a:ext cx="1737360" cy="1737360"/>
          </a:xfrm>
          <a:prstGeom prst="ellipse">
            <a:avLst/>
          </a:prstGeom>
          <a:noFill/>
          <a:ln w="38100" cap="flat" cmpd="tri" algn="ctr">
            <a:gradFill>
              <a:gsLst>
                <a:gs pos="0">
                  <a:schemeClr val="accent1">
                    <a:tint val="66000"/>
                    <a:satMod val="160000"/>
                    <a:alpha val="46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3" name="Line 184"/>
          <p:cNvSpPr>
            <a:spLocks noChangeShapeType="1"/>
          </p:cNvSpPr>
          <p:nvPr/>
        </p:nvSpPr>
        <p:spPr bwMode="auto">
          <a:xfrm rot="18000000" flipV="1">
            <a:off x="1698831" y="235764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7" name="Rectangle 136"/>
          <p:cNvSpPr>
            <a:spLocks noChangeArrowheads="1"/>
          </p:cNvSpPr>
          <p:nvPr/>
        </p:nvSpPr>
        <p:spPr bwMode="auto">
          <a:xfrm>
            <a:off x="4262436" y="951740"/>
            <a:ext cx="190103" cy="194972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8" name="Text Box 110"/>
          <p:cNvSpPr txBox="1">
            <a:spLocks noChangeArrowheads="1"/>
          </p:cNvSpPr>
          <p:nvPr/>
        </p:nvSpPr>
        <p:spPr bwMode="auto">
          <a:xfrm>
            <a:off x="3534776" y="1180513"/>
            <a:ext cx="16027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New </a:t>
            </a:r>
          </a:p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detector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9" name="Arc 488"/>
          <p:cNvSpPr/>
          <p:nvPr/>
        </p:nvSpPr>
        <p:spPr>
          <a:xfrm rot="16200000" flipH="1" flipV="1">
            <a:off x="4125184" y="-102720"/>
            <a:ext cx="452567" cy="1861073"/>
          </a:xfrm>
          <a:prstGeom prst="arc">
            <a:avLst>
              <a:gd name="adj1" fmla="val 16803933"/>
              <a:gd name="adj2" fmla="val 4913040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0" name="Arc 489"/>
          <p:cNvSpPr/>
          <p:nvPr/>
        </p:nvSpPr>
        <p:spPr>
          <a:xfrm rot="5400000" flipH="1">
            <a:off x="4166274" y="5487042"/>
            <a:ext cx="470434" cy="1891552"/>
          </a:xfrm>
          <a:prstGeom prst="arc">
            <a:avLst>
              <a:gd name="adj1" fmla="val 16802610"/>
              <a:gd name="adj2" fmla="val 4705417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5" name="Arc 424"/>
          <p:cNvSpPr/>
          <p:nvPr/>
        </p:nvSpPr>
        <p:spPr>
          <a:xfrm rot="9000000" flipH="1" flipV="1">
            <a:off x="1786584" y="4186645"/>
            <a:ext cx="436693" cy="1861073"/>
          </a:xfrm>
          <a:prstGeom prst="arc">
            <a:avLst>
              <a:gd name="adj1" fmla="val 16803933"/>
              <a:gd name="adj2" fmla="val 4817061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43" name="Straight Connector 442"/>
          <p:cNvCxnSpPr>
            <a:stCxn id="290" idx="2"/>
            <a:endCxn id="274" idx="0"/>
          </p:cNvCxnSpPr>
          <p:nvPr/>
        </p:nvCxnSpPr>
        <p:spPr>
          <a:xfrm rot="10800000" flipV="1">
            <a:off x="3986639" y="6333035"/>
            <a:ext cx="924314" cy="15914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6" name="Rounded Rectangle 515"/>
          <p:cNvSpPr/>
          <p:nvPr/>
        </p:nvSpPr>
        <p:spPr>
          <a:xfrm rot="18000000">
            <a:off x="1809936" y="2317122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02"/>
          <p:cNvGrpSpPr>
            <a:grpSpLocks/>
          </p:cNvGrpSpPr>
          <p:nvPr/>
        </p:nvGrpSpPr>
        <p:grpSpPr bwMode="auto">
          <a:xfrm flipV="1">
            <a:off x="4620783" y="826601"/>
            <a:ext cx="124677" cy="10817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526" name="Text Box 113"/>
          <p:cNvSpPr txBox="1">
            <a:spLocks noChangeAspect="1" noChangeArrowheads="1"/>
          </p:cNvSpPr>
          <p:nvPr/>
        </p:nvSpPr>
        <p:spPr bwMode="auto">
          <a:xfrm rot="19800000" flipH="1">
            <a:off x="2343196" y="834639"/>
            <a:ext cx="60547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0.6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50" name="Text Box 113"/>
          <p:cNvSpPr txBox="1">
            <a:spLocks noChangeAspect="1" noChangeArrowheads="1"/>
          </p:cNvSpPr>
          <p:nvPr/>
        </p:nvSpPr>
        <p:spPr bwMode="auto">
          <a:xfrm rot="3778540">
            <a:off x="1683985" y="4474856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52" name="Text Box 113"/>
          <p:cNvSpPr txBox="1">
            <a:spLocks noChangeAspect="1" noChangeArrowheads="1"/>
          </p:cNvSpPr>
          <p:nvPr/>
        </p:nvSpPr>
        <p:spPr bwMode="auto">
          <a:xfrm>
            <a:off x="3471358" y="5966769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9" name="Text Box 19"/>
          <p:cNvSpPr txBox="1">
            <a:spLocks noChangeArrowheads="1"/>
          </p:cNvSpPr>
          <p:nvPr/>
        </p:nvSpPr>
        <p:spPr bwMode="auto">
          <a:xfrm rot="17993261">
            <a:off x="1078235" y="1920819"/>
            <a:ext cx="1336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2.45 GeV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66" name="Text Box 19"/>
          <p:cNvSpPr txBox="1">
            <a:spLocks noChangeArrowheads="1"/>
          </p:cNvSpPr>
          <p:nvPr/>
        </p:nvSpPr>
        <p:spPr bwMode="auto">
          <a:xfrm rot="3600000">
            <a:off x="5869107" y="2520525"/>
            <a:ext cx="1465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2.45 GeV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4" name="Group 373"/>
          <p:cNvGrpSpPr/>
          <p:nvPr/>
        </p:nvGrpSpPr>
        <p:grpSpPr>
          <a:xfrm>
            <a:off x="2896285" y="5309920"/>
            <a:ext cx="1032733" cy="323166"/>
            <a:chOff x="4641972" y="4692927"/>
            <a:chExt cx="1032733" cy="323166"/>
          </a:xfrm>
        </p:grpSpPr>
        <p:sp>
          <p:nvSpPr>
            <p:cNvPr id="142" name="TextBox 141"/>
            <p:cNvSpPr txBox="1"/>
            <p:nvPr/>
          </p:nvSpPr>
          <p:spPr>
            <a:xfrm>
              <a:off x="4641972" y="4692927"/>
              <a:ext cx="1032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100 m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>
            <a:xfrm flipV="1">
              <a:off x="4928523" y="5016093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80"/>
          <p:cNvGrpSpPr>
            <a:grpSpLocks noChangeAspect="1"/>
          </p:cNvGrpSpPr>
          <p:nvPr/>
        </p:nvGrpSpPr>
        <p:grpSpPr>
          <a:xfrm>
            <a:off x="6045733" y="786707"/>
            <a:ext cx="629867" cy="330065"/>
            <a:chOff x="4166066" y="3056387"/>
            <a:chExt cx="2519466" cy="1320268"/>
          </a:xfrm>
        </p:grpSpPr>
        <p:grpSp>
          <p:nvGrpSpPr>
            <p:cNvPr id="1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2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7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8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9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5" name="Text Box 113"/>
          <p:cNvSpPr txBox="1">
            <a:spLocks noChangeAspect="1" noChangeArrowheads="1"/>
          </p:cNvSpPr>
          <p:nvPr/>
        </p:nvSpPr>
        <p:spPr bwMode="auto">
          <a:xfrm flipH="1">
            <a:off x="4427140" y="1035050"/>
            <a:ext cx="697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FF0000"/>
                </a:solidFill>
                <a:latin typeface="Comic Sans MS"/>
                <a:cs typeface="Comic Sans MS"/>
              </a:rPr>
              <a:t>27.55 GeV </a:t>
            </a:r>
            <a:endParaRPr lang="en-US" sz="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17" name="Arc 316"/>
          <p:cNvSpPr/>
          <p:nvPr/>
        </p:nvSpPr>
        <p:spPr>
          <a:xfrm rot="3600000">
            <a:off x="6931034" y="2529459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>
          <a:xfrm rot="577047">
            <a:off x="2440398" y="756480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9" name="Group 1"/>
          <p:cNvGrpSpPr/>
          <p:nvPr/>
        </p:nvGrpSpPr>
        <p:grpSpPr>
          <a:xfrm rot="3600000">
            <a:off x="4111490" y="845190"/>
            <a:ext cx="3806676" cy="2284552"/>
            <a:chOff x="1719314" y="51753"/>
            <a:chExt cx="3806676" cy="2284552"/>
          </a:xfrm>
        </p:grpSpPr>
        <p:sp>
          <p:nvSpPr>
            <p:cNvPr id="26662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Beam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dump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26661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Polarized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e-gun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152" name="Can 151"/>
            <p:cNvSpPr/>
            <p:nvPr/>
          </p:nvSpPr>
          <p:spPr bwMode="auto">
            <a:xfrm rot="16200000">
              <a:off x="4626195" y="352863"/>
              <a:ext cx="156584" cy="180056"/>
            </a:xfrm>
            <a:prstGeom prst="can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9" name="Freeform 468"/>
            <p:cNvSpPr/>
            <p:nvPr/>
          </p:nvSpPr>
          <p:spPr>
            <a:xfrm rot="21439852" flipH="1">
              <a:off x="4092908" y="425986"/>
              <a:ext cx="261845" cy="123074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0" name="Freeform 469"/>
            <p:cNvSpPr/>
            <p:nvPr/>
          </p:nvSpPr>
          <p:spPr>
            <a:xfrm rot="21439852">
              <a:off x="4340091" y="458559"/>
              <a:ext cx="289548" cy="86128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>
            <a:xfrm rot="16039852">
              <a:off x="3988783" y="390452"/>
              <a:ext cx="170232" cy="87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0.6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34" name="Straight Connector 333"/>
            <p:cNvCxnSpPr>
              <a:stCxn id="324" idx="0"/>
              <a:endCxn id="348" idx="2"/>
            </p:cNvCxnSpPr>
            <p:nvPr/>
          </p:nvCxnSpPr>
          <p:spPr>
            <a:xfrm rot="18000000" flipH="1">
              <a:off x="1396650" y="2011319"/>
              <a:ext cx="647650" cy="2322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3" name="Straight Connector 342"/>
          <p:cNvCxnSpPr>
            <a:stCxn id="317" idx="0"/>
          </p:cNvCxnSpPr>
          <p:nvPr/>
        </p:nvCxnSpPr>
        <p:spPr>
          <a:xfrm rot="16200000" flipV="1">
            <a:off x="6561351" y="2026960"/>
            <a:ext cx="684244" cy="398232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Arc 346"/>
          <p:cNvSpPr/>
          <p:nvPr/>
        </p:nvSpPr>
        <p:spPr>
          <a:xfrm rot="7200000">
            <a:off x="1632176" y="2484563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>
          <a:xfrm rot="18600000">
            <a:off x="1443967" y="946917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68" name="Straight Connector 367"/>
          <p:cNvCxnSpPr>
            <a:stCxn id="347" idx="2"/>
            <a:endCxn id="348" idx="0"/>
          </p:cNvCxnSpPr>
          <p:nvPr/>
        </p:nvCxnSpPr>
        <p:spPr>
          <a:xfrm rot="5400000" flipH="1" flipV="1">
            <a:off x="1552182" y="2049518"/>
            <a:ext cx="587019" cy="33735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373"/>
          <p:cNvSpPr/>
          <p:nvPr/>
        </p:nvSpPr>
        <p:spPr>
          <a:xfrm rot="15409430" flipH="1" flipV="1">
            <a:off x="6962125" y="3606837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Freeform 450"/>
          <p:cNvSpPr/>
          <p:nvPr/>
        </p:nvSpPr>
        <p:spPr>
          <a:xfrm rot="9050523" flipV="1">
            <a:off x="2446378" y="1066756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6" name="Freeform 455"/>
          <p:cNvSpPr/>
          <p:nvPr/>
        </p:nvSpPr>
        <p:spPr>
          <a:xfrm rot="12458037" flipV="1">
            <a:off x="5335083" y="814735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7" name="Text Box 113"/>
          <p:cNvSpPr txBox="1">
            <a:spLocks noChangeAspect="1" noChangeArrowheads="1"/>
          </p:cNvSpPr>
          <p:nvPr/>
        </p:nvSpPr>
        <p:spPr bwMode="auto">
          <a:xfrm flipH="1">
            <a:off x="5773533" y="539649"/>
            <a:ext cx="71040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0.60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1115" y="748197"/>
            <a:ext cx="647650" cy="232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02"/>
          <p:cNvGrpSpPr>
            <a:grpSpLocks/>
          </p:cNvGrpSpPr>
          <p:nvPr/>
        </p:nvGrpSpPr>
        <p:grpSpPr bwMode="auto">
          <a:xfrm rot="3600000" flipV="1">
            <a:off x="6882443" y="2231996"/>
            <a:ext cx="124677" cy="10817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grpSp>
        <p:nvGrpSpPr>
          <p:cNvPr id="150" name="Group 417"/>
          <p:cNvGrpSpPr/>
          <p:nvPr/>
        </p:nvGrpSpPr>
        <p:grpSpPr>
          <a:xfrm>
            <a:off x="4571215" y="2389664"/>
            <a:ext cx="1386699" cy="2018381"/>
            <a:chOff x="4380715" y="2186464"/>
            <a:chExt cx="1386699" cy="2018381"/>
          </a:xfrm>
        </p:grpSpPr>
        <p:grpSp>
          <p:nvGrpSpPr>
            <p:cNvPr id="151" name="Group 394"/>
            <p:cNvGrpSpPr/>
            <p:nvPr/>
          </p:nvGrpSpPr>
          <p:grpSpPr>
            <a:xfrm>
              <a:off x="4380715" y="2224628"/>
              <a:ext cx="756832" cy="1930901"/>
              <a:chOff x="6724277" y="452655"/>
              <a:chExt cx="756832" cy="1930901"/>
            </a:xfrm>
          </p:grpSpPr>
          <p:sp>
            <p:nvSpPr>
              <p:cNvPr id="284" name="Text Box 113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734747" y="2152724"/>
                <a:ext cx="746362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27.55 GeV </a:t>
                </a:r>
                <a:endParaRPr lang="en-US" sz="9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85" name="Text Box 117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724277" y="1812916"/>
                <a:ext cx="746362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22.65 </a:t>
                </a:r>
                <a:r>
                  <a:rPr lang="en-US" sz="9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GeV </a:t>
                </a:r>
              </a:p>
            </p:txBody>
          </p:sp>
          <p:sp>
            <p:nvSpPr>
              <p:cNvPr id="287" name="Text Box 118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734747" y="1477362"/>
                <a:ext cx="727877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17.75 GeV </a:t>
                </a:r>
                <a:endParaRPr lang="en-US" sz="9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88" name="Text Box 119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753232" y="1131248"/>
                <a:ext cx="727877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12.85 </a:t>
                </a:r>
                <a:r>
                  <a:rPr lang="en-US" sz="9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GeV </a:t>
                </a:r>
              </a:p>
            </p:txBody>
          </p:sp>
          <p:sp>
            <p:nvSpPr>
              <p:cNvPr id="292" name="Text Box 113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770702" y="452655"/>
                <a:ext cx="710407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3.05  GeV </a:t>
                </a:r>
                <a:endParaRPr lang="en-US" sz="9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93" name="Text Box 119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6802334" y="797247"/>
                <a:ext cx="675917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9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7.95 </a:t>
                </a:r>
                <a:r>
                  <a:rPr lang="en-US" sz="9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GeV </a:t>
                </a:r>
              </a:p>
            </p:txBody>
          </p:sp>
        </p:grpSp>
        <p:grpSp>
          <p:nvGrpSpPr>
            <p:cNvPr id="155" name="Group 480"/>
            <p:cNvGrpSpPr>
              <a:grpSpLocks noChangeAspect="1"/>
            </p:cNvGrpSpPr>
            <p:nvPr/>
          </p:nvGrpSpPr>
          <p:grpSpPr>
            <a:xfrm>
              <a:off x="5134689" y="2864537"/>
              <a:ext cx="629867" cy="330065"/>
              <a:chOff x="4166066" y="3056387"/>
              <a:chExt cx="2519466" cy="1320268"/>
            </a:xfrm>
          </p:grpSpPr>
          <p:grpSp>
            <p:nvGrpSpPr>
              <p:cNvPr id="270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7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8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7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7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71" name="Block Arc 270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2" name="Rounded Rectangle 271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Rounded Rectangle 272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Group 480"/>
            <p:cNvGrpSpPr>
              <a:grpSpLocks noChangeAspect="1"/>
            </p:cNvGrpSpPr>
            <p:nvPr/>
          </p:nvGrpSpPr>
          <p:grpSpPr>
            <a:xfrm>
              <a:off x="5131831" y="2524729"/>
              <a:ext cx="629867" cy="330065"/>
              <a:chOff x="4166066" y="3056387"/>
              <a:chExt cx="2519466" cy="1320268"/>
            </a:xfrm>
          </p:grpSpPr>
          <p:grpSp>
            <p:nvGrpSpPr>
              <p:cNvPr id="23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6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6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6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6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62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63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64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65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40" name="Block Arc 239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ounded Rectangle 24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Rounded Rectangle 24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Group 480"/>
            <p:cNvGrpSpPr>
              <a:grpSpLocks noChangeAspect="1"/>
            </p:cNvGrpSpPr>
            <p:nvPr/>
          </p:nvGrpSpPr>
          <p:grpSpPr>
            <a:xfrm>
              <a:off x="5131831" y="2186460"/>
              <a:ext cx="629867" cy="330065"/>
              <a:chOff x="4166066" y="3056387"/>
              <a:chExt cx="2519466" cy="1320268"/>
            </a:xfrm>
          </p:grpSpPr>
          <p:grpSp>
            <p:nvGrpSpPr>
              <p:cNvPr id="224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2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3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3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38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3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31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32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3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25" name="Block Arc 224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Rounded Rectangle 225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Rounded Rectangle 226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0" name="Group 480"/>
            <p:cNvGrpSpPr>
              <a:grpSpLocks noChangeAspect="1"/>
            </p:cNvGrpSpPr>
            <p:nvPr/>
          </p:nvGrpSpPr>
          <p:grpSpPr>
            <a:xfrm>
              <a:off x="5137547" y="3874774"/>
              <a:ext cx="629867" cy="330065"/>
              <a:chOff x="4166066" y="3056387"/>
              <a:chExt cx="2519466" cy="1320268"/>
            </a:xfrm>
          </p:grpSpPr>
          <p:grpSp>
            <p:nvGrpSpPr>
              <p:cNvPr id="211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1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2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2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2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1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1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1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2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12" name="Block Arc 21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3" name="Group 480"/>
            <p:cNvGrpSpPr>
              <a:grpSpLocks noChangeAspect="1"/>
            </p:cNvGrpSpPr>
            <p:nvPr/>
          </p:nvGrpSpPr>
          <p:grpSpPr>
            <a:xfrm>
              <a:off x="5134689" y="3534966"/>
              <a:ext cx="629867" cy="330065"/>
              <a:chOff x="4166066" y="3056387"/>
              <a:chExt cx="2519466" cy="1320268"/>
            </a:xfrm>
          </p:grpSpPr>
          <p:grpSp>
            <p:nvGrpSpPr>
              <p:cNvPr id="19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0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08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09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10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0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0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0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07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99" name="Block Arc 198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ounded Rectangle 199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Rounded Rectangle 200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4" name="Group 480"/>
            <p:cNvGrpSpPr>
              <a:grpSpLocks noChangeAspect="1"/>
            </p:cNvGrpSpPr>
            <p:nvPr/>
          </p:nvGrpSpPr>
          <p:grpSpPr>
            <a:xfrm>
              <a:off x="5134689" y="3196697"/>
              <a:ext cx="629867" cy="330065"/>
              <a:chOff x="4166066" y="3056387"/>
              <a:chExt cx="2519466" cy="1320268"/>
            </a:xfrm>
          </p:grpSpPr>
          <p:grpSp>
            <p:nvGrpSpPr>
              <p:cNvPr id="16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74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179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9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9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175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176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7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7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170" name="Block Arc 169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294" name="Straight Arrow Connector 293"/>
          <p:cNvCxnSpPr>
            <a:stCxn id="238" idx="0"/>
            <a:endCxn id="236" idx="2"/>
          </p:cNvCxnSpPr>
          <p:nvPr/>
        </p:nvCxnSpPr>
        <p:spPr>
          <a:xfrm rot="5400000" flipH="1" flipV="1">
            <a:off x="5898789" y="1724966"/>
            <a:ext cx="376784" cy="959001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" name="Oval 296"/>
          <p:cNvSpPr/>
          <p:nvPr/>
        </p:nvSpPr>
        <p:spPr>
          <a:xfrm>
            <a:off x="6781800" y="19050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9" name="Straight Arrow Connector 298"/>
          <p:cNvCxnSpPr>
            <a:stCxn id="426" idx="6"/>
            <a:endCxn id="354" idx="3"/>
          </p:cNvCxnSpPr>
          <p:nvPr/>
        </p:nvCxnSpPr>
        <p:spPr>
          <a:xfrm>
            <a:off x="1905000" y="2514600"/>
            <a:ext cx="1279196" cy="227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4" name="Group 423"/>
          <p:cNvGrpSpPr/>
          <p:nvPr/>
        </p:nvGrpSpPr>
        <p:grpSpPr>
          <a:xfrm>
            <a:off x="2808697" y="2733344"/>
            <a:ext cx="1446427" cy="2018379"/>
            <a:chOff x="2808697" y="2733344"/>
            <a:chExt cx="1446427" cy="2018379"/>
          </a:xfrm>
        </p:grpSpPr>
        <p:grpSp>
          <p:nvGrpSpPr>
            <p:cNvPr id="300" name="Group 480"/>
            <p:cNvGrpSpPr>
              <a:grpSpLocks noChangeAspect="1"/>
            </p:cNvGrpSpPr>
            <p:nvPr/>
          </p:nvGrpSpPr>
          <p:grpSpPr>
            <a:xfrm flipH="1">
              <a:off x="2811555" y="3411421"/>
              <a:ext cx="629867" cy="330065"/>
              <a:chOff x="4166066" y="3056387"/>
              <a:chExt cx="2519466" cy="1320268"/>
            </a:xfrm>
          </p:grpSpPr>
          <p:grpSp>
            <p:nvGrpSpPr>
              <p:cNvPr id="301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0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1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0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0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02" name="Block Arc 30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ounded Rectangle 30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ounded Rectangle 303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4" name="Group 480"/>
            <p:cNvGrpSpPr>
              <a:grpSpLocks noChangeAspect="1"/>
            </p:cNvGrpSpPr>
            <p:nvPr/>
          </p:nvGrpSpPr>
          <p:grpSpPr>
            <a:xfrm flipH="1">
              <a:off x="2814413" y="3071613"/>
              <a:ext cx="629867" cy="330065"/>
              <a:chOff x="4166066" y="3056387"/>
              <a:chExt cx="2519466" cy="1320268"/>
            </a:xfrm>
          </p:grpSpPr>
          <p:grpSp>
            <p:nvGrpSpPr>
              <p:cNvPr id="315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2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2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22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23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16" name="Block Arc 315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Rounded Rectangle 317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9" name="Rounded Rectangle 318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0" name="Group 480"/>
            <p:cNvGrpSpPr>
              <a:grpSpLocks noChangeAspect="1"/>
            </p:cNvGrpSpPr>
            <p:nvPr/>
          </p:nvGrpSpPr>
          <p:grpSpPr>
            <a:xfrm flipH="1">
              <a:off x="2814413" y="2733344"/>
              <a:ext cx="629867" cy="330065"/>
              <a:chOff x="4166066" y="3056387"/>
              <a:chExt cx="2519466" cy="1320268"/>
            </a:xfrm>
          </p:grpSpPr>
          <p:grpSp>
            <p:nvGrpSpPr>
              <p:cNvPr id="331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38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4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4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55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39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40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1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32" name="Block Arc 33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3" name="Rounded Rectangle 33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Rounded Rectangle 335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6" name="Group 480"/>
            <p:cNvGrpSpPr>
              <a:grpSpLocks noChangeAspect="1"/>
            </p:cNvGrpSpPr>
            <p:nvPr/>
          </p:nvGrpSpPr>
          <p:grpSpPr>
            <a:xfrm flipH="1">
              <a:off x="2808697" y="4421658"/>
              <a:ext cx="629867" cy="330065"/>
              <a:chOff x="4166066" y="3056387"/>
              <a:chExt cx="2519466" cy="1320268"/>
            </a:xfrm>
          </p:grpSpPr>
          <p:grpSp>
            <p:nvGrpSpPr>
              <p:cNvPr id="357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64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7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65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67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0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71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60" name="Block Arc 359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1" name="Rounded Rectangle 36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2" name="Rounded Rectangle 36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7" name="Group 480"/>
            <p:cNvGrpSpPr>
              <a:grpSpLocks noChangeAspect="1"/>
            </p:cNvGrpSpPr>
            <p:nvPr/>
          </p:nvGrpSpPr>
          <p:grpSpPr>
            <a:xfrm flipH="1">
              <a:off x="2811555" y="4081850"/>
              <a:ext cx="629867" cy="330065"/>
              <a:chOff x="4166066" y="3056387"/>
              <a:chExt cx="2519466" cy="1320268"/>
            </a:xfrm>
          </p:grpSpPr>
          <p:grpSp>
            <p:nvGrpSpPr>
              <p:cNvPr id="384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9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9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39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9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9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85" name="Block Arc 384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Rounded Rectangle 385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Rounded Rectangle 387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98" name="Group 480"/>
            <p:cNvGrpSpPr>
              <a:grpSpLocks noChangeAspect="1"/>
            </p:cNvGrpSpPr>
            <p:nvPr/>
          </p:nvGrpSpPr>
          <p:grpSpPr>
            <a:xfrm flipH="1">
              <a:off x="2811555" y="3743581"/>
              <a:ext cx="629867" cy="330065"/>
              <a:chOff x="4166066" y="3056387"/>
              <a:chExt cx="2519466" cy="1320268"/>
            </a:xfrm>
          </p:grpSpPr>
          <p:grpSp>
            <p:nvGrpSpPr>
              <p:cNvPr id="39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404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410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12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06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407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8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09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00" name="Block Arc 399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Rounded Rectangle 40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2" name="Rounded Rectangle 40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4" name="Text Box 113"/>
            <p:cNvSpPr txBox="1">
              <a:spLocks noChangeAspect="1" noChangeArrowheads="1"/>
            </p:cNvSpPr>
            <p:nvPr/>
          </p:nvSpPr>
          <p:spPr bwMode="auto">
            <a:xfrm>
              <a:off x="3441422" y="4131165"/>
              <a:ext cx="78487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25.1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5" name="Text Box 117"/>
            <p:cNvSpPr txBox="1">
              <a:spLocks noChangeAspect="1" noChangeArrowheads="1"/>
            </p:cNvSpPr>
            <p:nvPr/>
          </p:nvSpPr>
          <p:spPr bwMode="auto">
            <a:xfrm>
              <a:off x="3436228" y="3790181"/>
              <a:ext cx="73096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20.2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6" name="Text Box 118"/>
            <p:cNvSpPr txBox="1">
              <a:spLocks noChangeAspect="1" noChangeArrowheads="1"/>
            </p:cNvSpPr>
            <p:nvPr/>
          </p:nvSpPr>
          <p:spPr bwMode="auto">
            <a:xfrm>
              <a:off x="3444280" y="3455431"/>
              <a:ext cx="70805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15.3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7" name="Text Box 119"/>
            <p:cNvSpPr txBox="1">
              <a:spLocks noChangeAspect="1" noChangeArrowheads="1"/>
            </p:cNvSpPr>
            <p:nvPr/>
          </p:nvSpPr>
          <p:spPr bwMode="auto">
            <a:xfrm>
              <a:off x="3444280" y="3120928"/>
              <a:ext cx="76414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10.4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9" name="Text Box 113"/>
            <p:cNvSpPr txBox="1">
              <a:spLocks noChangeAspect="1" noChangeArrowheads="1"/>
            </p:cNvSpPr>
            <p:nvPr/>
          </p:nvSpPr>
          <p:spPr bwMode="auto">
            <a:xfrm>
              <a:off x="3438564" y="4470973"/>
              <a:ext cx="79107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30.0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0" name="Text Box 119"/>
            <p:cNvSpPr txBox="1">
              <a:spLocks noChangeAspect="1" noChangeArrowheads="1"/>
            </p:cNvSpPr>
            <p:nvPr/>
          </p:nvSpPr>
          <p:spPr bwMode="auto">
            <a:xfrm>
              <a:off x="3436228" y="2782659"/>
              <a:ext cx="81889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5.50 </a:t>
              </a:r>
              <a:r>
                <a:rPr lang="en-US" sz="900" dirty="0">
                  <a:solidFill>
                    <a:srgbClr val="FF0000"/>
                  </a:solidFill>
                  <a:latin typeface="Comic Sans MS"/>
                  <a:cs typeface="Comic Sans MS"/>
                </a:rPr>
                <a:t>GeV </a:t>
              </a:r>
            </a:p>
          </p:txBody>
        </p:sp>
      </p:grpSp>
      <p:sp>
        <p:nvSpPr>
          <p:cNvPr id="421" name="Arc 420"/>
          <p:cNvSpPr/>
          <p:nvPr/>
        </p:nvSpPr>
        <p:spPr>
          <a:xfrm rot="7200000">
            <a:off x="1784576" y="2636963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Oval 425"/>
          <p:cNvSpPr/>
          <p:nvPr/>
        </p:nvSpPr>
        <p:spPr>
          <a:xfrm>
            <a:off x="1752600" y="24384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7" name="Straight Arrow Connector 426"/>
          <p:cNvCxnSpPr>
            <a:stCxn id="426" idx="4"/>
            <a:endCxn id="371" idx="0"/>
          </p:cNvCxnSpPr>
          <p:nvPr/>
        </p:nvCxnSpPr>
        <p:spPr>
          <a:xfrm rot="16200000" flipH="1">
            <a:off x="1411430" y="3008169"/>
            <a:ext cx="2157725" cy="13229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4" name="Oval 433"/>
          <p:cNvSpPr/>
          <p:nvPr/>
        </p:nvSpPr>
        <p:spPr>
          <a:xfrm>
            <a:off x="1752600" y="24384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2819400" y="6488668"/>
            <a:ext cx="32704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Animation is by N. Tsoupas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15"/>
            <a:ext cx="8229600" cy="50499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Comic Sans MS" pitchFamily="66" charset="0"/>
              </a:rPr>
              <a:t>Electron beam evolution </a:t>
            </a:r>
            <a:r>
              <a:rPr lang="en-US" sz="2400" dirty="0">
                <a:latin typeface="Comic Sans MS" pitchFamily="66" charset="0"/>
              </a:rPr>
              <a:t>in </a:t>
            </a:r>
            <a:r>
              <a:rPr lang="en-US" sz="2400" cap="none" dirty="0" err="1">
                <a:latin typeface="Comic Sans MS" pitchFamily="66" charset="0"/>
              </a:rPr>
              <a:t>e</a:t>
            </a:r>
            <a:r>
              <a:rPr lang="en-US" sz="2400" dirty="0" err="1">
                <a:latin typeface="Comic Sans MS" pitchFamily="66" charset="0"/>
              </a:rPr>
              <a:t>RHIC’s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ERL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635750" y="5355167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ERL: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energy recovery </a:t>
            </a:r>
            <a:r>
              <a:rPr lang="en-US" dirty="0" err="1" smtClean="0">
                <a:solidFill>
                  <a:srgbClr val="0000FF"/>
                </a:solidFill>
              </a:rPr>
              <a:t>linac</a:t>
            </a:r>
            <a:endParaRPr lang="en-US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390486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C 0.0026 0.0037 0.00521 0.00741 0.00677 0.01042 C 0.00833 0.01342 0.0099 0.01643 0.0099 0.01875 C 0.0099 0.02106 0.00764 0.02315 0.00677 0.025 C 0.0059 0.02685 0.00469 0.02824 0.00417 0.02986 C 0.00365 0.03148 0.00226 0.03079 0.00365 0.03472 C 0.00503 0.03866 0.01042 0.04954 0.0125 0.05417 C 0.01458 0.0588 0.01476 0.05949 0.01615 0.0625 C 0.01753 0.06551 0.01875 0.06667 0.02083 0.07222 C 0.02292 0.07778 0.02813 0.08981 0.02865 0.09514 C 0.02917 0.10046 0.02604 0.10301 0.02396 0.10417 C 0.02188 0.10532 0.01892 0.10417 0.01615 0.10208 C 0.01337 0.1 0.00938 0.09467 0.00729 0.09097 C 0.00521 0.08727 0.00382 0.08171 0.00313 0.07986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7986 C -0.00139 0.07014 -0.0059 0.06042 -0.01042 0.05 C -0.01493 0.03958 -0.02066 0.02546 -0.02448 0.01736 C -0.0283 0.00926 -0.0309 0.00532 -0.03333 0.00139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139 C -0.0382 -0.01042 -0.04305 -0.02199 -0.05105 -0.03472 C -0.05902 -0.04745 -0.06962 -0.06227 -0.08177 -0.0757 C -0.09392 -0.08912 -0.10764 -0.10324 -0.12344 -0.11528 C -0.13924 -0.12732 -0.1606 -0.13982 -0.17605 -0.14722 C -0.1915 -0.15463 -0.20834 -0.15764 -0.21615 -0.15972 C -0.22396 -0.16181 -0.21632 -0.15972 -0.22292 -0.15972 C -0.22952 -0.15972 -0.23976 -0.15972 -0.25625 -0.15972 C -0.27275 -0.15972 -0.30938 -0.15972 -0.32188 -0.15972 C -0.33438 -0.15972 -0.32587 -0.16065 -0.33125 -0.15972 C -0.33664 -0.1588 -0.34688 -0.15602 -0.35469 -0.15347 C -0.3625 -0.15093 -0.36945 -0.14838 -0.37865 -0.14375 C -0.38785 -0.13912 -0.40018 -0.13264 -0.4099 -0.1257 C -0.41962 -0.11875 -0.42813 -0.11065 -0.4375 -0.10139 C -0.44688 -0.09213 -0.45643 -0.08218 -0.46615 -0.07014 C -0.47587 -0.0581 -0.48785 -0.0412 -0.49532 -0.02917 C -0.50278 -0.01713 -0.50886 -0.00324 -0.51146 0.00208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0" y="-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46 0.00208 C -0.51754 0.01388 -0.52344 0.02569 -0.52865 0.0375 C -0.53386 0.0493 -0.53958 0.06504 -0.54288 0.07291 C -0.54618 0.08078 -0.54757 0.0824 -0.54896 0.08425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896 0.08426 C -0.55382 0.09884 -0.55868 0.11342 -0.5625 0.13148 C -0.56632 0.14953 -0.57014 0.16828 -0.57188 0.19259 C -0.57361 0.2169 -0.57483 0.24977 -0.57292 0.27731 C -0.57101 0.30486 -0.56493 0.33703 -0.56042 0.35787 C -0.55591 0.3787 -0.55556 0.37801 -0.54584 0.40231 C -0.53611 0.42662 -0.51111 0.48217 -0.50209 0.5037 C -0.49306 0.52523 -0.50052 0.51944 -0.49167 0.53148 C -0.48282 0.54352 -0.46389 0.56296 -0.44896 0.57592 C -0.43403 0.58889 -0.42396 0.59861 -0.40209 0.60926 C -0.38021 0.6199 -0.35348 0.63565 -0.31771 0.63981 C -0.28195 0.64398 -0.22292 0.64259 -0.1875 0.63426 C -0.15209 0.62592 -0.12813 0.60903 -0.10521 0.58981 C -0.0823 0.5706 -0.06684 0.54768 -0.05 0.51898 C -0.03316 0.49028 -0.01598 0.44421 -0.00417 0.41759 C 0.00764 0.39097 0.01493 0.37754 0.02083 0.35926 C 0.02673 0.34097 0.02847 0.32754 0.03125 0.30787 C 0.03402 0.28819 0.03819 0.2669 0.0375 0.2412 C 0.0368 0.21551 0.0309 0.17639 0.02708 0.1537 C 0.02326 0.13102 0.01823 0.1162 0.01458 0.10509 C 0.01093 0.09398 0.00798 0.09051 0.0052 0.08703 " pathEditMode="relative" rAng="0" ptsTypes="aaaaaaaaaaaaaaaaaaaaA">
                                      <p:cBhvr>
                                        <p:cTn id="43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0" y="2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34 0.01389 -0.00868 0.02778 -0.0125 0.04445 C -0.01632 0.06111 -0.02066 0.07986 -0.02291 0.1 C -0.02517 0.12014 -0.02639 0.14491 -0.02604 0.16528 C -0.02569 0.18565 -0.02326 0.20556 -0.02083 0.22222 C -0.0184 0.23889 -0.0151 0.25486 -0.01146 0.26528 C -0.00781 0.2757 -0.00451 0.27454 0.00104 0.28472 C 0.0066 0.29491 0.01615 0.31505 0.02188 0.32639 C 0.02761 0.33773 0.03143 0.34514 0.03542 0.35278 " pathEditMode="relative" ptsTypes="aaaaaaaaA">
                                      <p:cBhvr>
                                        <p:cTn id="64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1 0.35278 C 0.03993 0.36181 0.04444 0.37107 0.04791 0.37917 C 0.05139 0.38727 0.05382 0.39422 0.05625 0.40139 C 0.05868 0.40857 0.06041 0.41528 0.0625 0.42223 C 0.06458 0.42917 0.06736 0.43612 0.06875 0.44306 C 0.07014 0.45 0.06771 0.45695 0.07083 0.46389 C 0.07396 0.47084 0.07968 0.47686 0.0875 0.48473 C 0.09531 0.4926 0.10503 0.50186 0.11771 0.51112 C 0.13038 0.52037 0.15225 0.53426 0.16354 0.54028 C 0.17482 0.5463 0.17882 0.54537 0.18541 0.54723 C 0.19201 0.54908 0.19896 0.55116 0.20312 0.55139 C 0.20729 0.55162 0.20555 0.55 0.21041 0.54862 C 0.21527 0.54723 0.22396 0.54445 0.23229 0.54306 C 0.24062 0.54167 0.25295 0.54121 0.26041 0.54028 C 0.26788 0.53936 0.27326 0.53797 0.27708 0.5375 C 0.2809 0.53704 0.28211 0.53727 0.28333 0.5375 " pathEditMode="relative" rAng="0" ptsTypes="aaaaaaaaaaaaaaaA">
                                      <p:cBhvr>
                                        <p:cTn id="68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13 0.53403 C 0.28525 0.53426 0.29254 0.53472 0.29896 0.53542 C 0.30539 0.53611 0.3099 0.53681 0.31667 0.53819 C 0.32344 0.53958 0.33212 0.5419 0.33959 0.54375 C 0.34705 0.5456 0.35608 0.54861 0.36146 0.54931 C 0.36684 0.55 0.36389 0.55093 0.37188 0.54792 C 0.37986 0.54491 0.39532 0.54051 0.40938 0.53125 C 0.42344 0.52199 0.44115 0.50949 0.45625 0.49236 C 0.47136 0.47523 0.48681 0.45185 0.5 0.42847 C 0.5132 0.40509 0.52414 0.37708 0.53542 0.35208 C 0.5467 0.32708 0.56146 0.29444 0.56771 0.27847 C 0.57396 0.2625 0.57032 0.275 0.57292 0.25625 C 0.57552 0.2375 0.58264 0.19421 0.58334 0.16597 C 0.58403 0.13773 0.58021 0.10833 0.57709 0.08681 C 0.57396 0.06528 0.56858 0.05093 0.56459 0.03681 C 0.56059 0.02269 0.55677 0.01227 0.55313 0.00208 " pathEditMode="relative" ptsTypes="aaaaaaaaaaaaaaaA">
                                      <p:cBhvr>
                                        <p:cTn id="72" dur="2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-0.00069 0.0037 -0.00139 0.00717 -0.00208 0.01018 C -0.00278 0.01342 -0.00312 0.01666 -0.00469 0.01852 C -0.00625 0.02037 -0.00972 0.02152 -0.01198 0.02152 C -0.01424 0.02152 -0.01753 0.02083 -0.01875 0.01805 C -0.01997 0.01481 -0.02101 0.01134 -0.01927 0.00532 C -0.01753 -0.00023 -0.01319 -0.00579 -0.00833 -0.01667 C -0.00347 -0.02778 0.00434 -0.04769 0.0099 -0.06111 C 0.01545 -0.07454 0.01806 -0.08311 0.02552 -0.09723 C 0.03299 -0.11135 0.04167 -0.12824 0.05521 -0.14584 C 0.06875 -0.16343 0.09167 -0.18866 0.10625 -0.20209 C 0.12083 -0.21551 0.12882 -0.21945 0.14271 -0.22709 C 0.1566 -0.23473 0.17847 -0.24306 0.18958 -0.24792 C 0.20069 -0.25278 0.1967 -0.2551 0.2099 -0.25625 C 0.22309 -0.25741 0.25122 -0.25533 0.26875 -0.25556 C 0.28628 -0.25579 0.29792 -0.25996 0.31545 -0.25834 C 0.33333 -0.25672 0.35521 -0.25324 0.37465 -0.24584 C 0.39444 -0.23843 0.41927 -0.22315 0.4342 -0.21389 C 0.44896 -0.20463 0.45417 -0.19815 0.46337 -0.19028 C 0.4724 -0.18241 0.48073 -0.17593 0.48837 -0.16667 C 0.49601 -0.15741 0.5033 -0.14468 0.50938 -0.13473 C 0.51545 -0.12477 0.52101 -0.11436 0.525 -0.10695 C 0.52899 -0.09954 0.52951 -0.09815 0.53333 -0.09028 C 0.53715 -0.08241 0.54392 -0.06875 0.54792 -0.05973 C 0.55191 -0.0507 0.55451 -0.04306 0.55729 -0.03611 C 0.56007 -0.02917 0.56163 -0.0213 0.56458 -0.01806 C 0.56753 -0.01482 0.57222 -0.01875 0.575 -0.01667 C 0.57778 -0.01459 0.57847 -0.01042 0.58125 -0.00556 C 0.58403 -0.0007 0.58958 0.00879 0.59167 0.0125 " pathEditMode="relative" rAng="0" ptsTypes="aaaaaaaaaaaaaaaaaaaaaaaaaaaaa">
                                      <p:cBhvr>
                                        <p:cTn id="81" dur="3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7" grpId="1" animBg="1"/>
      <p:bldP spid="297" grpId="2" animBg="1"/>
      <p:bldP spid="297" grpId="3" animBg="1"/>
      <p:bldP spid="297" grpId="4" animBg="1"/>
      <p:bldP spid="297" grpId="5" animBg="1"/>
      <p:bldP spid="297" grpId="6" animBg="1"/>
      <p:bldP spid="426" grpId="0" animBg="1"/>
      <p:bldP spid="426" grpId="1" animBg="1"/>
      <p:bldP spid="426" grpId="2" animBg="1"/>
      <p:bldP spid="426" grpId="3" animBg="1"/>
      <p:bldP spid="426" grpId="4" animBg="1"/>
      <p:bldP spid="4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42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350" y="4819649"/>
            <a:ext cx="1822450" cy="167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Arc 119"/>
          <p:cNvSpPr/>
          <p:nvPr/>
        </p:nvSpPr>
        <p:spPr>
          <a:xfrm>
            <a:off x="3173413" y="621665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1" name="Arc 120"/>
          <p:cNvSpPr/>
          <p:nvPr/>
        </p:nvSpPr>
        <p:spPr>
          <a:xfrm flipH="1">
            <a:off x="4595813" y="6210300"/>
            <a:ext cx="1041400" cy="1206500"/>
          </a:xfrm>
          <a:prstGeom prst="arc">
            <a:avLst>
              <a:gd name="adj1" fmla="val 16200000"/>
              <a:gd name="adj2" fmla="val 21320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7" name="Arc 236"/>
          <p:cNvSpPr>
            <a:spLocks noChangeAspect="1"/>
          </p:cNvSpPr>
          <p:nvPr/>
        </p:nvSpPr>
        <p:spPr>
          <a:xfrm rot="18146531">
            <a:off x="1539833" y="1110779"/>
            <a:ext cx="4490346" cy="3825875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0" name="Arc 289"/>
          <p:cNvSpPr>
            <a:spLocks noChangeAspect="1"/>
          </p:cNvSpPr>
          <p:nvPr/>
        </p:nvSpPr>
        <p:spPr>
          <a:xfrm rot="7277956">
            <a:off x="2842486" y="2432768"/>
            <a:ext cx="3890142" cy="3911311"/>
          </a:xfrm>
          <a:prstGeom prst="arc">
            <a:avLst>
              <a:gd name="adj1" fmla="val 16200000"/>
              <a:gd name="adj2" fmla="val 19504192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29" name="Text Box 110"/>
          <p:cNvSpPr txBox="1">
            <a:spLocks noChangeArrowheads="1"/>
          </p:cNvSpPr>
          <p:nvPr/>
        </p:nvSpPr>
        <p:spPr bwMode="auto">
          <a:xfrm>
            <a:off x="3962271" y="5693669"/>
            <a:ext cx="857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eSTAR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30" name="Text Box 111"/>
          <p:cNvSpPr txBox="1">
            <a:spLocks noChangeArrowheads="1"/>
          </p:cNvSpPr>
          <p:nvPr/>
        </p:nvSpPr>
        <p:spPr bwMode="auto">
          <a:xfrm rot="3600000">
            <a:off x="1955602" y="4640923"/>
            <a:ext cx="1113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ePHENIX</a:t>
            </a:r>
            <a:endParaRPr lang="en-US" sz="1600" dirty="0">
              <a:solidFill>
                <a:srgbClr val="FF000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46" name="Arc 145"/>
          <p:cNvSpPr>
            <a:spLocks noChangeAspect="1"/>
          </p:cNvSpPr>
          <p:nvPr/>
        </p:nvSpPr>
        <p:spPr>
          <a:xfrm>
            <a:off x="2992438" y="107473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/>
        </p:nvSpPr>
        <p:spPr>
          <a:xfrm>
            <a:off x="3008313" y="10350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4" name="Arc 153"/>
          <p:cNvSpPr>
            <a:spLocks noChangeAspect="1"/>
          </p:cNvSpPr>
          <p:nvPr/>
        </p:nvSpPr>
        <p:spPr>
          <a:xfrm rot="18000000">
            <a:off x="2117725" y="103346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7" name="Arc 156"/>
          <p:cNvSpPr>
            <a:spLocks noChangeAspect="1"/>
          </p:cNvSpPr>
          <p:nvPr/>
        </p:nvSpPr>
        <p:spPr>
          <a:xfrm rot="14400000">
            <a:off x="167798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9" name="Arc 158"/>
          <p:cNvSpPr>
            <a:spLocks noChangeAspect="1"/>
          </p:cNvSpPr>
          <p:nvPr/>
        </p:nvSpPr>
        <p:spPr>
          <a:xfrm rot="10800000">
            <a:off x="2114550" y="25717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1" name="Arc 160"/>
          <p:cNvSpPr>
            <a:spLocks noChangeAspect="1"/>
          </p:cNvSpPr>
          <p:nvPr/>
        </p:nvSpPr>
        <p:spPr>
          <a:xfrm rot="7200000">
            <a:off x="3005138" y="25685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2" name="Arc 161"/>
          <p:cNvSpPr>
            <a:spLocks noChangeAspect="1"/>
          </p:cNvSpPr>
          <p:nvPr/>
        </p:nvSpPr>
        <p:spPr>
          <a:xfrm rot="3600000">
            <a:off x="3452813" y="1801813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5" name="Arc 164"/>
          <p:cNvSpPr>
            <a:spLocks noChangeAspect="1"/>
          </p:cNvSpPr>
          <p:nvPr/>
        </p:nvSpPr>
        <p:spPr>
          <a:xfrm rot="18000000">
            <a:off x="2144713" y="1068388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6" name="Arc 165"/>
          <p:cNvSpPr>
            <a:spLocks noChangeAspect="1"/>
          </p:cNvSpPr>
          <p:nvPr/>
        </p:nvSpPr>
        <p:spPr>
          <a:xfrm rot="14400000">
            <a:off x="1722438" y="18034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7" name="Arc 166"/>
          <p:cNvSpPr>
            <a:spLocks noChangeAspect="1"/>
          </p:cNvSpPr>
          <p:nvPr/>
        </p:nvSpPr>
        <p:spPr>
          <a:xfrm rot="10800000">
            <a:off x="2143125" y="253365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9" name="Arc 168"/>
          <p:cNvSpPr>
            <a:spLocks noChangeAspect="1"/>
          </p:cNvSpPr>
          <p:nvPr/>
        </p:nvSpPr>
        <p:spPr>
          <a:xfrm rot="7200000">
            <a:off x="2984500" y="2530475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7" name="Arc 146"/>
          <p:cNvSpPr>
            <a:spLocks noChangeAspect="1"/>
          </p:cNvSpPr>
          <p:nvPr/>
        </p:nvSpPr>
        <p:spPr>
          <a:xfrm rot="7200000" flipH="1">
            <a:off x="3409950" y="1790700"/>
            <a:ext cx="3657600" cy="3657600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645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7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49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0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651" name="Rectangle 13"/>
          <p:cNvSpPr>
            <a:spLocks noChangeArrowheads="1"/>
          </p:cNvSpPr>
          <p:nvPr/>
        </p:nvSpPr>
        <p:spPr bwMode="auto">
          <a:xfrm rot="10800000">
            <a:off x="4249738" y="6079587"/>
            <a:ext cx="271896" cy="231261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35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26652" name="Rectangle 136"/>
          <p:cNvSpPr>
            <a:spLocks noChangeArrowheads="1"/>
          </p:cNvSpPr>
          <p:nvPr/>
        </p:nvSpPr>
        <p:spPr bwMode="auto">
          <a:xfrm rot="3600000">
            <a:off x="2058862" y="4826685"/>
            <a:ext cx="228636" cy="21723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>
          <a:xfrm rot="577047">
            <a:off x="2286479" y="862943"/>
            <a:ext cx="4529907" cy="3880888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61" name="Straight Connector 260"/>
          <p:cNvCxnSpPr>
            <a:stCxn id="237" idx="2"/>
            <a:endCxn id="236" idx="0"/>
          </p:cNvCxnSpPr>
          <p:nvPr/>
        </p:nvCxnSpPr>
        <p:spPr>
          <a:xfrm>
            <a:off x="3840494" y="883643"/>
            <a:ext cx="1035129" cy="6573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Arc 265"/>
          <p:cNvSpPr>
            <a:spLocks noChangeAspect="1"/>
          </p:cNvSpPr>
          <p:nvPr/>
        </p:nvSpPr>
        <p:spPr>
          <a:xfrm rot="14995628">
            <a:off x="1197943" y="2034373"/>
            <a:ext cx="4721515" cy="3767184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4" name="Arc 273"/>
          <p:cNvSpPr>
            <a:spLocks noChangeAspect="1"/>
          </p:cNvSpPr>
          <p:nvPr/>
        </p:nvSpPr>
        <p:spPr>
          <a:xfrm rot="11169758">
            <a:off x="1828086" y="2592650"/>
            <a:ext cx="4721515" cy="3767184"/>
          </a:xfrm>
          <a:prstGeom prst="arc">
            <a:avLst>
              <a:gd name="adj1" fmla="val 16200000"/>
              <a:gd name="adj2" fmla="val 19361024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86" name="Straight Connector 285"/>
          <p:cNvCxnSpPr>
            <a:stCxn id="266" idx="0"/>
            <a:endCxn id="274" idx="2"/>
          </p:cNvCxnSpPr>
          <p:nvPr/>
        </p:nvCxnSpPr>
        <p:spPr>
          <a:xfrm rot="16200000" flipH="1">
            <a:off x="1559694" y="4794271"/>
            <a:ext cx="1022176" cy="562517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Arc 288"/>
          <p:cNvSpPr>
            <a:spLocks noChangeAspect="1"/>
          </p:cNvSpPr>
          <p:nvPr/>
        </p:nvSpPr>
        <p:spPr>
          <a:xfrm rot="3574480">
            <a:off x="2987577" y="1497163"/>
            <a:ext cx="4357039" cy="3923383"/>
          </a:xfrm>
          <a:prstGeom prst="arc">
            <a:avLst>
              <a:gd name="adj1" fmla="val 16200000"/>
              <a:gd name="adj2" fmla="val 19742576"/>
            </a:avLst>
          </a:prstGeom>
          <a:ln w="381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291" name="Straight Connector 290"/>
          <p:cNvCxnSpPr>
            <a:stCxn id="289" idx="2"/>
            <a:endCxn id="290" idx="0"/>
          </p:cNvCxnSpPr>
          <p:nvPr/>
        </p:nvCxnSpPr>
        <p:spPr>
          <a:xfrm rot="5400000">
            <a:off x="6273874" y="4656220"/>
            <a:ext cx="932907" cy="563459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91"/>
          <p:cNvGrpSpPr>
            <a:grpSpLocks noChangeAspect="1"/>
          </p:cNvGrpSpPr>
          <p:nvPr/>
        </p:nvGrpSpPr>
        <p:grpSpPr bwMode="auto">
          <a:xfrm rot="3651754">
            <a:off x="6410634" y="2196896"/>
            <a:ext cx="623480" cy="136260"/>
            <a:chOff x="786993" y="1745932"/>
            <a:chExt cx="740248" cy="161824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7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749" name="Text Box 19"/>
          <p:cNvSpPr txBox="1">
            <a:spLocks noChangeArrowheads="1"/>
          </p:cNvSpPr>
          <p:nvPr/>
        </p:nvSpPr>
        <p:spPr bwMode="auto">
          <a:xfrm rot="17993261">
            <a:off x="1423189" y="2430892"/>
            <a:ext cx="1855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1513D7"/>
                </a:solidFill>
                <a:latin typeface="Comic Sans MS"/>
                <a:cs typeface="Comic Sans MS"/>
              </a:rPr>
              <a:t>Coherent e-cooler</a:t>
            </a:r>
            <a:endParaRPr lang="en-US" sz="1200" i="0" dirty="0">
              <a:solidFill>
                <a:srgbClr val="1513D7"/>
              </a:solidFill>
              <a:latin typeface="Comic Sans MS"/>
              <a:cs typeface="Comic Sans MS"/>
            </a:endParaRPr>
          </a:p>
        </p:txBody>
      </p:sp>
      <p:sp>
        <p:nvSpPr>
          <p:cNvPr id="751" name="Freeform 750"/>
          <p:cNvSpPr/>
          <p:nvPr/>
        </p:nvSpPr>
        <p:spPr>
          <a:xfrm>
            <a:off x="4948518" y="1203960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Freeform 751"/>
          <p:cNvSpPr/>
          <p:nvPr/>
        </p:nvSpPr>
        <p:spPr>
          <a:xfrm rot="15409430">
            <a:off x="1239203" y="3555088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Line 184"/>
          <p:cNvSpPr>
            <a:spLocks noChangeShapeType="1"/>
          </p:cNvSpPr>
          <p:nvPr/>
        </p:nvSpPr>
        <p:spPr bwMode="auto">
          <a:xfrm rot="14400000" flipV="1">
            <a:off x="6168465" y="2334585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756" name="Straight Arrow Connector 755"/>
          <p:cNvCxnSpPr/>
          <p:nvPr/>
        </p:nvCxnSpPr>
        <p:spPr>
          <a:xfrm rot="5400000" flipH="1" flipV="1">
            <a:off x="5800832" y="1855602"/>
            <a:ext cx="726865" cy="4794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" name="Freeform 756"/>
          <p:cNvSpPr/>
          <p:nvPr/>
        </p:nvSpPr>
        <p:spPr>
          <a:xfrm>
            <a:off x="4918038" y="1281057"/>
            <a:ext cx="796066" cy="26894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48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191"/>
          <p:cNvGrpSpPr>
            <a:grpSpLocks noChangeAspect="1"/>
          </p:cNvGrpSpPr>
          <p:nvPr/>
        </p:nvGrpSpPr>
        <p:grpSpPr bwMode="auto">
          <a:xfrm rot="7165234">
            <a:off x="1695758" y="2191068"/>
            <a:ext cx="623480" cy="136260"/>
            <a:chOff x="786993" y="1745932"/>
            <a:chExt cx="740248" cy="161824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76818" y="1149346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32884" y="1148748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83021" y="1146562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8874" y="1146759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655" y="1145473"/>
                <a:ext cx="54023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508" y="1145670"/>
                <a:ext cx="54023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8985" y="1147826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3464" y="1144477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80067" y="1148697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36132" y="1148099"/>
                <a:ext cx="50844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86269" y="1145914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42123" y="1146111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80405" y="1147578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6471" y="1146980"/>
                <a:ext cx="50844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6608" y="1144795"/>
                <a:ext cx="54021" cy="15575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461" y="1144993"/>
                <a:ext cx="54021" cy="15575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483" name="Line 184"/>
          <p:cNvSpPr>
            <a:spLocks noChangeShapeType="1"/>
          </p:cNvSpPr>
          <p:nvPr/>
        </p:nvSpPr>
        <p:spPr bwMode="auto">
          <a:xfrm rot="18000000" flipV="1">
            <a:off x="1698831" y="235764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87" name="Rectangle 136"/>
          <p:cNvSpPr>
            <a:spLocks noChangeArrowheads="1"/>
          </p:cNvSpPr>
          <p:nvPr/>
        </p:nvSpPr>
        <p:spPr bwMode="auto">
          <a:xfrm>
            <a:off x="4262436" y="951740"/>
            <a:ext cx="190103" cy="194972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8" name="Text Box 110"/>
          <p:cNvSpPr txBox="1">
            <a:spLocks noChangeArrowheads="1"/>
          </p:cNvSpPr>
          <p:nvPr/>
        </p:nvSpPr>
        <p:spPr bwMode="auto">
          <a:xfrm>
            <a:off x="3534776" y="1180513"/>
            <a:ext cx="16027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New </a:t>
            </a:r>
          </a:p>
          <a:p>
            <a:pPr algn="ctr" eaLnBrk="0" hangingPunct="0"/>
            <a:r>
              <a:rPr lang="en-US" sz="1600" dirty="0" smtClean="0">
                <a:solidFill>
                  <a:srgbClr val="000090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detector</a:t>
            </a:r>
            <a:endParaRPr lang="en-US" sz="1600" dirty="0">
              <a:solidFill>
                <a:srgbClr val="000090"/>
              </a:solidFill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89" name="Arc 488"/>
          <p:cNvSpPr/>
          <p:nvPr/>
        </p:nvSpPr>
        <p:spPr>
          <a:xfrm rot="16200000" flipH="1" flipV="1">
            <a:off x="4125184" y="-102720"/>
            <a:ext cx="452567" cy="1861073"/>
          </a:xfrm>
          <a:prstGeom prst="arc">
            <a:avLst>
              <a:gd name="adj1" fmla="val 16803933"/>
              <a:gd name="adj2" fmla="val 4913040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90" name="Arc 489"/>
          <p:cNvSpPr/>
          <p:nvPr/>
        </p:nvSpPr>
        <p:spPr>
          <a:xfrm rot="5400000" flipH="1">
            <a:off x="4166274" y="5487042"/>
            <a:ext cx="470434" cy="1891552"/>
          </a:xfrm>
          <a:prstGeom prst="arc">
            <a:avLst>
              <a:gd name="adj1" fmla="val 16802610"/>
              <a:gd name="adj2" fmla="val 4705417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5" name="Arc 424"/>
          <p:cNvSpPr/>
          <p:nvPr/>
        </p:nvSpPr>
        <p:spPr>
          <a:xfrm rot="9000000" flipH="1" flipV="1">
            <a:off x="1786584" y="4186645"/>
            <a:ext cx="436693" cy="1861073"/>
          </a:xfrm>
          <a:prstGeom prst="arc">
            <a:avLst>
              <a:gd name="adj1" fmla="val 16803933"/>
              <a:gd name="adj2" fmla="val 4817061"/>
            </a:avLst>
          </a:prstGeom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43" name="Straight Connector 442"/>
          <p:cNvCxnSpPr>
            <a:stCxn id="290" idx="2"/>
            <a:endCxn id="274" idx="0"/>
          </p:cNvCxnSpPr>
          <p:nvPr/>
        </p:nvCxnSpPr>
        <p:spPr>
          <a:xfrm rot="10800000" flipV="1">
            <a:off x="3986639" y="6333035"/>
            <a:ext cx="924314" cy="15914"/>
          </a:xfrm>
          <a:prstGeom prst="line">
            <a:avLst/>
          </a:prstGeom>
          <a:ln w="38100">
            <a:solidFill>
              <a:srgbClr val="D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6" name="Rounded Rectangle 515"/>
          <p:cNvSpPr/>
          <p:nvPr/>
        </p:nvSpPr>
        <p:spPr>
          <a:xfrm rot="18000000">
            <a:off x="1809936" y="2317122"/>
            <a:ext cx="825500" cy="151092"/>
          </a:xfrm>
          <a:prstGeom prst="roundRect">
            <a:avLst/>
          </a:prstGeom>
          <a:noFill/>
          <a:ln w="76200" cap="flat" cmpd="tri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02"/>
          <p:cNvGrpSpPr>
            <a:grpSpLocks/>
          </p:cNvGrpSpPr>
          <p:nvPr/>
        </p:nvGrpSpPr>
        <p:grpSpPr bwMode="auto">
          <a:xfrm flipV="1">
            <a:off x="4620783" y="826601"/>
            <a:ext cx="124677" cy="10817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450" name="Text Box 113"/>
          <p:cNvSpPr txBox="1">
            <a:spLocks noChangeAspect="1" noChangeArrowheads="1"/>
          </p:cNvSpPr>
          <p:nvPr/>
        </p:nvSpPr>
        <p:spPr bwMode="auto">
          <a:xfrm rot="3778540">
            <a:off x="1683985" y="4474856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52" name="Text Box 113"/>
          <p:cNvSpPr txBox="1">
            <a:spLocks noChangeAspect="1" noChangeArrowheads="1"/>
          </p:cNvSpPr>
          <p:nvPr/>
        </p:nvSpPr>
        <p:spPr bwMode="auto">
          <a:xfrm>
            <a:off x="3471358" y="5966769"/>
            <a:ext cx="7910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dirty="0" smtClean="0">
                <a:solidFill>
                  <a:srgbClr val="FF0000"/>
                </a:solidFill>
                <a:latin typeface="Comic Sans MS"/>
                <a:cs typeface="Comic Sans MS"/>
              </a:rPr>
              <a:t>30  GeV </a:t>
            </a:r>
            <a:endParaRPr lang="en-US" sz="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455" name="Straight Arrow Connector 454"/>
          <p:cNvCxnSpPr/>
          <p:nvPr/>
        </p:nvCxnSpPr>
        <p:spPr>
          <a:xfrm rot="10800000" flipV="1">
            <a:off x="1593788" y="3370481"/>
            <a:ext cx="977876" cy="766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417"/>
          <p:cNvGrpSpPr/>
          <p:nvPr/>
        </p:nvGrpSpPr>
        <p:grpSpPr>
          <a:xfrm>
            <a:off x="4642881" y="2453164"/>
            <a:ext cx="635583" cy="2018381"/>
            <a:chOff x="5131831" y="2186464"/>
            <a:chExt cx="635583" cy="2018381"/>
          </a:xfrm>
        </p:grpSpPr>
        <p:grpSp>
          <p:nvGrpSpPr>
            <p:cNvPr id="17" name="Group 480"/>
            <p:cNvGrpSpPr>
              <a:grpSpLocks noChangeAspect="1"/>
            </p:cNvGrpSpPr>
            <p:nvPr/>
          </p:nvGrpSpPr>
          <p:grpSpPr>
            <a:xfrm>
              <a:off x="5134689" y="2864541"/>
              <a:ext cx="629867" cy="330067"/>
              <a:chOff x="4166066" y="3056387"/>
              <a:chExt cx="2519466" cy="1320268"/>
            </a:xfrm>
          </p:grpSpPr>
          <p:grpSp>
            <p:nvGrpSpPr>
              <p:cNvPr id="1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45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1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62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44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44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45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476" name="Block Arc 475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Rounded Rectangle 478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480"/>
            <p:cNvGrpSpPr>
              <a:grpSpLocks noChangeAspect="1"/>
            </p:cNvGrpSpPr>
            <p:nvPr/>
          </p:nvGrpSpPr>
          <p:grpSpPr>
            <a:xfrm>
              <a:off x="5131831" y="2524733"/>
              <a:ext cx="629867" cy="330067"/>
              <a:chOff x="4166066" y="3056387"/>
              <a:chExt cx="2519466" cy="1320268"/>
            </a:xfrm>
          </p:grpSpPr>
          <p:grpSp>
            <p:nvGrpSpPr>
              <p:cNvPr id="2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73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70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1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72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63" name="Block Arc 262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480"/>
            <p:cNvGrpSpPr>
              <a:grpSpLocks noChangeAspect="1"/>
            </p:cNvGrpSpPr>
            <p:nvPr/>
          </p:nvGrpSpPr>
          <p:grpSpPr>
            <a:xfrm>
              <a:off x="5131831" y="2186464"/>
              <a:ext cx="629867" cy="330067"/>
              <a:chOff x="4166066" y="3056387"/>
              <a:chExt cx="2519466" cy="1320268"/>
            </a:xfrm>
          </p:grpSpPr>
          <p:grpSp>
            <p:nvGrpSpPr>
              <p:cNvPr id="26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7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29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9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28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28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28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79" name="Block Arc 278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ounded Rectangle 279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1" name="Rounded Rectangle 280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480"/>
            <p:cNvGrpSpPr>
              <a:grpSpLocks noChangeAspect="1"/>
            </p:cNvGrpSpPr>
            <p:nvPr/>
          </p:nvGrpSpPr>
          <p:grpSpPr>
            <a:xfrm>
              <a:off x="5137547" y="3874778"/>
              <a:ext cx="629867" cy="330067"/>
              <a:chOff x="4166066" y="3056387"/>
              <a:chExt cx="2519466" cy="1320268"/>
            </a:xfrm>
          </p:grpSpPr>
          <p:grpSp>
            <p:nvGrpSpPr>
              <p:cNvPr id="30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3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0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36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0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0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298" name="Block Arc 297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ounded Rectangle 298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Rounded Rectangle 299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7" name="Group 480"/>
            <p:cNvGrpSpPr>
              <a:grpSpLocks noChangeAspect="1"/>
            </p:cNvGrpSpPr>
            <p:nvPr/>
          </p:nvGrpSpPr>
          <p:grpSpPr>
            <a:xfrm>
              <a:off x="5134689" y="3534970"/>
              <a:ext cx="629867" cy="330067"/>
              <a:chOff x="4166066" y="3056387"/>
              <a:chExt cx="2519466" cy="1320268"/>
            </a:xfrm>
          </p:grpSpPr>
          <p:grpSp>
            <p:nvGrpSpPr>
              <p:cNvPr id="738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39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2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0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1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1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2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12" name="Block Arc 311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ounded Rectangle 312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1" name="Group 480"/>
            <p:cNvGrpSpPr>
              <a:grpSpLocks noChangeAspect="1"/>
            </p:cNvGrpSpPr>
            <p:nvPr/>
          </p:nvGrpSpPr>
          <p:grpSpPr>
            <a:xfrm>
              <a:off x="5134689" y="3196701"/>
              <a:ext cx="629867" cy="330067"/>
              <a:chOff x="4166066" y="3056387"/>
              <a:chExt cx="2519466" cy="1320268"/>
            </a:xfrm>
          </p:grpSpPr>
          <p:grpSp>
            <p:nvGrpSpPr>
              <p:cNvPr id="742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743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339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2016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0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41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744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336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2022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7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338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1956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900" dirty="0"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327" name="Block Arc 326"/>
              <p:cNvSpPr/>
              <p:nvPr/>
            </p:nvSpPr>
            <p:spPr>
              <a:xfrm>
                <a:off x="5588252" y="3170070"/>
                <a:ext cx="1097280" cy="1097280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4999853" y="3634286"/>
                <a:ext cx="631010" cy="164592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Rounded Rectangle 331"/>
              <p:cNvSpPr/>
              <p:nvPr/>
            </p:nvSpPr>
            <p:spPr>
              <a:xfrm>
                <a:off x="5060949" y="3656553"/>
                <a:ext cx="618229" cy="11887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5200650" y="36940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59" name="Text Box 19"/>
          <p:cNvSpPr txBox="1">
            <a:spLocks noChangeArrowheads="1"/>
          </p:cNvSpPr>
          <p:nvPr/>
        </p:nvSpPr>
        <p:spPr bwMode="auto">
          <a:xfrm rot="17993261">
            <a:off x="1078235" y="1920819"/>
            <a:ext cx="1336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66" name="Text Box 19"/>
          <p:cNvSpPr txBox="1">
            <a:spLocks noChangeArrowheads="1"/>
          </p:cNvSpPr>
          <p:nvPr/>
        </p:nvSpPr>
        <p:spPr bwMode="auto">
          <a:xfrm rot="3600000">
            <a:off x="5869107" y="2520525"/>
            <a:ext cx="1465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i="0" dirty="0" smtClean="0">
                <a:solidFill>
                  <a:srgbClr val="FF0000"/>
                </a:solidFill>
                <a:latin typeface="Comic Sans MS"/>
                <a:cs typeface="Comic Sans MS"/>
              </a:rPr>
              <a:t>Linac 2.45 GeV</a:t>
            </a:r>
            <a:endParaRPr lang="en-US" sz="1200" i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745" name="Group 373"/>
          <p:cNvGrpSpPr/>
          <p:nvPr/>
        </p:nvGrpSpPr>
        <p:grpSpPr>
          <a:xfrm>
            <a:off x="2896285" y="5309920"/>
            <a:ext cx="1032733" cy="323166"/>
            <a:chOff x="4641972" y="4692927"/>
            <a:chExt cx="1032733" cy="323166"/>
          </a:xfrm>
        </p:grpSpPr>
        <p:sp>
          <p:nvSpPr>
            <p:cNvPr id="142" name="TextBox 141"/>
            <p:cNvSpPr txBox="1"/>
            <p:nvPr/>
          </p:nvSpPr>
          <p:spPr>
            <a:xfrm>
              <a:off x="4641972" y="4692927"/>
              <a:ext cx="1032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/>
                  <a:cs typeface="Comic Sans MS"/>
                </a:rPr>
                <a:t>100 m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cxnSp>
          <p:nvCxnSpPr>
            <p:cNvPr id="369" name="Straight Connector 368"/>
            <p:cNvCxnSpPr/>
            <p:nvPr/>
          </p:nvCxnSpPr>
          <p:spPr>
            <a:xfrm flipV="1">
              <a:off x="4928523" y="5016093"/>
              <a:ext cx="457200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7" name="Group 480"/>
          <p:cNvGrpSpPr>
            <a:grpSpLocks noChangeAspect="1"/>
          </p:cNvGrpSpPr>
          <p:nvPr/>
        </p:nvGrpSpPr>
        <p:grpSpPr>
          <a:xfrm flipH="1">
            <a:off x="2659155" y="3259021"/>
            <a:ext cx="629867" cy="330065"/>
            <a:chOff x="4166066" y="3056387"/>
            <a:chExt cx="2519466" cy="1320268"/>
          </a:xfrm>
        </p:grpSpPr>
        <p:grpSp>
          <p:nvGrpSpPr>
            <p:cNvPr id="74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0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3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53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3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3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28" name="Block Arc 42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1" name="Oval 43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55" name="Group 480"/>
          <p:cNvGrpSpPr>
            <a:grpSpLocks noChangeAspect="1"/>
          </p:cNvGrpSpPr>
          <p:nvPr/>
        </p:nvGrpSpPr>
        <p:grpSpPr>
          <a:xfrm flipH="1">
            <a:off x="2662013" y="2919213"/>
            <a:ext cx="629867" cy="330065"/>
            <a:chOff x="4166066" y="3056387"/>
            <a:chExt cx="2519466" cy="1320268"/>
          </a:xfrm>
        </p:grpSpPr>
        <p:grpSp>
          <p:nvGrpSpPr>
            <p:cNvPr id="75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5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2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2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2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14" name="Block Arc 41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Rounded Rectangle 41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7" name="Oval 41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1" name="Group 480"/>
          <p:cNvGrpSpPr>
            <a:grpSpLocks noChangeAspect="1"/>
          </p:cNvGrpSpPr>
          <p:nvPr/>
        </p:nvGrpSpPr>
        <p:grpSpPr>
          <a:xfrm flipH="1">
            <a:off x="2662013" y="2580944"/>
            <a:ext cx="629867" cy="330065"/>
            <a:chOff x="4166066" y="3056387"/>
            <a:chExt cx="2519466" cy="1320268"/>
          </a:xfrm>
        </p:grpSpPr>
        <p:grpSp>
          <p:nvGrpSpPr>
            <p:cNvPr id="76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410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1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2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76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407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8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09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401" name="Block Arc 40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5" name="Group 480"/>
          <p:cNvGrpSpPr>
            <a:grpSpLocks noChangeAspect="1"/>
          </p:cNvGrpSpPr>
          <p:nvPr/>
        </p:nvGrpSpPr>
        <p:grpSpPr>
          <a:xfrm flipH="1">
            <a:off x="2656297" y="4269258"/>
            <a:ext cx="629867" cy="330065"/>
            <a:chOff x="4166066" y="3056387"/>
            <a:chExt cx="2519466" cy="1320268"/>
          </a:xfrm>
        </p:grpSpPr>
        <p:grpSp>
          <p:nvGrpSpPr>
            <p:cNvPr id="76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76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97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8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9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9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94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5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96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88" name="Block Arc 387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7" name="Group 480"/>
          <p:cNvGrpSpPr>
            <a:grpSpLocks noChangeAspect="1"/>
          </p:cNvGrpSpPr>
          <p:nvPr/>
        </p:nvGrpSpPr>
        <p:grpSpPr>
          <a:xfrm flipH="1">
            <a:off x="2659155" y="3929450"/>
            <a:ext cx="629867" cy="330065"/>
            <a:chOff x="4166066" y="3056387"/>
            <a:chExt cx="2519466" cy="1320268"/>
          </a:xfrm>
        </p:grpSpPr>
        <p:grpSp>
          <p:nvGrpSpPr>
            <p:cNvPr id="9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9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4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5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6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5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6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77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67" name="Block Arc 366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Rounded Rectangle 370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1" name="Group 480"/>
          <p:cNvGrpSpPr>
            <a:grpSpLocks noChangeAspect="1"/>
          </p:cNvGrpSpPr>
          <p:nvPr/>
        </p:nvGrpSpPr>
        <p:grpSpPr>
          <a:xfrm flipH="1">
            <a:off x="2659155" y="3591181"/>
            <a:ext cx="629867" cy="330065"/>
            <a:chOff x="4166066" y="3056387"/>
            <a:chExt cx="2519466" cy="1320268"/>
          </a:xfrm>
        </p:grpSpPr>
        <p:grpSp>
          <p:nvGrpSpPr>
            <p:cNvPr id="10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63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5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60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62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4" name="Block Arc 353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480"/>
          <p:cNvGrpSpPr>
            <a:grpSpLocks noChangeAspect="1"/>
          </p:cNvGrpSpPr>
          <p:nvPr/>
        </p:nvGrpSpPr>
        <p:grpSpPr>
          <a:xfrm>
            <a:off x="6045733" y="786707"/>
            <a:ext cx="629867" cy="330065"/>
            <a:chOff x="4166066" y="3056387"/>
            <a:chExt cx="2519466" cy="1320268"/>
          </a:xfrm>
        </p:grpSpPr>
        <p:grpSp>
          <p:nvGrpSpPr>
            <p:cNvPr id="106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7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382" name="Rectangle 88"/>
                <p:cNvSpPr>
                  <a:spLocks noChangeAspect="1" noChangeArrowheads="1"/>
                </p:cNvSpPr>
                <p:nvPr/>
              </p:nvSpPr>
              <p:spPr bwMode="auto">
                <a:xfrm rot="2016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7" name="Rectangle 90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108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379" name="Rectangle 92"/>
                <p:cNvSpPr>
                  <a:spLocks noChangeAspect="1" noChangeArrowheads="1"/>
                </p:cNvSpPr>
                <p:nvPr/>
              </p:nvSpPr>
              <p:spPr bwMode="auto">
                <a:xfrm rot="2022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81" name="Rectangle 94"/>
                <p:cNvSpPr>
                  <a:spLocks noChangeAspect="1" noChangeArrowheads="1"/>
                </p:cNvSpPr>
                <p:nvPr/>
              </p:nvSpPr>
              <p:spPr bwMode="auto">
                <a:xfrm rot="1956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900" dirty="0"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8252" y="3170070"/>
              <a:ext cx="1097280" cy="109728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9853" y="3634286"/>
              <a:ext cx="631010" cy="164592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949" y="3656553"/>
              <a:ext cx="618229" cy="118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/>
            <p:cNvSpPr/>
            <p:nvPr/>
          </p:nvSpPr>
          <p:spPr>
            <a:xfrm>
              <a:off x="5200650" y="369409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5" name="Text Box 113"/>
          <p:cNvSpPr txBox="1">
            <a:spLocks noChangeAspect="1" noChangeArrowheads="1"/>
          </p:cNvSpPr>
          <p:nvPr/>
        </p:nvSpPr>
        <p:spPr bwMode="auto">
          <a:xfrm flipH="1">
            <a:off x="4427140" y="1035050"/>
            <a:ext cx="697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FF0000"/>
                </a:solidFill>
                <a:latin typeface="Comic Sans MS"/>
                <a:cs typeface="Comic Sans MS"/>
              </a:rPr>
              <a:t>27.55 GeV </a:t>
            </a:r>
            <a:endParaRPr lang="en-US" sz="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17" name="Arc 316"/>
          <p:cNvSpPr/>
          <p:nvPr/>
        </p:nvSpPr>
        <p:spPr>
          <a:xfrm rot="3600000">
            <a:off x="6931034" y="2529459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>
          <a:xfrm rot="577047">
            <a:off x="2440398" y="756480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3600000">
            <a:off x="4111490" y="845190"/>
            <a:ext cx="3806676" cy="2284552"/>
            <a:chOff x="1719314" y="51753"/>
            <a:chExt cx="3806676" cy="2284552"/>
          </a:xfrm>
        </p:grpSpPr>
        <p:sp>
          <p:nvSpPr>
            <p:cNvPr id="26662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Beam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dump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26661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Polarized </a:t>
              </a:r>
            </a:p>
            <a:p>
              <a:pPr eaLnBrk="0" hangingPunct="0"/>
              <a:r>
                <a:rPr lang="en-US" sz="1000" dirty="0" smtClean="0">
                  <a:solidFill>
                    <a:srgbClr val="3366FF"/>
                  </a:solidFill>
                  <a:latin typeface="Comic Sans MS" pitchFamily="-110" charset="0"/>
                  <a:ea typeface="Comic Sans MS" pitchFamily="-110" charset="0"/>
                  <a:cs typeface="Comic Sans MS" pitchFamily="-110" charset="0"/>
                </a:rPr>
                <a:t>e-gun</a:t>
              </a:r>
              <a:endParaRPr lang="en-US" sz="1000" dirty="0">
                <a:solidFill>
                  <a:srgbClr val="3366FF"/>
                </a:solidFill>
                <a:latin typeface="Comic Sans MS" pitchFamily="-110" charset="0"/>
                <a:ea typeface="Comic Sans MS" pitchFamily="-110" charset="0"/>
                <a:cs typeface="Comic Sans MS" pitchFamily="-110" charset="0"/>
              </a:endParaRPr>
            </a:p>
          </p:txBody>
        </p:sp>
        <p:sp>
          <p:nvSpPr>
            <p:cNvPr id="152" name="Can 151"/>
            <p:cNvSpPr/>
            <p:nvPr/>
          </p:nvSpPr>
          <p:spPr bwMode="auto">
            <a:xfrm rot="16200000">
              <a:off x="4626195" y="352863"/>
              <a:ext cx="156584" cy="180056"/>
            </a:xfrm>
            <a:prstGeom prst="can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9" name="Freeform 468"/>
            <p:cNvSpPr/>
            <p:nvPr/>
          </p:nvSpPr>
          <p:spPr>
            <a:xfrm rot="21439852" flipH="1">
              <a:off x="4092908" y="425986"/>
              <a:ext cx="261845" cy="123074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0" name="Freeform 469"/>
            <p:cNvSpPr/>
            <p:nvPr/>
          </p:nvSpPr>
          <p:spPr>
            <a:xfrm rot="21439852">
              <a:off x="4340091" y="458559"/>
              <a:ext cx="289548" cy="86128"/>
            </a:xfrm>
            <a:custGeom>
              <a:avLst/>
              <a:gdLst>
                <a:gd name="connsiteX0" fmla="*/ 0 w 323850"/>
                <a:gd name="connsiteY0" fmla="*/ 104775 h 113242"/>
                <a:gd name="connsiteX1" fmla="*/ 139700 w 323850"/>
                <a:gd name="connsiteY1" fmla="*/ 98425 h 113242"/>
                <a:gd name="connsiteX2" fmla="*/ 190500 w 323850"/>
                <a:gd name="connsiteY2" fmla="*/ 15875 h 113242"/>
                <a:gd name="connsiteX3" fmla="*/ 323850 w 323850"/>
                <a:gd name="connsiteY3" fmla="*/ 3175 h 1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>
            <a:xfrm rot="16039852">
              <a:off x="3988783" y="390452"/>
              <a:ext cx="170232" cy="873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0.6  GeV </a:t>
              </a:r>
              <a:endParaRPr lang="en-US" sz="9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34" name="Straight Connector 333"/>
            <p:cNvCxnSpPr>
              <a:stCxn id="324" idx="0"/>
              <a:endCxn id="348" idx="2"/>
            </p:cNvCxnSpPr>
            <p:nvPr/>
          </p:nvCxnSpPr>
          <p:spPr>
            <a:xfrm rot="18000000" flipH="1">
              <a:off x="1396650" y="2011319"/>
              <a:ext cx="647650" cy="2322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3" name="Straight Connector 342"/>
          <p:cNvCxnSpPr>
            <a:stCxn id="317" idx="0"/>
          </p:cNvCxnSpPr>
          <p:nvPr/>
        </p:nvCxnSpPr>
        <p:spPr>
          <a:xfrm rot="16200000" flipV="1">
            <a:off x="6561351" y="2026960"/>
            <a:ext cx="684244" cy="398232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Arc 346"/>
          <p:cNvSpPr/>
          <p:nvPr/>
        </p:nvSpPr>
        <p:spPr>
          <a:xfrm rot="7200000">
            <a:off x="1632176" y="2484563"/>
            <a:ext cx="208914" cy="154956"/>
          </a:xfrm>
          <a:prstGeom prst="arc">
            <a:avLst>
              <a:gd name="adj1" fmla="val 16200000"/>
              <a:gd name="adj2" fmla="val 6010379"/>
            </a:avLst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>
          <a:xfrm rot="18600000">
            <a:off x="1443967" y="946917"/>
            <a:ext cx="4529907" cy="3880888"/>
          </a:xfrm>
          <a:prstGeom prst="arc">
            <a:avLst>
              <a:gd name="adj1" fmla="val 15576055"/>
              <a:gd name="adj2" fmla="val 19714471"/>
            </a:avLst>
          </a:prstGeom>
          <a:ln w="12700" cap="flat" cmpd="sng" algn="ctr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68" name="Straight Connector 367"/>
          <p:cNvCxnSpPr>
            <a:stCxn id="347" idx="2"/>
            <a:endCxn id="348" idx="0"/>
          </p:cNvCxnSpPr>
          <p:nvPr/>
        </p:nvCxnSpPr>
        <p:spPr>
          <a:xfrm rot="5400000" flipH="1" flipV="1">
            <a:off x="1552182" y="2049518"/>
            <a:ext cx="587019" cy="33735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373"/>
          <p:cNvSpPr/>
          <p:nvPr/>
        </p:nvSpPr>
        <p:spPr>
          <a:xfrm rot="15409430" flipH="1" flipV="1">
            <a:off x="6962125" y="3606837"/>
            <a:ext cx="588369" cy="131531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>
            <a:solidFill>
              <a:srgbClr val="DD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Freeform 450"/>
          <p:cNvSpPr/>
          <p:nvPr/>
        </p:nvSpPr>
        <p:spPr>
          <a:xfrm rot="9050523" flipV="1">
            <a:off x="2446378" y="1066756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6" name="Freeform 455"/>
          <p:cNvSpPr/>
          <p:nvPr/>
        </p:nvSpPr>
        <p:spPr>
          <a:xfrm rot="12458037" flipV="1">
            <a:off x="5335083" y="814735"/>
            <a:ext cx="588369" cy="45719"/>
          </a:xfrm>
          <a:custGeom>
            <a:avLst/>
            <a:gdLst>
              <a:gd name="connsiteX0" fmla="*/ 0 w 796066"/>
              <a:gd name="connsiteY0" fmla="*/ 0 h 268941"/>
              <a:gd name="connsiteX1" fmla="*/ 473336 w 796066"/>
              <a:gd name="connsiteY1" fmla="*/ 86061 h 268941"/>
              <a:gd name="connsiteX2" fmla="*/ 796066 w 796066"/>
              <a:gd name="connsiteY2" fmla="*/ 268941 h 268941"/>
              <a:gd name="connsiteX3" fmla="*/ 796066 w 796066"/>
              <a:gd name="connsiteY3" fmla="*/ 268941 h 26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  <a:lnTo>
                  <a:pt x="796066" y="268941"/>
                </a:lnTo>
              </a:path>
            </a:pathLst>
          </a:custGeom>
          <a:ln w="12700" cap="flat" cmpd="sng" algn="ctr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1115" y="748197"/>
            <a:ext cx="647650" cy="232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5" name="Group 102"/>
          <p:cNvGrpSpPr>
            <a:grpSpLocks/>
          </p:cNvGrpSpPr>
          <p:nvPr/>
        </p:nvGrpSpPr>
        <p:grpSpPr bwMode="auto">
          <a:xfrm rot="3600000" flipV="1">
            <a:off x="6882443" y="2231996"/>
            <a:ext cx="124677" cy="10817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85778" y="1142797"/>
              <a:ext cx="53957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41343" y="1142797"/>
              <a:ext cx="50782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93735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9301" y="1142797"/>
              <a:ext cx="53955" cy="15718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178800" y="332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32" name="Table 431"/>
          <p:cNvGraphicFramePr>
            <a:graphicFrameLocks noGrp="1"/>
          </p:cNvGraphicFramePr>
          <p:nvPr>
            <p:extLst/>
          </p:nvPr>
        </p:nvGraphicFramePr>
        <p:xfrm>
          <a:off x="8111066" y="1803400"/>
          <a:ext cx="825500" cy="2738120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1920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0.5917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33" name="Text Box 113"/>
          <p:cNvSpPr txBox="1">
            <a:spLocks noChangeAspect="1" noChangeArrowheads="1"/>
          </p:cNvSpPr>
          <p:nvPr/>
        </p:nvSpPr>
        <p:spPr bwMode="auto">
          <a:xfrm flipH="1">
            <a:off x="5329657" y="2500005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0.9183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40" name="Text Box 117"/>
          <p:cNvSpPr txBox="1">
            <a:spLocks noChangeAspect="1" noChangeArrowheads="1"/>
          </p:cNvSpPr>
          <p:nvPr/>
        </p:nvSpPr>
        <p:spPr bwMode="auto">
          <a:xfrm flipH="1">
            <a:off x="5331774" y="2849450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0.7550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58" name="Text Box 118"/>
          <p:cNvSpPr txBox="1">
            <a:spLocks noChangeAspect="1" noChangeArrowheads="1"/>
          </p:cNvSpPr>
          <p:nvPr/>
        </p:nvSpPr>
        <p:spPr bwMode="auto">
          <a:xfrm flipH="1">
            <a:off x="5329657" y="3167819"/>
            <a:ext cx="714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0.5917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9" name="Text Box 119"/>
          <p:cNvSpPr txBox="1">
            <a:spLocks noChangeAspect="1" noChangeArrowheads="1"/>
          </p:cNvSpPr>
          <p:nvPr/>
        </p:nvSpPr>
        <p:spPr bwMode="auto">
          <a:xfrm flipH="1">
            <a:off x="5361028" y="3517451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0.4286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0" name="Text Box 113"/>
          <p:cNvSpPr txBox="1">
            <a:spLocks noChangeAspect="1" noChangeArrowheads="1"/>
          </p:cNvSpPr>
          <p:nvPr/>
        </p:nvSpPr>
        <p:spPr bwMode="auto">
          <a:xfrm flipH="1">
            <a:off x="5381713" y="4196081"/>
            <a:ext cx="7304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0.1017 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7" name="Text Box 119"/>
          <p:cNvSpPr txBox="1">
            <a:spLocks noChangeAspect="1" noChangeArrowheads="1"/>
          </p:cNvSpPr>
          <p:nvPr/>
        </p:nvSpPr>
        <p:spPr bwMode="auto">
          <a:xfrm flipH="1">
            <a:off x="5380076" y="3888963"/>
            <a:ext cx="7328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0.2650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68" name="Text Box 113"/>
          <p:cNvSpPr txBox="1">
            <a:spLocks noChangeAspect="1" noChangeArrowheads="1"/>
          </p:cNvSpPr>
          <p:nvPr/>
        </p:nvSpPr>
        <p:spPr bwMode="auto">
          <a:xfrm>
            <a:off x="3367121" y="2972834"/>
            <a:ext cx="78479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0.8367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sp>
        <p:nvSpPr>
          <p:cNvPr id="472" name="Text Box 117"/>
          <p:cNvSpPr txBox="1">
            <a:spLocks noChangeAspect="1" noChangeArrowheads="1"/>
          </p:cNvSpPr>
          <p:nvPr/>
        </p:nvSpPr>
        <p:spPr bwMode="auto">
          <a:xfrm>
            <a:off x="3325445" y="3292264"/>
            <a:ext cx="8232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0.6733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3" name="Text Box 118"/>
          <p:cNvSpPr txBox="1">
            <a:spLocks noChangeAspect="1" noChangeArrowheads="1"/>
          </p:cNvSpPr>
          <p:nvPr/>
        </p:nvSpPr>
        <p:spPr bwMode="auto">
          <a:xfrm>
            <a:off x="3312339" y="3631046"/>
            <a:ext cx="707983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0.5100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4" name="Text Box 119"/>
          <p:cNvSpPr txBox="1">
            <a:spLocks noChangeAspect="1" noChangeArrowheads="1"/>
          </p:cNvSpPr>
          <p:nvPr/>
        </p:nvSpPr>
        <p:spPr bwMode="auto">
          <a:xfrm>
            <a:off x="3344749" y="3975606"/>
            <a:ext cx="764060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0.3467 </a:t>
            </a:r>
            <a:r>
              <a:rPr lang="en-US" sz="9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5" name="Text Box 113"/>
          <p:cNvSpPr txBox="1">
            <a:spLocks noChangeAspect="1" noChangeArrowheads="1"/>
          </p:cNvSpPr>
          <p:nvPr/>
        </p:nvSpPr>
        <p:spPr bwMode="auto">
          <a:xfrm>
            <a:off x="3447347" y="2606281"/>
            <a:ext cx="369004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7" name="Text Box 119"/>
          <p:cNvSpPr txBox="1">
            <a:spLocks noChangeAspect="1" noChangeArrowheads="1"/>
          </p:cNvSpPr>
          <p:nvPr/>
        </p:nvSpPr>
        <p:spPr bwMode="auto">
          <a:xfrm>
            <a:off x="3384377" y="4333986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0.1833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" name="Text Box 119"/>
          <p:cNvSpPr txBox="1">
            <a:spLocks noChangeAspect="1" noChangeArrowheads="1"/>
          </p:cNvSpPr>
          <p:nvPr/>
        </p:nvSpPr>
        <p:spPr bwMode="auto">
          <a:xfrm>
            <a:off x="5194127" y="447786"/>
            <a:ext cx="81880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0.02 </a:t>
            </a:r>
            <a:r>
              <a:rPr lang="en-US" sz="900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Eo</a:t>
            </a:r>
            <a:endParaRPr lang="en-US" sz="9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4" name="Text Box 110"/>
          <p:cNvSpPr txBox="1">
            <a:spLocks noChangeArrowheads="1"/>
          </p:cNvSpPr>
          <p:nvPr/>
        </p:nvSpPr>
        <p:spPr bwMode="auto">
          <a:xfrm>
            <a:off x="0" y="653005"/>
            <a:ext cx="227965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All </a:t>
            </a:r>
            <a:r>
              <a:rPr lang="en-US" sz="1400" i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energies scale proportionally </a:t>
            </a:r>
            <a:r>
              <a:rPr lang="en-US" sz="14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by adding SRF cavities to the injector</a:t>
            </a:r>
            <a:endParaRPr lang="en-US" sz="1400" i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30" name="Text Box 110"/>
          <p:cNvSpPr txBox="1">
            <a:spLocks noChangeArrowheads="1"/>
          </p:cNvSpPr>
          <p:nvPr/>
        </p:nvSpPr>
        <p:spPr bwMode="auto">
          <a:xfrm>
            <a:off x="2901950" y="4609055"/>
            <a:ext cx="364490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All magnets would installed from the day one and we would be cranking power supplies up as energy is increasing</a:t>
            </a:r>
            <a:endParaRPr lang="en-US" sz="1400" i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44" name="Picture 343" descr="hi_hat_insert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6" y="1720850"/>
            <a:ext cx="1491676" cy="965201"/>
          </a:xfrm>
          <a:prstGeom prst="rect">
            <a:avLst/>
          </a:prstGeom>
        </p:spPr>
      </p:pic>
      <p:pic>
        <p:nvPicPr>
          <p:cNvPr id="345" name="Picture 3" descr="DSC_0014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946040" y="3413081"/>
            <a:ext cx="796917" cy="53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" name="Picture 372" descr="Macintosh HD:Users:sergeybelomestnykh:Journals:RAST:hi-beta-srf:figures:fig34_1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" y="3098122"/>
            <a:ext cx="1377743" cy="2481411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1" name="Title 1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91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Staging of </a:t>
            </a:r>
            <a:r>
              <a:rPr lang="en-US" dirty="0" err="1" smtClean="0"/>
              <a:t>eRHIC</a:t>
            </a:r>
            <a:r>
              <a:rPr lang="en-US" dirty="0" smtClean="0"/>
              <a:t>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/>
              <a:t>:</a:t>
            </a:r>
            <a:r>
              <a:rPr lang="en-US" dirty="0" smtClean="0"/>
              <a:t> 5 to 30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462141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1597" y="4664807"/>
            <a:ext cx="8741625" cy="204495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 smtClean="0"/>
              <a:t>10 mrad crossing angle and crab-crossing</a:t>
            </a:r>
          </a:p>
          <a:p>
            <a:pPr>
              <a:defRPr/>
            </a:pPr>
            <a:r>
              <a:rPr lang="en-US" sz="1800" dirty="0" smtClean="0"/>
              <a:t>High gradient (200 T/</a:t>
            </a:r>
            <a:r>
              <a:rPr lang="en-US" sz="1800" dirty="0" err="1" smtClean="0"/>
              <a:t>m</a:t>
            </a:r>
            <a:r>
              <a:rPr lang="en-US" sz="1800" dirty="0" smtClean="0"/>
              <a:t>) large aperture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  <a:r>
              <a:rPr lang="en-US" sz="1800" i="1" dirty="0" smtClean="0"/>
              <a:t> </a:t>
            </a:r>
            <a:r>
              <a:rPr lang="en-US" sz="1800" dirty="0" smtClean="0"/>
              <a:t>focusing magnets</a:t>
            </a:r>
          </a:p>
          <a:p>
            <a:pPr>
              <a:defRPr/>
            </a:pPr>
            <a:r>
              <a:rPr lang="en-US" sz="1800" dirty="0" smtClean="0"/>
              <a:t>Arranged free-field electron pass through the hadron triplet magnets</a:t>
            </a:r>
          </a:p>
          <a:p>
            <a:pPr>
              <a:defRPr/>
            </a:pPr>
            <a:r>
              <a:rPr lang="en-US" sz="1800" dirty="0" smtClean="0"/>
              <a:t>Integration with the detector: efficient separation and registration of low angle collision products</a:t>
            </a:r>
          </a:p>
          <a:p>
            <a:pPr>
              <a:defRPr/>
            </a:pPr>
            <a:r>
              <a:rPr lang="en-US" sz="1800" dirty="0" smtClean="0"/>
              <a:t>Gentle bending of the electrons  to avoid SR impact in the detector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998A-54CD-3E4F-9E45-07D813DEB27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51553" name="Title 1"/>
          <p:cNvSpPr>
            <a:spLocks noGrp="1"/>
          </p:cNvSpPr>
          <p:nvPr>
            <p:ph type="title"/>
          </p:nvPr>
        </p:nvSpPr>
        <p:spPr bwMode="auto">
          <a:xfrm>
            <a:off x="236860" y="10231"/>
            <a:ext cx="82296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cap="none" dirty="0" err="1" smtClean="0">
                <a:latin typeface="Comic Sans MS" charset="0"/>
                <a:cs typeface="Comic Sans MS" charset="0"/>
              </a:rPr>
              <a:t>e</a:t>
            </a:r>
            <a:r>
              <a:rPr lang="en-US" sz="2800" dirty="0" err="1" smtClean="0">
                <a:latin typeface="Comic Sans MS" charset="0"/>
                <a:cs typeface="Comic Sans MS" charset="0"/>
              </a:rPr>
              <a:t>RHIC</a:t>
            </a:r>
            <a:r>
              <a:rPr lang="en-US" sz="2800" dirty="0" smtClean="0">
                <a:latin typeface="Comic Sans MS" charset="0"/>
                <a:cs typeface="Comic Sans MS" charset="0"/>
              </a:rPr>
              <a:t>: </a:t>
            </a:r>
            <a:r>
              <a:rPr lang="en-US" sz="2800" dirty="0">
                <a:latin typeface="Comic Sans MS" charset="0"/>
                <a:cs typeface="Comic Sans MS" charset="0"/>
              </a:rPr>
              <a:t>high-luminosity </a:t>
            </a:r>
            <a:r>
              <a:rPr lang="en-US" sz="2800" dirty="0" smtClean="0">
                <a:latin typeface="Comic Sans MS" charset="0"/>
                <a:cs typeface="Comic Sans MS" charset="0"/>
              </a:rPr>
              <a:t>IR</a:t>
            </a:r>
            <a:endParaRPr lang="en-US" sz="2800" dirty="0">
              <a:latin typeface="Comic Sans MS" charset="0"/>
              <a:cs typeface="Comic Sans MS" charset="0"/>
            </a:endParaRPr>
          </a:p>
        </p:txBody>
      </p:sp>
      <p:pic>
        <p:nvPicPr>
          <p:cNvPr id="151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63976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21438" y="923925"/>
            <a:ext cx="2533650" cy="2768600"/>
            <a:chOff x="6121400" y="589432"/>
            <a:chExt cx="3022600" cy="3051409"/>
          </a:xfrm>
        </p:grpSpPr>
        <p:pic>
          <p:nvPicPr>
            <p:cNvPr id="151573" name="Picture 5" descr="Screen shot 2010-07-30 at 2.32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1079500"/>
              <a:ext cx="3022600" cy="256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74" name="TextBox 6"/>
            <p:cNvSpPr txBox="1">
              <a:spLocks noChangeArrowheads="1"/>
            </p:cNvSpPr>
            <p:nvPr/>
          </p:nvSpPr>
          <p:spPr bwMode="auto">
            <a:xfrm>
              <a:off x="6494281" y="589432"/>
              <a:ext cx="2200277" cy="35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Proton beam lattice</a:t>
              </a:r>
            </a:p>
          </p:txBody>
        </p:sp>
      </p:grpSp>
      <p:sp>
        <p:nvSpPr>
          <p:cNvPr id="151557" name="Text Box 55"/>
          <p:cNvSpPr txBox="1">
            <a:spLocks noChangeArrowheads="1"/>
          </p:cNvSpPr>
          <p:nvPr/>
        </p:nvSpPr>
        <p:spPr bwMode="auto">
          <a:xfrm>
            <a:off x="4283878" y="6505575"/>
            <a:ext cx="4584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© D.Trbojevic, B.Parker, S. Tepikian, J. Beebe-Wang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4373563" y="2752725"/>
            <a:ext cx="457200" cy="12700"/>
          </a:xfrm>
          <a:prstGeom prst="straightConnector1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17963" y="1203325"/>
            <a:ext cx="495300" cy="88900"/>
          </a:xfrm>
          <a:prstGeom prst="straightConnector1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560" name="TextBox 14"/>
          <p:cNvSpPr txBox="1">
            <a:spLocks noChangeArrowheads="1"/>
          </p:cNvSpPr>
          <p:nvPr/>
        </p:nvSpPr>
        <p:spPr bwMode="auto">
          <a:xfrm>
            <a:off x="4437063" y="26765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DD0000"/>
                </a:solidFill>
              </a:rPr>
              <a:t>e</a:t>
            </a:r>
          </a:p>
        </p:txBody>
      </p:sp>
      <p:sp>
        <p:nvSpPr>
          <p:cNvPr id="151561" name="TextBox 15"/>
          <p:cNvSpPr txBox="1">
            <a:spLocks noChangeArrowheads="1"/>
          </p:cNvSpPr>
          <p:nvPr/>
        </p:nvSpPr>
        <p:spPr bwMode="auto">
          <a:xfrm>
            <a:off x="4081463" y="9239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p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422900" y="2012428"/>
            <a:ext cx="3608388" cy="1887537"/>
            <a:chOff x="4518837" y="4503722"/>
            <a:chExt cx="3608282" cy="1887627"/>
          </a:xfrm>
        </p:grpSpPr>
        <p:grpSp>
          <p:nvGrpSpPr>
            <p:cNvPr id="151566" name="Group 17"/>
            <p:cNvGrpSpPr>
              <a:grpSpLocks/>
            </p:cNvGrpSpPr>
            <p:nvPr/>
          </p:nvGrpSpPr>
          <p:grpSpPr bwMode="auto">
            <a:xfrm>
              <a:off x="4518837" y="4503722"/>
              <a:ext cx="3608282" cy="1887627"/>
              <a:chOff x="5592191" y="3790272"/>
              <a:chExt cx="3857410" cy="2081531"/>
            </a:xfrm>
          </p:grpSpPr>
          <p:pic>
            <p:nvPicPr>
              <p:cNvPr id="151568" name="Picture 18" descr="LHC-LARP-Triplet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2191" y="3790272"/>
                <a:ext cx="3857410" cy="208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1569" name="Rectangle 21"/>
              <p:cNvSpPr>
                <a:spLocks noChangeArrowheads="1"/>
              </p:cNvSpPr>
              <p:nvPr/>
            </p:nvSpPr>
            <p:spPr bwMode="auto">
              <a:xfrm rot="-371285">
                <a:off x="7696176" y="4551307"/>
                <a:ext cx="8729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Nb</a:t>
                </a:r>
                <a:r>
                  <a:rPr lang="en-US" b="1" baseline="-25000"/>
                  <a:t>3</a:t>
                </a:r>
                <a:r>
                  <a:rPr lang="en-US" b="1"/>
                  <a:t>Sn </a:t>
                </a:r>
                <a:endParaRPr lang="en-US"/>
              </a:p>
            </p:txBody>
          </p:sp>
          <p:sp>
            <p:nvSpPr>
              <p:cNvPr id="151570" name="Rectangle 22"/>
              <p:cNvSpPr>
                <a:spLocks noChangeArrowheads="1"/>
              </p:cNvSpPr>
              <p:nvPr/>
            </p:nvSpPr>
            <p:spPr bwMode="auto">
              <a:xfrm rot="-1636018">
                <a:off x="8355764" y="5275537"/>
                <a:ext cx="9156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200 T/m</a:t>
                </a:r>
                <a:r>
                  <a:rPr lang="en-US" b="1"/>
                  <a:t> </a:t>
                </a:r>
                <a:endParaRPr lang="en-US"/>
              </a:p>
            </p:txBody>
          </p:sp>
        </p:grpSp>
        <p:sp>
          <p:nvSpPr>
            <p:cNvPr id="151567" name="Rectangle 23"/>
            <p:cNvSpPr>
              <a:spLocks noChangeArrowheads="1"/>
            </p:cNvSpPr>
            <p:nvPr/>
          </p:nvSpPr>
          <p:spPr bwMode="auto">
            <a:xfrm>
              <a:off x="5499937" y="4526148"/>
              <a:ext cx="22717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omic Sans MS" charset="0"/>
                  <a:cs typeface="Comic Sans MS" charset="0"/>
                </a:rPr>
                <a:t>G.Ambrosio et al., IPAC’10</a:t>
              </a:r>
              <a:endParaRPr lang="en-US" sz="1200">
                <a:latin typeface="Comic Sans MS" charset="0"/>
                <a:cs typeface="Comic Sans MS" charset="0"/>
              </a:endParaRPr>
            </a:p>
          </p:txBody>
        </p:sp>
      </p:grpSp>
      <p:pic>
        <p:nvPicPr>
          <p:cNvPr id="26" name="Picture 25" descr="eRHIC IR Combined Function Magnet, 07-Mar-2011, B. Parker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86" y="771525"/>
            <a:ext cx="29273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5" name="Picture 26" descr="Screen shot 2011-03-09 at 4.05.42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63625"/>
            <a:ext cx="10318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28" y="2925764"/>
            <a:ext cx="2651371" cy="1590244"/>
          </a:xfrm>
          <a:prstGeom prst="rect">
            <a:avLst/>
          </a:prstGeom>
        </p:spPr>
      </p:pic>
      <p:pic>
        <p:nvPicPr>
          <p:cNvPr id="30" name="Picture 2" descr="http://www.linearcollider.org/newsline/images/2007/20070712_ftr1_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79" y="1374775"/>
            <a:ext cx="3473911" cy="231775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1600" y="3873500"/>
            <a:ext cx="671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eRHIC</a:t>
            </a:r>
            <a:r>
              <a:rPr lang="en-US" dirty="0" smtClean="0"/>
              <a:t> - Geometry high-</a:t>
            </a:r>
            <a:r>
              <a:rPr lang="en-US" dirty="0" err="1" smtClean="0"/>
              <a:t>lumi</a:t>
            </a:r>
            <a:r>
              <a:rPr lang="en-US" dirty="0" smtClean="0"/>
              <a:t> IR with β*=5 cm, l*=4.5 m</a:t>
            </a:r>
            <a:br>
              <a:rPr lang="en-US" dirty="0" smtClean="0"/>
            </a:br>
            <a:r>
              <a:rPr lang="en-US" dirty="0" smtClean="0"/>
              <a:t>and 10 </a:t>
            </a:r>
            <a:r>
              <a:rPr lang="en-US" dirty="0" err="1" smtClean="0"/>
              <a:t>mrad</a:t>
            </a:r>
            <a:r>
              <a:rPr lang="en-US" dirty="0" smtClean="0"/>
              <a:t> crossing angle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10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34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cm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-2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 s</a:t>
            </a:r>
            <a:r>
              <a:rPr lang="en-US" baseline="30000" dirty="0" smtClean="0">
                <a:solidFill>
                  <a:srgbClr val="FF00FF"/>
                </a:solidFill>
                <a:sym typeface="Wingdings"/>
              </a:rPr>
              <a:t>-1</a:t>
            </a:r>
            <a:endParaRPr lang="en-US" baseline="30000" dirty="0" smtClean="0">
              <a:solidFill>
                <a:srgbClr val="FF00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56846" y="552148"/>
            <a:ext cx="2734232" cy="4369102"/>
            <a:chOff x="430183" y="1197732"/>
            <a:chExt cx="3767257" cy="559676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9"/>
            <a:srcRect t="8798" r="7619" b="1466"/>
            <a:stretch>
              <a:fillRect/>
            </a:stretch>
          </p:blipFill>
          <p:spPr bwMode="auto">
            <a:xfrm>
              <a:off x="503400" y="1197732"/>
              <a:ext cx="3484400" cy="293045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33" name="Rectangle 5"/>
            <p:cNvSpPr>
              <a:spLocks/>
            </p:cNvSpPr>
            <p:nvPr/>
          </p:nvSpPr>
          <p:spPr bwMode="auto">
            <a:xfrm>
              <a:off x="1029295" y="1378059"/>
              <a:ext cx="840712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ea typeface="Gill Sans" charset="0"/>
                  <a:cs typeface="Gill Sans" charset="0"/>
                </a:rPr>
                <a:t>20x250</a:t>
              </a:r>
              <a:endParaRPr lang="en-US" dirty="0">
                <a:solidFill>
                  <a:srgbClr val="FF00FF"/>
                </a:solidFill>
                <a:ea typeface="Gill Sans" charset="0"/>
                <a:cs typeface="Gill Sans" charset="0"/>
              </a:endParaRPr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0"/>
            <a:srcRect l="5172" t="7627" r="7241"/>
            <a:stretch>
              <a:fillRect/>
            </a:stretch>
          </p:blipFill>
          <p:spPr bwMode="auto">
            <a:xfrm>
              <a:off x="430183" y="4099348"/>
              <a:ext cx="3767257" cy="269515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35" name="Rectangle 5"/>
            <p:cNvSpPr>
              <a:spLocks/>
            </p:cNvSpPr>
            <p:nvPr/>
          </p:nvSpPr>
          <p:spPr bwMode="auto">
            <a:xfrm>
              <a:off x="2987675" y="4205793"/>
              <a:ext cx="840712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F00FF"/>
                  </a:solidFill>
                  <a:ea typeface="Gill Sans" charset="0"/>
                  <a:cs typeface="Gill Sans" charset="0"/>
                </a:rPr>
                <a:t>20x250</a:t>
              </a:r>
              <a:endParaRPr lang="en-US" dirty="0">
                <a:solidFill>
                  <a:srgbClr val="FF00FF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36" name="Rectangle 7"/>
            <p:cNvSpPr>
              <a:spLocks/>
            </p:cNvSpPr>
            <p:nvPr/>
          </p:nvSpPr>
          <p:spPr bwMode="auto">
            <a:xfrm>
              <a:off x="1175817" y="5721568"/>
              <a:ext cx="1020812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ea typeface="Gill Sans" charset="0"/>
                  <a:cs typeface="Gill Sans" charset="0"/>
                </a:rPr>
                <a:t>Generated</a:t>
              </a:r>
            </a:p>
          </p:txBody>
        </p:sp>
        <p:sp>
          <p:nvSpPr>
            <p:cNvPr id="37" name="Rectangle 8"/>
            <p:cNvSpPr>
              <a:spLocks/>
            </p:cNvSpPr>
            <p:nvPr/>
          </p:nvSpPr>
          <p:spPr bwMode="auto">
            <a:xfrm>
              <a:off x="1209303" y="6001960"/>
              <a:ext cx="2215250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ea typeface="Gill Sans" charset="0"/>
                  <a:cs typeface="Gill Sans" charset="0"/>
                </a:rPr>
                <a:t>Quad aperture limited</a:t>
              </a:r>
            </a:p>
          </p:txBody>
        </p:sp>
        <p:sp>
          <p:nvSpPr>
            <p:cNvPr id="38" name="Rectangle 9"/>
            <p:cNvSpPr>
              <a:spLocks/>
            </p:cNvSpPr>
            <p:nvPr/>
          </p:nvSpPr>
          <p:spPr bwMode="auto">
            <a:xfrm>
              <a:off x="1188518" y="6234330"/>
              <a:ext cx="2159546" cy="24622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ea typeface="Gill Sans" charset="0"/>
                  <a:cs typeface="Gill Sans" charset="0"/>
                </a:rPr>
                <a:t>RP (at 20m) accepted </a:t>
              </a:r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>
              <a:off x="715244" y="6364139"/>
              <a:ext cx="429741" cy="0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703659" y="6141815"/>
              <a:ext cx="428625" cy="0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703659" y="5861422"/>
              <a:ext cx="428625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" name="Picture 5" descr="VerticalMAtching2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79" y="857251"/>
            <a:ext cx="346452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78644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57200" y="710148"/>
            <a:ext cx="4555475" cy="4525963"/>
          </a:xfrm>
        </p:spPr>
        <p:txBody>
          <a:bodyPr>
            <a:normAutofit/>
          </a:bodyPr>
          <a:lstStyle/>
          <a:p>
            <a:pPr eaLnBrk="1" hangingPunct="1">
              <a:spcAft>
                <a:spcPts val="0"/>
              </a:spcAft>
            </a:pPr>
            <a:r>
              <a:rPr lang="en-US" sz="1800" dirty="0">
                <a:latin typeface="Comic Sans MS" charset="0"/>
              </a:rPr>
              <a:t>Polarized gun for e-p program – </a:t>
            </a:r>
            <a:r>
              <a:rPr lang="en-US" sz="1800" b="1" dirty="0">
                <a:latin typeface="Comic Sans MS" charset="0"/>
              </a:rPr>
              <a:t>LDRD at BNL </a:t>
            </a:r>
            <a:r>
              <a:rPr lang="en-US" sz="1800" b="1" dirty="0">
                <a:solidFill>
                  <a:srgbClr val="0000FF"/>
                </a:solidFill>
                <a:latin typeface="Comic Sans MS" charset="0"/>
              </a:rPr>
              <a:t>+ </a:t>
            </a:r>
            <a:r>
              <a:rPr lang="en-US" sz="1800" b="1" dirty="0" smtClean="0">
                <a:solidFill>
                  <a:srgbClr val="0000FF"/>
                </a:solidFill>
                <a:latin typeface="Comic Sans MS" charset="0"/>
              </a:rPr>
              <a:t>MIT </a:t>
            </a:r>
          </a:p>
          <a:p>
            <a:pPr marL="0" indent="0" eaLnBrk="1" hangingPunct="1">
              <a:spcAft>
                <a:spcPts val="0"/>
              </a:spcAft>
              <a:buNone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sym typeface="Wingdings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Comic Sans MS" charset="0"/>
                <a:sym typeface="Wingdings"/>
              </a:rPr>
              <a:t>  </a:t>
            </a:r>
            <a:r>
              <a:rPr lang="en-US" sz="1800" b="1" dirty="0" smtClean="0">
                <a:solidFill>
                  <a:srgbClr val="0000FF"/>
                </a:solidFill>
                <a:latin typeface="Comic Sans MS" charset="0"/>
                <a:sym typeface="Wingdings"/>
              </a:rPr>
              <a:t> prototype under construction</a:t>
            </a:r>
            <a:endParaRPr lang="en-US" sz="1800" b="1" dirty="0" smtClean="0">
              <a:solidFill>
                <a:srgbClr val="0000FF"/>
              </a:solidFill>
              <a:latin typeface="Comic Sans MS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1800" dirty="0" smtClean="0">
                <a:latin typeface="Comic Sans MS" charset="0"/>
              </a:rPr>
              <a:t>Development of  compact magnets -   </a:t>
            </a:r>
            <a:r>
              <a:rPr lang="en-US" sz="1800" b="1" dirty="0" smtClean="0">
                <a:latin typeface="Comic Sans MS" charset="0"/>
              </a:rPr>
              <a:t>LDRD at BNL</a:t>
            </a:r>
            <a:r>
              <a:rPr lang="en-US" sz="1800" dirty="0" smtClean="0">
                <a:latin typeface="Comic Sans MS" charset="0"/>
              </a:rPr>
              <a:t> </a:t>
            </a:r>
            <a:r>
              <a:rPr lang="en-US" sz="1800" dirty="0" smtClean="0">
                <a:latin typeface="Comic Sans MS" charset="0"/>
                <a:sym typeface="Wingdings"/>
              </a:rPr>
              <a:t> first </a:t>
            </a:r>
            <a:r>
              <a:rPr lang="en-US" sz="1800" dirty="0" err="1" smtClean="0">
                <a:latin typeface="Comic Sans MS" charset="0"/>
                <a:sym typeface="Wingdings"/>
              </a:rPr>
              <a:t>prototyes</a:t>
            </a:r>
            <a:endParaRPr lang="en-US" sz="1800" b="1" dirty="0" smtClean="0">
              <a:latin typeface="Comic Sans MS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1800" dirty="0" smtClean="0">
                <a:latin typeface="Comic Sans MS" charset="0"/>
              </a:rPr>
              <a:t>SRF </a:t>
            </a:r>
            <a:r>
              <a:rPr lang="en-US" sz="1800" dirty="0">
                <a:latin typeface="Comic Sans MS" charset="0"/>
              </a:rPr>
              <a:t>R&amp;D ERL – </a:t>
            </a:r>
            <a:r>
              <a:rPr lang="en-US" sz="1800" dirty="0" smtClean="0">
                <a:latin typeface="Comic Sans MS" charset="0"/>
              </a:rPr>
              <a:t>TF </a:t>
            </a:r>
            <a:r>
              <a:rPr lang="en-US" sz="1800" b="1" dirty="0" smtClean="0">
                <a:latin typeface="Comic Sans MS" charset="0"/>
              </a:rPr>
              <a:t>ongoing</a:t>
            </a:r>
            <a:endParaRPr lang="en-US" sz="1800" b="1" dirty="0">
              <a:latin typeface="Comic Sans MS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sz="1800" dirty="0">
                <a:solidFill>
                  <a:srgbClr val="FF00FF"/>
                </a:solidFill>
                <a:latin typeface="Comic Sans MS" charset="0"/>
              </a:rPr>
              <a:t>Beam-beam effects, beam disruption, kink instability suppression, etc.</a:t>
            </a:r>
          </a:p>
          <a:p>
            <a:pPr eaLnBrk="1" hangingPunct="1">
              <a:spcAft>
                <a:spcPts val="1200"/>
              </a:spcAft>
            </a:pPr>
            <a:r>
              <a:rPr lang="en-US" sz="1800" dirty="0">
                <a:solidFill>
                  <a:srgbClr val="FF00FF"/>
                </a:solidFill>
                <a:latin typeface="Comic Sans MS" charset="0"/>
              </a:rPr>
              <a:t>Polarized He</a:t>
            </a:r>
            <a:r>
              <a:rPr lang="en-US" sz="1800" baseline="30000" dirty="0">
                <a:solidFill>
                  <a:srgbClr val="FF00FF"/>
                </a:solidFill>
                <a:latin typeface="Comic Sans MS" charset="0"/>
              </a:rPr>
              <a:t>3</a:t>
            </a:r>
            <a:r>
              <a:rPr lang="en-US" sz="1800" dirty="0">
                <a:solidFill>
                  <a:srgbClr val="FF00FF"/>
                </a:solidFill>
                <a:latin typeface="Comic Sans MS" charset="0"/>
              </a:rPr>
              <a:t> source </a:t>
            </a:r>
            <a:r>
              <a:rPr lang="en-US" sz="1800" dirty="0" smtClean="0">
                <a:solidFill>
                  <a:srgbClr val="FFFFFF"/>
                </a:solidFill>
                <a:latin typeface="Comic Sans MS" charset="0"/>
              </a:rPr>
              <a:t>- </a:t>
            </a:r>
            <a:r>
              <a:rPr lang="en-US" sz="1400" dirty="0" smtClean="0">
                <a:latin typeface="Comic Sans MS" charset="0"/>
              </a:rPr>
              <a:t>Workshop: https</a:t>
            </a:r>
            <a:r>
              <a:rPr lang="en-US" sz="1400" dirty="0">
                <a:latin typeface="Comic Sans MS" charset="0"/>
              </a:rPr>
              <a:t>://</a:t>
            </a:r>
            <a:r>
              <a:rPr lang="en-US" sz="1400" dirty="0" err="1">
                <a:latin typeface="Comic Sans MS" charset="0"/>
              </a:rPr>
              <a:t>indico.bnl.gov</a:t>
            </a:r>
            <a:r>
              <a:rPr lang="en-US" sz="1400" dirty="0">
                <a:latin typeface="Comic Sans MS" charset="0"/>
              </a:rPr>
              <a:t>/</a:t>
            </a:r>
            <a:r>
              <a:rPr lang="en-US" sz="1400" dirty="0" err="1">
                <a:latin typeface="Comic Sans MS" charset="0"/>
              </a:rPr>
              <a:t>conferenceDisplay.py?confId</a:t>
            </a:r>
            <a:r>
              <a:rPr lang="en-US" sz="1400" dirty="0">
                <a:latin typeface="Comic Sans MS" charset="0"/>
              </a:rPr>
              <a:t>=405</a:t>
            </a:r>
          </a:p>
          <a:p>
            <a:pPr eaLnBrk="1" hangingPunct="1">
              <a:spcAft>
                <a:spcPts val="1200"/>
              </a:spcAft>
            </a:pPr>
            <a:r>
              <a:rPr lang="en-US" sz="1800" dirty="0">
                <a:latin typeface="Comic Sans MS" charset="0"/>
              </a:rPr>
              <a:t>Coherent Electron </a:t>
            </a:r>
            <a:r>
              <a:rPr lang="en-US" sz="1800" dirty="0" smtClean="0">
                <a:latin typeface="Comic Sans MS" charset="0"/>
              </a:rPr>
              <a:t>Cooling: TF for </a:t>
            </a:r>
            <a:r>
              <a:rPr lang="en-US" sz="1800" dirty="0" err="1">
                <a:latin typeface="Comic Sans MS" charset="0"/>
              </a:rPr>
              <a:t>PoP</a:t>
            </a:r>
            <a:r>
              <a:rPr lang="en-US" sz="1800" dirty="0">
                <a:latin typeface="Comic Sans MS" charset="0"/>
              </a:rPr>
              <a:t> </a:t>
            </a:r>
            <a:r>
              <a:rPr lang="en-US" sz="1800" dirty="0" smtClean="0">
                <a:latin typeface="Comic Sans MS" charset="0"/>
              </a:rPr>
              <a:t>by ~</a:t>
            </a:r>
            <a:r>
              <a:rPr lang="en-US" sz="1800" dirty="0" smtClean="0">
                <a:latin typeface="Comic Sans MS" charset="0"/>
              </a:rPr>
              <a:t>2016</a:t>
            </a:r>
            <a:endParaRPr lang="en-US" sz="1800" b="1" dirty="0">
              <a:solidFill>
                <a:srgbClr val="FF00FF"/>
              </a:solidFill>
              <a:latin typeface="Comic Sans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QCD-2013, Lanzhou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8721" name="Title 1"/>
          <p:cNvSpPr>
            <a:spLocks noGrp="1"/>
          </p:cNvSpPr>
          <p:nvPr>
            <p:ph type="title"/>
          </p:nvPr>
        </p:nvSpPr>
        <p:spPr bwMode="auto">
          <a:xfrm>
            <a:off x="457200" y="43281"/>
            <a:ext cx="82296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200" cap="none" dirty="0" err="1">
                <a:latin typeface="Comic Sans MS" charset="0"/>
                <a:cs typeface="Comic Sans MS" charset="0"/>
              </a:rPr>
              <a:t>e</a:t>
            </a:r>
            <a:r>
              <a:rPr lang="en-US" sz="3200" dirty="0" err="1">
                <a:latin typeface="Comic Sans MS" charset="0"/>
                <a:cs typeface="Comic Sans MS" charset="0"/>
              </a:rPr>
              <a:t>RHIC</a:t>
            </a:r>
            <a:r>
              <a:rPr lang="en-US" sz="3200" dirty="0">
                <a:latin typeface="Comic Sans MS" charset="0"/>
                <a:cs typeface="Comic Sans MS" charset="0"/>
              </a:rPr>
              <a:t> R&amp;D highlights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4" y="0"/>
            <a:ext cx="35306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003425"/>
            <a:ext cx="3856038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410075"/>
            <a:ext cx="34861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625975"/>
            <a:ext cx="1644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95250" y="5041900"/>
            <a:ext cx="5032375" cy="1663700"/>
            <a:chOff x="399625" y="1639571"/>
            <a:chExt cx="8388775" cy="2773680"/>
          </a:xfrm>
        </p:grpSpPr>
        <p:pic>
          <p:nvPicPr>
            <p:cNvPr id="158728" name="Picture 3" descr="in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25" y="1965127"/>
              <a:ext cx="3579813" cy="198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730" name="Picture 15" descr="beta0.5m_emit0.94nm_s0_distribution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1639571"/>
              <a:ext cx="3962400" cy="277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ight Arrow 16"/>
            <p:cNvSpPr/>
            <p:nvPr/>
          </p:nvSpPr>
          <p:spPr>
            <a:xfrm>
              <a:off x="4115032" y="2997299"/>
              <a:ext cx="907682" cy="4578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869956" y="1007536"/>
          <a:ext cx="7766047" cy="490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294"/>
                <a:gridCol w="4095753"/>
              </a:tblGrid>
              <a:tr h="53934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Challenge</a:t>
                      </a:r>
                      <a:endParaRPr lang="en-US" sz="28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Increase/reduction beyond the state of the art</a:t>
                      </a:r>
                      <a:endParaRPr lang="en-US" sz="20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/>
                          <a:cs typeface="Comic Sans MS"/>
                        </a:rPr>
                        <a:t>Polarized electron gun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10 x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increase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694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/>
                          <a:cs typeface="Comic Sans MS"/>
                        </a:rPr>
                        <a:t>Coherent Electron</a:t>
                      </a:r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 Cooling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New concept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1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Multi-pass SRF ERL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 x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increase in current    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30 x increase in 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Crab crossing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New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for hadron colliders</a:t>
                      </a:r>
                      <a:endParaRPr lang="en-US" sz="16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Understanding beam-beam effects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New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type of collider</a:t>
                      </a:r>
                      <a:endParaRPr lang="en-US" sz="16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/>
                          <a:cs typeface="Comic Sans MS"/>
                        </a:rPr>
                        <a:t>β*=5 cm</a:t>
                      </a:r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5x reduction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Multi-pass SRF ERL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2-3 x in # of passes</a:t>
                      </a:r>
                      <a:endParaRPr lang="en-US" sz="16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latin typeface="Comic Sans MS"/>
                          <a:cs typeface="Comic Sans MS"/>
                        </a:rPr>
                        <a:t>Feedback for kink instability suppression 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Novel concept</a:t>
                      </a:r>
                      <a:endParaRPr lang="en-US" sz="16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525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omic Sans MS"/>
                          <a:cs typeface="Comic Sans MS"/>
                        </a:rPr>
                        <a:t>Space charge effect compensation</a:t>
                      </a:r>
                      <a:endParaRPr lang="en-US" sz="16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Novel concept</a:t>
                      </a:r>
                      <a:endParaRPr lang="en-US" sz="16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18694883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44481" y="245161"/>
            <a:ext cx="79070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MEIC – design goals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14401" y="3870874"/>
            <a:ext cx="6727680" cy="3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1814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Spin control for all light ions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47521" y="4767994"/>
            <a:ext cx="5093280" cy="3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1814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Full-acceptance detector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946081" y="5702485"/>
            <a:ext cx="6891840" cy="3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1814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Minimized technical risk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261441" y="4205161"/>
            <a:ext cx="4779360" cy="2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sz="145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Figure-8 </a:t>
            </a:r>
            <a:r>
              <a:rPr lang="en-US" sz="145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layout</a:t>
            </a:r>
          </a:p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sz="145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No Siberian Snakes needed for polarization.</a:t>
            </a:r>
            <a:endParaRPr lang="en-US" sz="145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61441" y="5087881"/>
            <a:ext cx="4779360" cy="2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sz="145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Ring designed around detector </a:t>
            </a:r>
            <a:r>
              <a:rPr lang="en-US" sz="145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requirements</a:t>
            </a:r>
          </a:p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sz="145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Full acceptance for small (low Q</a:t>
            </a:r>
            <a:r>
              <a:rPr lang="en-US" sz="145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45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Wingdings" panose="05000000000000000000" pitchFamily="2" charset="2"/>
              </a:rPr>
              <a:t>) angles.</a:t>
            </a:r>
            <a:endParaRPr lang="en-US" sz="145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1143361" y="1202761"/>
            <a:ext cx="3314880" cy="2321280"/>
            <a:chOff x="794" y="835"/>
            <a:chExt cx="2302" cy="1612"/>
          </a:xfrm>
        </p:grpSpPr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1152" y="2080"/>
              <a:ext cx="72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270" rIns="67270" bIns="33635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sz="998">
                  <a:solidFill>
                    <a:srgbClr val="FF0000"/>
                  </a:solidFill>
                  <a:cs typeface="Arial" panose="020B0604020202020204" pitchFamily="34" charset="0"/>
                </a:rPr>
                <a:t>MEIC</a:t>
              </a:r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" y="835"/>
              <a:ext cx="2302" cy="1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794" y="984"/>
              <a:ext cx="455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270" rIns="67270" bIns="33635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sz="998">
                  <a:solidFill>
                    <a:srgbClr val="999999"/>
                  </a:solidFill>
                  <a:cs typeface="Arial" panose="020B0604020202020204" pitchFamily="34" charset="0"/>
                </a:rPr>
                <a:t>EIC</a:t>
              </a:r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1540" y="1653"/>
              <a:ext cx="72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270" rIns="67270" bIns="33635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en-US" sz="998">
                  <a:solidFill>
                    <a:srgbClr val="FF0000"/>
                  </a:solidFill>
                  <a:cs typeface="Arial" panose="020B0604020202020204" pitchFamily="34" charset="0"/>
                </a:rPr>
                <a:t>MEIC</a:t>
              </a:r>
            </a:p>
          </p:txBody>
        </p:sp>
      </p:grp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5780160" y="1502281"/>
            <a:ext cx="2528640" cy="2908800"/>
            <a:chOff x="4014" y="1043"/>
            <a:chExt cx="1756" cy="2020"/>
          </a:xfrm>
        </p:grpSpPr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1043"/>
              <a:ext cx="1756" cy="2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>
              <a:off x="4223" y="2812"/>
              <a:ext cx="143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de-DE" sz="1814"/>
                <a:t>(arXiv:1209.0757)</a:t>
              </a:r>
            </a:p>
          </p:txBody>
        </p:sp>
      </p:grp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073921" y="4797001"/>
            <a:ext cx="2449440" cy="101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</a:pPr>
            <a:r>
              <a:rPr lang="en-US" sz="1814">
                <a:latin typeface="Times New Roman" panose="02020603050405020304" pitchFamily="18" charset="0"/>
              </a:rPr>
              <a:t>Stable concept – detailed design report released August 2012</a:t>
            </a:r>
          </a:p>
        </p:txBody>
      </p:sp>
    </p:spTree>
    <p:extLst>
      <p:ext uri="{BB962C8B-B14F-4D97-AF65-F5344CB8AC3E}">
        <p14:creationId xmlns:p14="http://schemas.microsoft.com/office/powerpoint/2010/main" val="93382817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40" y="4573800"/>
            <a:ext cx="3041280" cy="150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subTitle"/>
          </p:nvPr>
        </p:nvSpPr>
        <p:spPr>
          <a:xfrm>
            <a:off x="555840" y="1181161"/>
            <a:ext cx="8294400" cy="3520800"/>
          </a:xfrm>
          <a:ln/>
        </p:spPr>
        <p:txBody>
          <a:bodyPr vert="horz" lIns="81638" tIns="40819" rIns="81638" bIns="40819" anchor="t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55522" indent="-155522">
              <a:spcBef>
                <a:spcPts val="272"/>
              </a:spcBef>
              <a:buClr>
                <a:srgbClr val="0000FF"/>
              </a:buClr>
              <a:buSzPct val="45000"/>
              <a:buFont typeface="Symbol" panose="05050102010706020507" pitchFamily="18" charset="2"/>
              <a:buChar char="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814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Science program demands highly polarized (&gt;70%) light ion beams (p, D, </a:t>
            </a:r>
            <a:r>
              <a:rPr lang="en-US" sz="1814" baseline="33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</a:t>
            </a:r>
            <a:r>
              <a:rPr lang="en-US" sz="1814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He, Li, ...)</a:t>
            </a:r>
          </a:p>
          <a:p>
            <a:pPr marL="155522" indent="-155522">
              <a:spcBef>
                <a:spcPts val="1089"/>
              </a:spcBef>
              <a:buClr>
                <a:srgbClr val="0000FF"/>
              </a:buClr>
              <a:buSzPct val="45000"/>
              <a:buFont typeface="Symbol" panose="05050102010706020507" pitchFamily="18" charset="2"/>
              <a:buChar char="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814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Figure-8 shape used for all ion booster and collider rings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Spin precession in one arc is canceled by the other arc 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 preferred periodic spin direction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Energy-independent spin tune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Simplified polarization control and preservation for all ion species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Needs only small magnetic fields </a:t>
            </a:r>
            <a:r>
              <a:rPr lang="en-US" sz="1451">
                <a:latin typeface="Times New Roman" panose="02020603050405020304" pitchFamily="18" charset="0"/>
                <a:ea typeface="SimSun" panose="02010600030101010101" pitchFamily="2" charset="-122"/>
              </a:rPr>
              <a:t>(instead of Siberian Snakes) to control polarization </a:t>
            </a: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 Ips</a:t>
            </a:r>
          </a:p>
          <a:p>
            <a:pPr marL="781932" lvl="1" indent="-292325" algn="l">
              <a:spcAft>
                <a:spcPts val="1032"/>
              </a:spcAft>
              <a:buSzPct val="75000"/>
              <a:buFont typeface="Symbol" panose="05050102010706020507" pitchFamily="18" charset="2"/>
              <a:buChar char="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45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electron ring has a figure-8 shape because it shares a tunnel with the ion ring  </a:t>
            </a:r>
          </a:p>
          <a:p>
            <a:pPr marL="155522" lvl="1" indent="-155522" algn="l">
              <a:spcBef>
                <a:spcPts val="1089"/>
              </a:spcBef>
              <a:buSzPct val="75000"/>
              <a:buFont typeface="Arial" panose="020B0604020202020204" pitchFamily="34" charset="0"/>
              <a:buChar char="•"/>
              <a:tabLst>
                <a:tab pos="155522" algn="l"/>
                <a:tab pos="250564" algn="l"/>
                <a:tab pos="658090" algn="l"/>
                <a:tab pos="1065616" algn="l"/>
                <a:tab pos="1473142" algn="l"/>
                <a:tab pos="1880668" algn="l"/>
                <a:tab pos="2288194" algn="l"/>
                <a:tab pos="2695720" algn="l"/>
                <a:tab pos="3103246" algn="l"/>
                <a:tab pos="3510772" algn="l"/>
                <a:tab pos="3918298" algn="l"/>
                <a:tab pos="4325824" algn="l"/>
                <a:tab pos="4733350" algn="l"/>
                <a:tab pos="5140876" algn="l"/>
                <a:tab pos="5548402" algn="l"/>
                <a:tab pos="5955928" algn="l"/>
                <a:tab pos="6363454" algn="l"/>
                <a:tab pos="6770980" algn="l"/>
                <a:tab pos="7178506" algn="l"/>
                <a:tab pos="7586032" algn="l"/>
                <a:tab pos="7993558" algn="l"/>
              </a:tabLst>
            </a:pPr>
            <a:r>
              <a:rPr lang="en-US" sz="1814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Figure-8 ring is the only practical way to accelerate </a:t>
            </a:r>
            <a:r>
              <a:rPr lang="en-US" sz="1814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polarized deuterons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60" y="4791241"/>
            <a:ext cx="2972160" cy="124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652321" y="4889163"/>
            <a:ext cx="1905120" cy="1097280"/>
            <a:chOff x="453" y="3395"/>
            <a:chExt cx="1323" cy="76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3395"/>
              <a:ext cx="1323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774" y="3998"/>
              <a:ext cx="673" cy="1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6654" tIns="16654" rIns="16654" bIns="16654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de-DE" sz="1270"/>
                <a:t>Pre-Booster</a:t>
              </a:r>
            </a:p>
          </p:txBody>
        </p:sp>
      </p:grp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772160" y="5067721"/>
            <a:ext cx="760320" cy="4733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de-DE" sz="1270"/>
              <a:t>Large 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de-DE" sz="1270"/>
              <a:t>booster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638400" y="5756042"/>
            <a:ext cx="1520640" cy="27787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de-DE" sz="1270"/>
              <a:t>Ion Collider Ring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45921" y="245161"/>
            <a:ext cx="74174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MEIC – ion polarization in figure-8 ring</a:t>
            </a:r>
          </a:p>
        </p:txBody>
      </p:sp>
    </p:spTree>
    <p:extLst>
      <p:ext uri="{BB962C8B-B14F-4D97-AF65-F5344CB8AC3E}">
        <p14:creationId xmlns:p14="http://schemas.microsoft.com/office/powerpoint/2010/main" val="375689619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20" y="1110601"/>
            <a:ext cx="3300480" cy="16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" y="3251880"/>
            <a:ext cx="8455680" cy="8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41441" y="2876041"/>
            <a:ext cx="108864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B80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ultra forward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hadron detection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18880" y="3107880"/>
            <a:ext cx="108864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cs typeface="Arial" panose="020B0604020202020204" pitchFamily="34" charset="0"/>
              </a:rPr>
              <a:t>low-Q</a:t>
            </a:r>
            <a:r>
              <a:rPr lang="en-US" sz="998" baseline="33000">
                <a:cs typeface="Arial" panose="020B0604020202020204" pitchFamily="34" charset="0"/>
              </a:rPr>
              <a:t>2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electron detection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416321" y="3243241"/>
            <a:ext cx="902880" cy="3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solidFill>
                  <a:srgbClr val="0000FF"/>
                </a:solidFill>
                <a:cs typeface="Arial" panose="020B0604020202020204" pitchFamily="34" charset="0"/>
              </a:rPr>
              <a:t>large aperture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solidFill>
                  <a:srgbClr val="0000FF"/>
                </a:solidFill>
                <a:cs typeface="Arial" panose="020B0604020202020204" pitchFamily="34" charset="0"/>
              </a:rPr>
              <a:t>electron quads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58241" y="3676681"/>
            <a:ext cx="897120" cy="44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solidFill>
                  <a:srgbClr val="0000FF"/>
                </a:solidFill>
                <a:cs typeface="Arial" panose="020B0604020202020204" pitchFamily="34" charset="0"/>
              </a:rPr>
              <a:t>small diameter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solidFill>
                  <a:srgbClr val="0000FF"/>
                </a:solidFill>
                <a:cs typeface="Arial" panose="020B0604020202020204" pitchFamily="34" charset="0"/>
              </a:rPr>
              <a:t>electron quads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215521" y="4208041"/>
            <a:ext cx="1258560" cy="3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B80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central detector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 with endcaps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028481" y="3234601"/>
            <a:ext cx="653760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solidFill>
                  <a:srgbClr val="FF0000"/>
                </a:solidFill>
                <a:cs typeface="Arial" panose="020B0604020202020204" pitchFamily="34" charset="0"/>
              </a:rPr>
              <a:t>ion quads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536481" y="3822121"/>
            <a:ext cx="1379520" cy="4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50 mrad beam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(crab) crossing angle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405281" y="3038761"/>
            <a:ext cx="387688" cy="27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8000"/>
                </a:solidFill>
                <a:latin typeface="Arial Narrow" panose="020B0606020202030204" pitchFamily="34" charset="0"/>
              </a:rPr>
              <a:t>n, </a:t>
            </a:r>
            <a:r>
              <a:rPr lang="de-DE" sz="1270">
                <a:solidFill>
                  <a:srgbClr val="008000"/>
                </a:solidFill>
                <a:latin typeface="Symbol" panose="05050102010706020507" pitchFamily="18" charset="2"/>
              </a:rPr>
              <a:t>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8681761" y="3754442"/>
            <a:ext cx="238609" cy="27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8029441" y="3920041"/>
            <a:ext cx="544320" cy="1440"/>
          </a:xfrm>
          <a:prstGeom prst="line">
            <a:avLst/>
          </a:prstGeom>
          <a:noFill/>
          <a:ln w="936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495361" y="3888361"/>
            <a:ext cx="246624" cy="27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00FF"/>
                </a:solidFill>
                <a:latin typeface="Arial Narrow" panose="020B0606020202030204" pitchFamily="34" charset="0"/>
              </a:rPr>
              <a:t>p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817920" y="3960360"/>
            <a:ext cx="650880" cy="51840"/>
          </a:xfrm>
          <a:prstGeom prst="line">
            <a:avLst/>
          </a:prstGeom>
          <a:noFill/>
          <a:ln w="936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8655842" y="3365642"/>
            <a:ext cx="246624" cy="27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00FF"/>
                </a:solidFill>
                <a:latin typeface="Arial Narrow" panose="020B0606020202030204" pitchFamily="34" charset="0"/>
              </a:rPr>
              <a:t>p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592161" y="2389321"/>
            <a:ext cx="108864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B80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small angle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hadron detection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901120" y="3267721"/>
            <a:ext cx="89280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98">
                <a:cs typeface="Arial" panose="020B0604020202020204" pitchFamily="34" charset="0"/>
              </a:rPr>
              <a:t>~60 mrad bend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1536481" y="2743561"/>
            <a:ext cx="1468800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451">
                <a:cs typeface="Arial" panose="020B0604020202020204" pitchFamily="34" charset="0"/>
              </a:rPr>
              <a:t>(from GEANT4)</a:t>
            </a:r>
          </a:p>
        </p:txBody>
      </p:sp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5" t="28581" b="36536"/>
          <a:stretch>
            <a:fillRect/>
          </a:stretch>
        </p:blipFill>
        <p:spPr bwMode="auto">
          <a:xfrm>
            <a:off x="447841" y="1499401"/>
            <a:ext cx="4177440" cy="8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35" t="28581" b="36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8" name="AutoShape 20"/>
          <p:cNvSpPr>
            <a:spLocks noChangeArrowheads="1"/>
          </p:cNvSpPr>
          <p:nvPr/>
        </p:nvSpPr>
        <p:spPr bwMode="auto">
          <a:xfrm>
            <a:off x="329761" y="1555561"/>
            <a:ext cx="4373280" cy="632160"/>
          </a:xfrm>
          <a:prstGeom prst="wedgeRectCallout">
            <a:avLst>
              <a:gd name="adj1" fmla="val 59593"/>
              <a:gd name="adj2" fmla="val 257593"/>
            </a:avLst>
          </a:prstGeom>
          <a:noFill/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045440" y="1797481"/>
            <a:ext cx="587520" cy="3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680"/>
              </a:spcBef>
            </a:pPr>
            <a:r>
              <a:rPr lang="en-US" sz="907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 Tm dipole</a:t>
            </a: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371521" y="1565641"/>
            <a:ext cx="763200" cy="223200"/>
          </a:xfrm>
          <a:prstGeom prst="roundRect">
            <a:avLst>
              <a:gd name="adj" fmla="val 231"/>
            </a:avLst>
          </a:prstGeom>
          <a:solidFill>
            <a:srgbClr val="CC6633">
              <a:alpha val="29999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92480" y="1562761"/>
            <a:ext cx="558720" cy="2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907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Endcap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797121" y="1533961"/>
            <a:ext cx="1052640" cy="2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907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Ion quadrupoles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1517760" y="1990440"/>
            <a:ext cx="1324800" cy="2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907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Electron quadrupoles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1526401" y="1771561"/>
            <a:ext cx="372960" cy="1440"/>
          </a:xfrm>
          <a:prstGeom prst="line">
            <a:avLst/>
          </a:prstGeom>
          <a:noFill/>
          <a:ln w="9360" cap="flat">
            <a:solidFill>
              <a:srgbClr val="00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1535041" y="1551241"/>
            <a:ext cx="424800" cy="2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907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 m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163521" y="1519561"/>
            <a:ext cx="470880" cy="2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en-US" sz="907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371521" y="2032201"/>
            <a:ext cx="763200" cy="149760"/>
          </a:xfrm>
          <a:prstGeom prst="roundRect">
            <a:avLst>
              <a:gd name="adj" fmla="val 231"/>
            </a:avLst>
          </a:prstGeom>
          <a:solidFill>
            <a:srgbClr val="CC6633">
              <a:alpha val="29999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648001" y="212041"/>
            <a:ext cx="74174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full-acceptance detector concept</a:t>
            </a: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502241" y="816841"/>
            <a:ext cx="3479040" cy="3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089">
                <a:cs typeface="Arial" panose="020B0604020202020204" pitchFamily="34" charset="0"/>
              </a:rPr>
              <a:t>No other magnets or apertures between IP and FP!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703041" y="4801321"/>
            <a:ext cx="4082400" cy="30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451" u="sng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Forward hadron detection in three stages: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4933441" y="5149800"/>
            <a:ext cx="3687840" cy="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1. Endcap with 50 mrad crossing angle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5163840" y="5423401"/>
            <a:ext cx="3352320" cy="4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2. Small dipole covering angles up to a few  degrees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5001121" y="5878441"/>
            <a:ext cx="3621600" cy="4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3. Ultra-forward, up to one degree, for particles passing the accelerator quads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6252481" y="2678761"/>
            <a:ext cx="540000" cy="3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270">
                <a:cs typeface="Arial" panose="020B0604020202020204" pitchFamily="34" charset="0"/>
              </a:rPr>
              <a:t>IP</a:t>
            </a: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8114401" y="2678761"/>
            <a:ext cx="540000" cy="3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270">
                <a:cs typeface="Arial" panose="020B0604020202020204" pitchFamily="34" charset="0"/>
              </a:rPr>
              <a:t>FP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7804800" y="4069800"/>
            <a:ext cx="1013760" cy="2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Roman pots</a:t>
            </a:r>
          </a:p>
        </p:txBody>
      </p:sp>
      <p:sp>
        <p:nvSpPr>
          <p:cNvPr id="7207" name="Line 39"/>
          <p:cNvSpPr>
            <a:spLocks noChangeShapeType="1"/>
          </p:cNvSpPr>
          <p:nvPr/>
        </p:nvSpPr>
        <p:spPr bwMode="auto">
          <a:xfrm flipV="1">
            <a:off x="8328961" y="3526921"/>
            <a:ext cx="1440" cy="495360"/>
          </a:xfrm>
          <a:prstGeom prst="line">
            <a:avLst/>
          </a:prstGeom>
          <a:noFill/>
          <a:ln w="9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8" name="Line 40"/>
          <p:cNvSpPr>
            <a:spLocks noChangeShapeType="1"/>
          </p:cNvSpPr>
          <p:nvPr/>
        </p:nvSpPr>
        <p:spPr bwMode="auto">
          <a:xfrm flipH="1" flipV="1">
            <a:off x="5794561" y="3526921"/>
            <a:ext cx="250560" cy="462240"/>
          </a:xfrm>
          <a:prstGeom prst="line">
            <a:avLst/>
          </a:prstGeom>
          <a:noFill/>
          <a:ln w="9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6007681" y="4036681"/>
            <a:ext cx="882720" cy="47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Thin exit windows</a:t>
            </a:r>
          </a:p>
        </p:txBody>
      </p:sp>
      <p:sp>
        <p:nvSpPr>
          <p:cNvPr id="7210" name="Line 42"/>
          <p:cNvSpPr>
            <a:spLocks noChangeShapeType="1"/>
          </p:cNvSpPr>
          <p:nvPr/>
        </p:nvSpPr>
        <p:spPr bwMode="auto">
          <a:xfrm flipV="1">
            <a:off x="7348321" y="3526921"/>
            <a:ext cx="180000" cy="462240"/>
          </a:xfrm>
          <a:prstGeom prst="line">
            <a:avLst/>
          </a:prstGeom>
          <a:noFill/>
          <a:ln w="9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1" name="Line 43"/>
          <p:cNvSpPr>
            <a:spLocks noChangeShapeType="1"/>
          </p:cNvSpPr>
          <p:nvPr/>
        </p:nvSpPr>
        <p:spPr bwMode="auto">
          <a:xfrm flipV="1">
            <a:off x="6694561" y="3526921"/>
            <a:ext cx="164160" cy="462240"/>
          </a:xfrm>
          <a:prstGeom prst="line">
            <a:avLst/>
          </a:prstGeom>
          <a:noFill/>
          <a:ln w="9360" cap="flat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6922081" y="4005001"/>
            <a:ext cx="1013760" cy="6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Fixed trackers in vacuum?</a:t>
            </a:r>
          </a:p>
        </p:txBody>
      </p:sp>
      <p:sp>
        <p:nvSpPr>
          <p:cNvPr id="7213" name="Line 45"/>
          <p:cNvSpPr>
            <a:spLocks noChangeShapeType="1"/>
          </p:cNvSpPr>
          <p:nvPr/>
        </p:nvSpPr>
        <p:spPr bwMode="auto">
          <a:xfrm flipV="1">
            <a:off x="1699201" y="1794601"/>
            <a:ext cx="64800" cy="626400"/>
          </a:xfrm>
          <a:prstGeom prst="line">
            <a:avLst/>
          </a:prstGeom>
          <a:noFill/>
          <a:ln w="9360" cap="flat">
            <a:solidFill>
              <a:srgbClr val="804C1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522721" y="2372041"/>
            <a:ext cx="2384640" cy="47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Trackers and “donut” calorimeter</a:t>
            </a:r>
          </a:p>
        </p:txBody>
      </p:sp>
      <p:sp>
        <p:nvSpPr>
          <p:cNvPr id="7215" name="Line 47"/>
          <p:cNvSpPr>
            <a:spLocks noChangeShapeType="1"/>
          </p:cNvSpPr>
          <p:nvPr/>
        </p:nvSpPr>
        <p:spPr bwMode="auto">
          <a:xfrm flipH="1">
            <a:off x="1369441" y="4049641"/>
            <a:ext cx="1965600" cy="65376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6" name="Line 48"/>
          <p:cNvSpPr>
            <a:spLocks noChangeShapeType="1"/>
          </p:cNvSpPr>
          <p:nvPr/>
        </p:nvSpPr>
        <p:spPr bwMode="auto">
          <a:xfrm flipH="1">
            <a:off x="4308481" y="4049641"/>
            <a:ext cx="168480" cy="65376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17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61" y="3236041"/>
            <a:ext cx="1078560" cy="8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18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1" y="4768201"/>
            <a:ext cx="2927520" cy="165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62192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45C0-8298-4355-B749-9A72BF96731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01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0144" y="127766"/>
            <a:ext cx="6709558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Physics do You See?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5408530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021" y="1329105"/>
            <a:ext cx="7907552" cy="4795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-1225"/>
          <a:stretch/>
        </p:blipFill>
        <p:spPr>
          <a:xfrm>
            <a:off x="69463" y="2164486"/>
            <a:ext cx="8110983" cy="4498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722"/>
          <a:stretch/>
        </p:blipFill>
        <p:spPr>
          <a:xfrm>
            <a:off x="1213561" y="1746137"/>
            <a:ext cx="8277415" cy="3994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-1" b="-113"/>
          <a:stretch/>
        </p:blipFill>
        <p:spPr>
          <a:xfrm>
            <a:off x="950551" y="821998"/>
            <a:ext cx="8269583" cy="3716859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6183" y="-132985"/>
            <a:ext cx="8229600" cy="1143000"/>
          </a:xfrm>
        </p:spPr>
        <p:txBody>
          <a:bodyPr/>
          <a:lstStyle/>
          <a:p>
            <a:r>
              <a:rPr lang="en-US" dirty="0" smtClean="0"/>
              <a:t>Four Detector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3964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021" y="1329105"/>
            <a:ext cx="7907552" cy="47953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557" y="1214427"/>
            <a:ext cx="8240616" cy="2542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64438"/>
          <a:stretch/>
        </p:blipFill>
        <p:spPr>
          <a:xfrm>
            <a:off x="2001603" y="2886670"/>
            <a:ext cx="4567916" cy="890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49397"/>
          <a:stretch/>
        </p:blipFill>
        <p:spPr>
          <a:xfrm>
            <a:off x="2899916" y="2669258"/>
            <a:ext cx="4376777" cy="1087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19232"/>
          <a:stretch/>
        </p:blipFill>
        <p:spPr>
          <a:xfrm>
            <a:off x="2146922" y="1800050"/>
            <a:ext cx="5404692" cy="19598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Designs – to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8421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HENIXschemat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1" r="21037"/>
          <a:stretch/>
        </p:blipFill>
        <p:spPr>
          <a:xfrm>
            <a:off x="124700" y="629402"/>
            <a:ext cx="8639972" cy="381197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6692" y="4384713"/>
            <a:ext cx="4632593" cy="2236424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dirty="0" err="1" smtClean="0"/>
              <a:t>fsPHENIX</a:t>
            </a:r>
            <a:r>
              <a:rPr lang="en-US" dirty="0" smtClean="0"/>
              <a:t> definition: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with hadron </a:t>
            </a:r>
            <a:r>
              <a:rPr lang="en-US" dirty="0" err="1" smtClean="0"/>
              <a:t>endcap</a:t>
            </a:r>
            <a:endParaRPr lang="en-US" dirty="0" smtClean="0"/>
          </a:p>
          <a:p>
            <a:pPr lvl="1"/>
            <a:r>
              <a:rPr lang="en-US" dirty="0" smtClean="0"/>
              <a:t>Adds GEM-tracking, RICH, Aerogel, </a:t>
            </a:r>
            <a:r>
              <a:rPr lang="en-US" dirty="0" err="1" smtClean="0"/>
              <a:t>addn’l</a:t>
            </a:r>
            <a:r>
              <a:rPr lang="en-US" dirty="0" smtClean="0"/>
              <a:t> </a:t>
            </a:r>
            <a:r>
              <a:rPr lang="en-US" dirty="0" err="1" smtClean="0"/>
              <a:t>ecal</a:t>
            </a:r>
            <a:r>
              <a:rPr lang="en-US" dirty="0" smtClean="0"/>
              <a:t> &amp; </a:t>
            </a:r>
            <a:r>
              <a:rPr lang="en-US" dirty="0" err="1" smtClean="0"/>
              <a:t>hcal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Leaves </a:t>
            </a:r>
            <a:r>
              <a:rPr lang="en-US" dirty="0" err="1" smtClean="0"/>
              <a:t>sPHENIX</a:t>
            </a:r>
            <a:r>
              <a:rPr lang="en-US" dirty="0" smtClean="0"/>
              <a:t> barrel unchanged.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C3E7-D5FF-F545-8BC3-46422BEC7601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15"/>
            <a:ext cx="8229600" cy="529593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ePHENIX</a:t>
            </a:r>
            <a:r>
              <a:rPr lang="en-US" sz="3600" dirty="0" smtClean="0"/>
              <a:t>:  Example</a:t>
            </a:r>
            <a:r>
              <a:rPr lang="en-US" sz="3600" dirty="0" smtClean="0"/>
              <a:t> </a:t>
            </a:r>
            <a:r>
              <a:rPr lang="en-US" sz="3600" dirty="0" smtClean="0"/>
              <a:t>Detector Concept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half" idx="4294967295"/>
          </p:nvPr>
        </p:nvSpPr>
        <p:spPr>
          <a:xfrm>
            <a:off x="4481513" y="4332288"/>
            <a:ext cx="4662487" cy="2517775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PHENIX</a:t>
            </a:r>
            <a:r>
              <a:rPr lang="en-US" dirty="0" smtClean="0"/>
              <a:t> definition:</a:t>
            </a:r>
          </a:p>
          <a:p>
            <a:pPr lvl="1"/>
            <a:r>
              <a:rPr lang="en-US" dirty="0" err="1" smtClean="0"/>
              <a:t>fsPHENIX</a:t>
            </a:r>
            <a:r>
              <a:rPr lang="en-US" dirty="0" smtClean="0"/>
              <a:t> with electron </a:t>
            </a:r>
            <a:r>
              <a:rPr lang="en-US" dirty="0" err="1" smtClean="0"/>
              <a:t>endcap</a:t>
            </a:r>
            <a:endParaRPr lang="en-US" dirty="0" smtClean="0"/>
          </a:p>
          <a:p>
            <a:pPr lvl="1"/>
            <a:r>
              <a:rPr lang="en-US" dirty="0" smtClean="0"/>
              <a:t>Removes silicon tracking</a:t>
            </a:r>
          </a:p>
          <a:p>
            <a:pPr lvl="1"/>
            <a:r>
              <a:rPr lang="en-US" dirty="0" smtClean="0"/>
              <a:t>Adds crystal </a:t>
            </a:r>
            <a:r>
              <a:rPr lang="en-US" dirty="0" err="1" smtClean="0"/>
              <a:t>emcal</a:t>
            </a:r>
            <a:r>
              <a:rPr lang="en-US" dirty="0" smtClean="0"/>
              <a:t>, TPC, DIRC.</a:t>
            </a:r>
          </a:p>
        </p:txBody>
      </p:sp>
    </p:spTree>
    <p:extLst>
      <p:ext uri="{BB962C8B-B14F-4D97-AF65-F5344CB8AC3E}">
        <p14:creationId xmlns:p14="http://schemas.microsoft.com/office/powerpoint/2010/main" val="35758248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2913"/>
            <a:ext cx="6239107" cy="4660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0" y="154236"/>
            <a:ext cx="8702848" cy="111270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EIC Tracking Consortium @ </a:t>
            </a:r>
            <a:r>
              <a:rPr lang="en-US" sz="3600" dirty="0" err="1" smtClean="0"/>
              <a:t>Fermilab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3600" dirty="0" smtClean="0"/>
              <a:t>October 1, 2013 – October 23, 2013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1882304"/>
            <a:ext cx="6239107" cy="926213"/>
            <a:chOff x="0" y="1784330"/>
            <a:chExt cx="5776734" cy="8692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84484"/>
              <a:ext cx="869069" cy="8690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8138" y="1792955"/>
              <a:ext cx="857250" cy="8572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6664" y="1784330"/>
              <a:ext cx="865875" cy="8658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1646" y="1792955"/>
              <a:ext cx="780193" cy="8572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1839" y="1792955"/>
              <a:ext cx="765595" cy="8572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2474" t="8092" r="18498" b="35367"/>
            <a:stretch/>
          </p:blipFill>
          <p:spPr>
            <a:xfrm>
              <a:off x="869069" y="1784484"/>
              <a:ext cx="845525" cy="865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/>
            <a:srcRect t="10485" b="12265"/>
            <a:stretch/>
          </p:blipFill>
          <p:spPr>
            <a:xfrm>
              <a:off x="4934870" y="1792955"/>
              <a:ext cx="841864" cy="85725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69314" y="3145394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 Crew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19125" y="1545002"/>
            <a:ext cx="1649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Shift Crew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33781" y="1484249"/>
            <a:ext cx="2688557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BNL</a:t>
            </a:r>
          </a:p>
          <a:p>
            <a:pPr algn="ctr"/>
            <a:r>
              <a:rPr lang="en-US" b="0" dirty="0" smtClean="0"/>
              <a:t>Florida Tech</a:t>
            </a:r>
          </a:p>
          <a:p>
            <a:pPr algn="ctr"/>
            <a:r>
              <a:rPr lang="en-US" b="0" dirty="0" smtClean="0"/>
              <a:t>Stony Brook University</a:t>
            </a:r>
          </a:p>
          <a:p>
            <a:pPr algn="ctr"/>
            <a:r>
              <a:rPr lang="en-US" b="0" dirty="0" smtClean="0"/>
              <a:t>University of Virginia</a:t>
            </a:r>
          </a:p>
          <a:p>
            <a:pPr algn="ctr"/>
            <a:r>
              <a:rPr lang="en-US" b="0" dirty="0" smtClean="0"/>
              <a:t>Yale University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6379880" y="3238959"/>
            <a:ext cx="2764120" cy="15643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Current Effort:  Forward Hadron Arm.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Future Effort: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Central TPC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7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17"/>
            <a:ext cx="8229600" cy="628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MT6 1A – </a:t>
            </a:r>
            <a:r>
              <a:rPr lang="en-US" dirty="0" err="1" smtClean="0"/>
              <a:t>Minidrift</a:t>
            </a:r>
            <a:r>
              <a:rPr lang="en-US" dirty="0" smtClean="0"/>
              <a:t> GEM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130" y="1129587"/>
            <a:ext cx="5157000" cy="283224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Challenge:</a:t>
            </a:r>
            <a:br>
              <a:rPr lang="en-US" sz="2000" dirty="0" smtClean="0"/>
            </a:br>
            <a:r>
              <a:rPr lang="en-US" sz="2000" dirty="0" smtClean="0"/>
              <a:t>Standard GEM tracking chambers have their resolution deteriorate with non-normal incidence.</a:t>
            </a:r>
          </a:p>
          <a:p>
            <a:r>
              <a:rPr lang="en-US" sz="2000" dirty="0" smtClean="0"/>
              <a:t>Approach:</a:t>
            </a:r>
            <a:br>
              <a:rPr lang="en-US" sz="2000" dirty="0" smtClean="0"/>
            </a:br>
            <a:r>
              <a:rPr lang="en-US" sz="2000" dirty="0" smtClean="0"/>
              <a:t>Raising the grid above the first GEM allows each chamber to measure a vector to correct for the inclination of every track.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24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45989" y="1292552"/>
            <a:ext cx="3074345" cy="229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0" y="4344843"/>
            <a:ext cx="3794441" cy="23295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7372142" y="903514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249" y="4044732"/>
            <a:ext cx="5099734" cy="27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5498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6"/>
            <a:ext cx="8229600" cy="5564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MT6 2A and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7" y="4811486"/>
            <a:ext cx="9026525" cy="1703614"/>
          </a:xfrm>
        </p:spPr>
        <p:txBody>
          <a:bodyPr/>
          <a:lstStyle/>
          <a:p>
            <a:r>
              <a:rPr lang="en-US" dirty="0" smtClean="0"/>
              <a:t>Extensive setup of trackers at station 2B</a:t>
            </a:r>
          </a:p>
          <a:p>
            <a:r>
              <a:rPr lang="en-US" dirty="0" smtClean="0"/>
              <a:t>Testing new readout schemes.</a:t>
            </a:r>
          </a:p>
          <a:p>
            <a:r>
              <a:rPr lang="en-US" dirty="0" smtClean="0"/>
              <a:t>Testing largest area GEM detectors built in the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25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645998"/>
            <a:ext cx="9144793" cy="4041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16" y="3722914"/>
            <a:ext cx="1871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Yale University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1470" y="831056"/>
            <a:ext cx="25715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University of Virginia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5610" y="4092246"/>
            <a:ext cx="3703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Florida Institute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7100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383"/>
            <a:ext cx="8229600" cy="665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MT6-2A  3-coordinate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7" y="4584215"/>
            <a:ext cx="4132433" cy="2039427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Challenge:</a:t>
            </a:r>
            <a:br>
              <a:rPr lang="en-US" dirty="0" smtClean="0"/>
            </a:br>
            <a:r>
              <a:rPr lang="en-US" dirty="0" smtClean="0"/>
              <a:t>Cartesian Readouts can lead to ambiguities in X-Y associations for high multiplicity events.</a:t>
            </a:r>
          </a:p>
          <a:p>
            <a:r>
              <a:rPr lang="en-US" dirty="0" smtClean="0"/>
              <a:t>Solution:</a:t>
            </a:r>
            <a:br>
              <a:rPr lang="en-US" dirty="0" smtClean="0"/>
            </a:br>
            <a:r>
              <a:rPr lang="en-US" dirty="0" smtClean="0"/>
              <a:t>3 coordinate readout made on double-sided </a:t>
            </a:r>
            <a:r>
              <a:rPr lang="en-US" dirty="0" err="1" smtClean="0"/>
              <a:t>kapton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26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596" y="730830"/>
            <a:ext cx="3219450" cy="289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13785" y="905326"/>
            <a:ext cx="1200150" cy="2689860"/>
            <a:chOff x="5924550" y="1089660"/>
            <a:chExt cx="1200150" cy="2689860"/>
          </a:xfrm>
        </p:grpSpPr>
        <p:sp>
          <p:nvSpPr>
            <p:cNvPr id="7" name="Rectangle 6"/>
            <p:cNvSpPr/>
            <p:nvPr/>
          </p:nvSpPr>
          <p:spPr bwMode="auto">
            <a:xfrm>
              <a:off x="592455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6176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002780" y="1089660"/>
              <a:ext cx="121920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33675" y="1517401"/>
            <a:ext cx="3265170" cy="1535430"/>
            <a:chOff x="5036820" y="1695450"/>
            <a:chExt cx="3265170" cy="1535430"/>
          </a:xfrm>
          <a:solidFill>
            <a:srgbClr val="FFC000"/>
          </a:solidFill>
        </p:grpSpPr>
        <p:cxnSp>
          <p:nvCxnSpPr>
            <p:cNvPr id="11" name="Straight Connector 10"/>
            <p:cNvCxnSpPr/>
            <p:nvPr/>
          </p:nvCxnSpPr>
          <p:spPr bwMode="auto">
            <a:xfrm>
              <a:off x="5147310" y="1929765"/>
              <a:ext cx="3154680" cy="0"/>
            </a:xfrm>
            <a:prstGeom prst="line">
              <a:avLst/>
            </a:prstGeom>
            <a:grp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5036820" y="16954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70220" y="16954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103620" y="16954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637020" y="16954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170420" y="16954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147310" y="2463165"/>
              <a:ext cx="3154680" cy="0"/>
            </a:xfrm>
            <a:prstGeom prst="line">
              <a:avLst/>
            </a:prstGeom>
            <a:grp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ectangle 17"/>
            <p:cNvSpPr/>
            <p:nvPr/>
          </p:nvSpPr>
          <p:spPr bwMode="auto">
            <a:xfrm>
              <a:off x="5036820" y="22288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570220" y="22288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103620" y="22288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637020" y="22288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70420" y="22288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5147310" y="2996565"/>
              <a:ext cx="3120390" cy="0"/>
            </a:xfrm>
            <a:prstGeom prst="line">
              <a:avLst/>
            </a:prstGeom>
            <a:grp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 23"/>
            <p:cNvSpPr/>
            <p:nvPr/>
          </p:nvSpPr>
          <p:spPr bwMode="auto">
            <a:xfrm>
              <a:off x="5036820" y="27622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570220" y="27622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103620" y="27622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637020" y="27622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170420" y="2762250"/>
              <a:ext cx="110490" cy="468630"/>
            </a:xfrm>
            <a:prstGeom prst="rect">
              <a:avLst/>
            </a:prstGeom>
            <a:grp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89886" y="764167"/>
            <a:ext cx="3108960" cy="2832348"/>
            <a:chOff x="5215890" y="948690"/>
            <a:chExt cx="3108960" cy="2832348"/>
          </a:xfrm>
        </p:grpSpPr>
        <p:grpSp>
          <p:nvGrpSpPr>
            <p:cNvPr id="30" name="Group 29"/>
            <p:cNvGrpSpPr/>
            <p:nvPr/>
          </p:nvGrpSpPr>
          <p:grpSpPr>
            <a:xfrm>
              <a:off x="5215890" y="948690"/>
              <a:ext cx="3108960" cy="2827020"/>
              <a:chOff x="5215890" y="948690"/>
              <a:chExt cx="3108960" cy="282702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215890" y="320536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62" name="Straight Connector 61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Rectangle 62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5751195" y="266815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60" name="Straight Connector 59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1" name="Rectangle 60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284595" y="213094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8" name="Straight Connector 57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9" name="Rectangle 58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827520" y="159373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7" name="Rectangle 56"/>
                <p:cNvSpPr/>
                <p:nvPr/>
              </p:nvSpPr>
              <p:spPr bwMode="auto">
                <a:xfrm>
                  <a:off x="5215890" y="3307080"/>
                  <a:ext cx="110490" cy="468630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 bwMode="auto">
              <a:xfrm flipV="1">
                <a:off x="7417117" y="948690"/>
                <a:ext cx="907733" cy="29452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5" name="Rectangle 54"/>
              <p:cNvSpPr/>
              <p:nvPr/>
            </p:nvSpPr>
            <p:spPr bwMode="auto">
              <a:xfrm>
                <a:off x="7361872" y="115824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752147" y="3208024"/>
              <a:ext cx="598170" cy="570350"/>
              <a:chOff x="5215890" y="3205360"/>
              <a:chExt cx="598170" cy="570350"/>
            </a:xfrm>
          </p:grpSpPr>
          <p:cxnSp>
            <p:nvCxnSpPr>
              <p:cNvPr id="48" name="Straight Connector 47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287452" y="2670814"/>
              <a:ext cx="598170" cy="570350"/>
              <a:chOff x="5215890" y="3205360"/>
              <a:chExt cx="598170" cy="570350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Rectangle 46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20852" y="2133604"/>
              <a:ext cx="598170" cy="570350"/>
              <a:chOff x="5215890" y="3205360"/>
              <a:chExt cx="598170" cy="570350"/>
            </a:xfrm>
          </p:grpSpPr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Rectangle 44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 bwMode="auto">
            <a:xfrm flipV="1">
              <a:off x="7417116" y="1466850"/>
              <a:ext cx="907733" cy="2945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Rectangle 34"/>
            <p:cNvSpPr/>
            <p:nvPr/>
          </p:nvSpPr>
          <p:spPr bwMode="auto">
            <a:xfrm>
              <a:off x="7370445" y="1695450"/>
              <a:ext cx="110490" cy="468630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288404" y="3210688"/>
              <a:ext cx="598170" cy="570350"/>
              <a:chOff x="5215890" y="3205360"/>
              <a:chExt cx="598170" cy="570350"/>
            </a:xfrm>
          </p:grpSpPr>
          <p:cxnSp>
            <p:nvCxnSpPr>
              <p:cNvPr id="42" name="Straight Connector 41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Rectangle 42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23709" y="2673478"/>
              <a:ext cx="598170" cy="570350"/>
              <a:chOff x="5215890" y="3205360"/>
              <a:chExt cx="598170" cy="570350"/>
            </a:xfrm>
          </p:grpSpPr>
          <p:cxnSp>
            <p:nvCxnSpPr>
              <p:cNvPr id="40" name="Straight Connector 39"/>
              <p:cNvCxnSpPr/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" name="Rectangle 40"/>
              <p:cNvSpPr/>
              <p:nvPr/>
            </p:nvSpPr>
            <p:spPr bwMode="auto">
              <a:xfrm>
                <a:off x="5215890" y="3307080"/>
                <a:ext cx="110490" cy="468630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 bwMode="auto">
            <a:xfrm flipV="1">
              <a:off x="7361872" y="2025774"/>
              <a:ext cx="907733" cy="2945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7366634" y="2228547"/>
              <a:ext cx="110490" cy="468630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4" name="AutoShape 2" descr="https://mail-attachment.googleusercontent.com/attachment/u/0/?ui=2&amp;ik=f143e5ce60&amp;view=att&amp;th=1419c42aba455085&amp;attid=0.1&amp;disp=inline&amp;safe=1&amp;zw&amp;saduie=AG9B_P-hPAYduiNKozb1axQVtMzg&amp;sadet=1381306408470&amp;sads=OsXSHmSJcshFITgr486P6atzgd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6" y="1217346"/>
            <a:ext cx="37671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377586" y="2736139"/>
            <a:ext cx="3515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Cartesian Readout</a:t>
            </a:r>
            <a:br>
              <a:rPr lang="en-US" dirty="0" smtClean="0"/>
            </a:br>
            <a:r>
              <a:rPr lang="en-US" dirty="0" smtClean="0"/>
              <a:t>- ”Compass Style”</a:t>
            </a:r>
          </a:p>
          <a:p>
            <a:r>
              <a:rPr lang="en-US" dirty="0" smtClean="0"/>
              <a:t>- XY Hit Matching by Charge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4115945" y="3731746"/>
            <a:ext cx="4523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3-coordinate Readout</a:t>
            </a:r>
            <a:br>
              <a:rPr lang="en-US" dirty="0" smtClean="0"/>
            </a:br>
            <a:r>
              <a:rPr lang="en-US" dirty="0" smtClean="0"/>
              <a:t>-Hit matching: </a:t>
            </a:r>
            <a:r>
              <a:rPr lang="en-US" dirty="0" smtClean="0">
                <a:solidFill>
                  <a:srgbClr val="FF0000"/>
                </a:solidFill>
              </a:rPr>
              <a:t>GEOMETRY &amp; CHARGE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85" y="4330847"/>
            <a:ext cx="3434912" cy="26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57095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75" y="-63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Large </a:t>
            </a:r>
            <a:r>
              <a:rPr lang="en-US" dirty="0" smtClean="0"/>
              <a:t>Area Tracking Chambers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3561855"/>
            <a:ext cx="9026525" cy="268654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Challenge:</a:t>
            </a:r>
            <a:br>
              <a:rPr lang="en-US" dirty="0" smtClean="0"/>
            </a:br>
            <a:r>
              <a:rPr lang="en-US" dirty="0" smtClean="0"/>
              <a:t>GEM detector technology must be expanded in size to be useful in large experiments.  Other than at CERN, these are the largest area GEM trackers in the world.</a:t>
            </a:r>
          </a:p>
          <a:p>
            <a:r>
              <a:rPr lang="en-US" dirty="0" smtClean="0"/>
              <a:t>Furthermore:</a:t>
            </a:r>
            <a:br>
              <a:rPr lang="en-US" dirty="0" smtClean="0"/>
            </a:br>
            <a:r>
              <a:rPr lang="en-US" dirty="0" smtClean="0"/>
              <a:t>Alternative Readout using </a:t>
            </a:r>
            <a:r>
              <a:rPr lang="en-US" dirty="0" err="1" smtClean="0"/>
              <a:t>ZigZags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Status:  Working and taking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27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690" b="45576"/>
          <a:stretch/>
        </p:blipFill>
        <p:spPr>
          <a:xfrm>
            <a:off x="53977" y="864049"/>
            <a:ext cx="9026525" cy="2341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30" y="4933383"/>
            <a:ext cx="2602272" cy="1839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71" y="4933383"/>
            <a:ext cx="3051032" cy="18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4489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05777" y="815300"/>
            <a:ext cx="5476976" cy="3700256"/>
            <a:chOff x="-2147830" y="152400"/>
            <a:chExt cx="11036493" cy="65989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2400"/>
              <a:ext cx="8248650" cy="659892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5800" y="685800"/>
              <a:ext cx="8172450" cy="1447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392962" y="855523"/>
              <a:ext cx="1943100" cy="5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err="1" smtClean="0">
                  <a:solidFill>
                    <a:srgbClr val="FF0000"/>
                  </a:solidFill>
                </a:rPr>
                <a:t>Uva</a:t>
              </a:r>
              <a:r>
                <a:rPr lang="en-US" b="1" dirty="0" smtClean="0">
                  <a:solidFill>
                    <a:srgbClr val="FF0000"/>
                  </a:solidFill>
                </a:rPr>
                <a:t> SBS1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5800" y="2133600"/>
              <a:ext cx="8172450" cy="685800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392963" y="2450069"/>
              <a:ext cx="1943100" cy="55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FC000"/>
                  </a:solidFill>
                </a:rPr>
                <a:t>FIT CMS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zz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5800" y="2819400"/>
              <a:ext cx="2022764" cy="632460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643706" y="3048000"/>
              <a:ext cx="2193844" cy="65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202464" y="3669269"/>
              <a:ext cx="1752600" cy="65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FC000"/>
                  </a:solidFill>
                </a:rPr>
                <a:t>S4 </a:t>
              </a:r>
              <a:r>
                <a:rPr lang="en-US" b="1" dirty="0" err="1" smtClean="0">
                  <a:solidFill>
                    <a:srgbClr val="FFC000"/>
                  </a:solidFill>
                </a:rPr>
                <a:t>zz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5800" y="4800600"/>
              <a:ext cx="8172450" cy="14478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643706" y="5342059"/>
              <a:ext cx="2193842" cy="65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Trackers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2147830" y="4268794"/>
              <a:ext cx="2697966" cy="65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00"/>
                  </a:solidFill>
                </a:rPr>
                <a:t>UVA EIC</a:t>
              </a:r>
              <a:endParaRPr 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77077" y="2790221"/>
              <a:ext cx="6111586" cy="67437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10125" y="3486057"/>
              <a:ext cx="4010024" cy="674370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800" y="3451860"/>
              <a:ext cx="4048125" cy="739140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5800" y="4190999"/>
              <a:ext cx="8134349" cy="625119"/>
            </a:xfrm>
            <a:prstGeom prst="rect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325066" y="-46930"/>
            <a:ext cx="8229600" cy="764196"/>
          </a:xfrm>
        </p:spPr>
        <p:txBody>
          <a:bodyPr>
            <a:normAutofit/>
          </a:bodyPr>
          <a:lstStyle/>
          <a:p>
            <a:r>
              <a:rPr lang="en-US" dirty="0" smtClean="0"/>
              <a:t>10 Chambers, All working.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628" y="1104979"/>
            <a:ext cx="3713143" cy="3017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22" y="4198885"/>
            <a:ext cx="3312449" cy="24880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t="13800" b="19211"/>
          <a:stretch/>
        </p:blipFill>
        <p:spPr>
          <a:xfrm>
            <a:off x="4926895" y="4717025"/>
            <a:ext cx="3909995" cy="1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26335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50837"/>
            <a:ext cx="8229600" cy="1143000"/>
          </a:xfrm>
        </p:spPr>
        <p:txBody>
          <a:bodyPr/>
          <a:lstStyle/>
          <a:p>
            <a:r>
              <a:rPr lang="en-US" dirty="0" smtClean="0"/>
              <a:t>Gas RICH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4202668" y="240268"/>
            <a:ext cx="4850300" cy="3722132"/>
            <a:chOff x="4202668" y="240268"/>
            <a:chExt cx="4850300" cy="3722132"/>
          </a:xfrm>
        </p:grpSpPr>
        <p:pic>
          <p:nvPicPr>
            <p:cNvPr id="23" name="Picture 2" descr="F:\RICH_MirrorL100.R040R20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35093" y="621268"/>
              <a:ext cx="4680340" cy="3048000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 rot="16200000">
              <a:off x="3849275" y="593661"/>
              <a:ext cx="10761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R (cm)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001000" y="3593068"/>
              <a:ext cx="10519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smtClean="0"/>
                <a:t>Z (cm)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 rot="3087371">
              <a:off x="7634684" y="1017487"/>
              <a:ext cx="177570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101FF"/>
                  </a:solidFill>
                </a:rPr>
                <a:t>RICH Mirror</a:t>
              </a:r>
              <a:endParaRPr lang="en-US" dirty="0">
                <a:solidFill>
                  <a:srgbClr val="0101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94219" y="1078468"/>
              <a:ext cx="14163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101FF"/>
                  </a:solidFill>
                </a:rPr>
                <a:t>RICH Gas</a:t>
              </a:r>
            </a:p>
            <a:p>
              <a:r>
                <a:rPr lang="en-US" sz="1600" dirty="0" smtClean="0">
                  <a:solidFill>
                    <a:srgbClr val="0101FF"/>
                  </a:solidFill>
                </a:rPr>
                <a:t>Volume (CF</a:t>
              </a:r>
              <a:r>
                <a:rPr lang="en-US" sz="1600" baseline="-25000" dirty="0" smtClean="0">
                  <a:solidFill>
                    <a:srgbClr val="0101FF"/>
                  </a:solidFill>
                </a:rPr>
                <a:t>4</a:t>
              </a:r>
              <a:r>
                <a:rPr lang="en-US" sz="1600" dirty="0" smtClean="0">
                  <a:solidFill>
                    <a:srgbClr val="0101FF"/>
                  </a:solidFill>
                </a:rPr>
                <a:t>)</a:t>
              </a:r>
              <a:endParaRPr lang="en-US" sz="1600" dirty="0">
                <a:solidFill>
                  <a:srgbClr val="0101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39000" y="621268"/>
              <a:ext cx="540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 smtClean="0">
                  <a:solidFill>
                    <a:schemeClr val="accent5">
                      <a:lumMod val="50000"/>
                    </a:schemeClr>
                  </a:solidFill>
                </a:rPr>
                <a:t>η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=1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305800" y="2297668"/>
              <a:ext cx="540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 smtClean="0">
                  <a:solidFill>
                    <a:schemeClr val="accent5">
                      <a:lumMod val="50000"/>
                    </a:schemeClr>
                  </a:solidFill>
                </a:rPr>
                <a:t>η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=2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305800" y="2754868"/>
              <a:ext cx="540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 smtClean="0">
                  <a:solidFill>
                    <a:schemeClr val="accent5">
                      <a:lumMod val="50000"/>
                    </a:schemeClr>
                  </a:solidFill>
                </a:rPr>
                <a:t>η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=3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305800" y="3135868"/>
              <a:ext cx="5405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 smtClean="0">
                  <a:solidFill>
                    <a:schemeClr val="accent5">
                      <a:lumMod val="50000"/>
                    </a:schemeClr>
                  </a:solidFill>
                </a:rPr>
                <a:t>η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=4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05600" y="2907268"/>
              <a:ext cx="83176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101FF"/>
                  </a:solidFill>
                </a:rPr>
                <a:t>Entrance</a:t>
              </a:r>
            </a:p>
            <a:p>
              <a:r>
                <a:rPr lang="en-US" sz="1400" dirty="0" smtClean="0">
                  <a:solidFill>
                    <a:srgbClr val="0101FF"/>
                  </a:solidFill>
                </a:rPr>
                <a:t>Window</a:t>
              </a:r>
              <a:endParaRPr lang="en-US" sz="1400" dirty="0">
                <a:solidFill>
                  <a:srgbClr val="0101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248400" y="2297668"/>
              <a:ext cx="1371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Focal plane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HBD detector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81600" y="2514600"/>
              <a:ext cx="84042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0101FF"/>
                  </a:solidFill>
                </a:rPr>
                <a:t>spherical</a:t>
              </a:r>
            </a:p>
            <a:p>
              <a:pPr algn="r"/>
              <a:r>
                <a:rPr lang="en-US" sz="1400" dirty="0" smtClean="0">
                  <a:solidFill>
                    <a:srgbClr val="0101FF"/>
                  </a:solidFill>
                </a:rPr>
                <a:t>mirror</a:t>
              </a:r>
            </a:p>
            <a:p>
              <a:pPr algn="r"/>
              <a:r>
                <a:rPr lang="en-US" sz="1400" dirty="0" smtClean="0">
                  <a:solidFill>
                    <a:srgbClr val="0101FF"/>
                  </a:solidFill>
                </a:rPr>
                <a:t>center</a:t>
              </a:r>
              <a:endParaRPr lang="en-US" sz="1400" dirty="0">
                <a:solidFill>
                  <a:srgbClr val="0101FF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433350" y="3284467"/>
              <a:ext cx="360996" cy="369332"/>
              <a:chOff x="1032997" y="1514470"/>
              <a:chExt cx="360996" cy="369332"/>
            </a:xfrm>
          </p:grpSpPr>
          <p:sp>
            <p:nvSpPr>
              <p:cNvPr id="43" name="Explosion 2 42"/>
              <p:cNvSpPr/>
              <p:nvPr/>
            </p:nvSpPr>
            <p:spPr>
              <a:xfrm>
                <a:off x="1066800" y="1524000"/>
                <a:ext cx="304800" cy="304800"/>
              </a:xfrm>
              <a:prstGeom prst="irregularSeal2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32997" y="1514470"/>
                <a:ext cx="360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IP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70037"/>
            <a:ext cx="3733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momentum hadron ID require gas Cherenkov</a:t>
            </a:r>
          </a:p>
          <a:p>
            <a:pPr lvl="1"/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 gas used, similar to </a:t>
            </a:r>
            <a:r>
              <a:rPr lang="en-US" dirty="0" err="1" smtClean="0"/>
              <a:t>LHC</a:t>
            </a:r>
            <a:r>
              <a:rPr lang="en-US" baseline="-25000" dirty="0" err="1" smtClean="0"/>
              <a:t>b</a:t>
            </a:r>
            <a:r>
              <a:rPr lang="en-US" dirty="0" smtClean="0"/>
              <a:t> RICH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Beautiful optics </a:t>
            </a:r>
            <a:r>
              <a:rPr lang="en-US" dirty="0" smtClean="0"/>
              <a:t>using spherical mirrors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Photon detection </a:t>
            </a:r>
            <a:r>
              <a:rPr lang="en-US" dirty="0" smtClean="0"/>
              <a:t>using NaI-coated GEM in hadron blind mode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Magnetic field line </a:t>
            </a:r>
            <a:r>
              <a:rPr lang="en-US" dirty="0" smtClean="0">
                <a:solidFill>
                  <a:schemeClr val="accent1"/>
                </a:solidFill>
              </a:rPr>
              <a:t>mostly </a:t>
            </a:r>
            <a:r>
              <a:rPr lang="en-US" dirty="0" smtClean="0">
                <a:solidFill>
                  <a:schemeClr val="accent1"/>
                </a:solidFill>
              </a:rPr>
              <a:t>along track </a:t>
            </a:r>
            <a:r>
              <a:rPr lang="en-US" dirty="0" smtClean="0"/>
              <a:t>within the RICH volume </a:t>
            </a:r>
            <a:br>
              <a:rPr lang="en-US" dirty="0" smtClean="0"/>
            </a:br>
            <a:r>
              <a:rPr lang="en-US" dirty="0" smtClean="0">
                <a:latin typeface="Calibri"/>
              </a:rPr>
              <a:t>→ minor ring smearing due to track </a:t>
            </a:r>
            <a:r>
              <a:rPr lang="en-US" dirty="0" smtClean="0">
                <a:latin typeface="Calibri"/>
              </a:rPr>
              <a:t>bending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37"/>
          <a:stretch>
            <a:fillRect/>
          </a:stretch>
        </p:blipFill>
        <p:spPr bwMode="auto">
          <a:xfrm rot="20149060">
            <a:off x="7122356" y="1625219"/>
            <a:ext cx="1811213" cy="70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oup 59"/>
          <p:cNvGrpSpPr/>
          <p:nvPr/>
        </p:nvGrpSpPr>
        <p:grpSpPr>
          <a:xfrm>
            <a:off x="4419601" y="3925732"/>
            <a:ext cx="4571999" cy="2564506"/>
            <a:chOff x="4419601" y="3925732"/>
            <a:chExt cx="4571999" cy="2564506"/>
          </a:xfrm>
        </p:grpSpPr>
        <p:grpSp>
          <p:nvGrpSpPr>
            <p:cNvPr id="54" name="Group 53"/>
            <p:cNvGrpSpPr/>
            <p:nvPr/>
          </p:nvGrpSpPr>
          <p:grpSpPr>
            <a:xfrm>
              <a:off x="4419601" y="4191000"/>
              <a:ext cx="4571999" cy="2299238"/>
              <a:chOff x="4419601" y="4114799"/>
              <a:chExt cx="4571999" cy="2299238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45"/>
              <a:stretch>
                <a:fillRect/>
              </a:stretch>
            </p:blipFill>
            <p:spPr bwMode="auto">
              <a:xfrm>
                <a:off x="4724400" y="4114800"/>
                <a:ext cx="4267200" cy="2299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Rectangle 52"/>
              <p:cNvSpPr/>
              <p:nvPr/>
            </p:nvSpPr>
            <p:spPr>
              <a:xfrm rot="16200000">
                <a:off x="4234614" y="4299786"/>
                <a:ext cx="7393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Purity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867633" y="3925732"/>
              <a:ext cx="37412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PID purity at </a:t>
              </a:r>
              <a:r>
                <a:rPr lang="el-GR" sz="1600" dirty="0" smtClean="0"/>
                <a:t>η</a:t>
              </a:r>
              <a:r>
                <a:rPr lang="en-US" sz="1600" dirty="0" smtClean="0"/>
                <a:t>=4 (most challenging region)</a:t>
              </a:r>
              <a:endParaRPr lang="en-US" sz="16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91000" y="2667000"/>
            <a:ext cx="2590800" cy="2514600"/>
            <a:chOff x="4267200" y="2667000"/>
            <a:chExt cx="2590800" cy="25146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267200" y="3886200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267200" y="2667000"/>
              <a:ext cx="0" cy="251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6067460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7" y="3454399"/>
            <a:ext cx="4361543" cy="275771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water droplets on the window demonstrate a principle.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Truly beautiful physics is expressed in systems whose underlying physics is QED.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Stony Brook University</a:t>
            </a:r>
            <a:endParaRPr lang="en-US" sz="1400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Thomas K Hemmick</a:t>
            </a:r>
            <a:endParaRPr lang="en-US" sz="1400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E5942-8BE4-42E6-8B68-E46F3D0CBD24}" type="slidenum">
              <a:rPr lang="en-US" smtClean="0"/>
              <a:pPr>
                <a:defRPr/>
              </a:pPr>
              <a:t>3</a:t>
            </a:fld>
            <a:r>
              <a:rPr lang="en-US" smtClean="0"/>
              <a:t> </a:t>
            </a:r>
            <a:endParaRPr lang="en-US" b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0" y="1142168"/>
            <a:ext cx="2583823" cy="22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52571" y="3628569"/>
            <a:ext cx="3715658" cy="209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Monotype Sorts" pitchFamily="2" charset="2"/>
              <a:buChar char="q"/>
              <a:defRPr sz="2000" b="1">
                <a:solidFill>
                  <a:srgbClr val="FF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SzPct val="75000"/>
              <a:buFont typeface="Monotype Sorts" pitchFamily="2" charset="2"/>
              <a:buChar char="u"/>
              <a:defRPr b="1">
                <a:solidFill>
                  <a:srgbClr val="00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75000"/>
              <a:buFont typeface="Monotype Sorts" pitchFamily="2" charset="2"/>
              <a:buChar char="m"/>
              <a:defRPr sz="1600" b="1">
                <a:solidFill>
                  <a:srgbClr val="FF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/>
              </a:rPr>
              <a:t>QCD has a frontier because it also has a beautiful structure: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D06F1E"/>
                </a:solidFill>
                <a:latin typeface="Century Gothic" panose="020B0502020202020204"/>
              </a:rPr>
              <a:t>Phases of QCD matter.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D06F1E"/>
                </a:solidFill>
                <a:latin typeface="Century Gothic" panose="020B0502020202020204"/>
              </a:rPr>
              <a:t>Hadron structure.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>
                <a:solidFill>
                  <a:srgbClr val="D06F1E"/>
                </a:solidFill>
                <a:latin typeface="Century Gothic" panose="020B0502020202020204"/>
              </a:rPr>
              <a:t>Spin </a:t>
            </a:r>
            <a:r>
              <a:rPr lang="en-US" dirty="0" smtClean="0">
                <a:solidFill>
                  <a:srgbClr val="D06F1E"/>
                </a:solidFill>
                <a:latin typeface="Century Gothic" panose="020B0502020202020204"/>
              </a:rPr>
              <a:t>structure</a:t>
            </a:r>
            <a:endParaRPr lang="en-US" dirty="0">
              <a:solidFill>
                <a:srgbClr val="D06F1E"/>
              </a:solidFill>
              <a:latin typeface="Century Gothic" panose="020B0502020202020204"/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24" y="1131281"/>
            <a:ext cx="2777834" cy="229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239487" y="72763"/>
            <a:ext cx="8773545" cy="1143000"/>
          </a:xfrm>
          <a:prstGeom prst="rect">
            <a:avLst/>
          </a:prstGeom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/>
              <a:t>You don’t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 err="1" smtClean="0"/>
              <a:t>pQED</a:t>
            </a:r>
            <a:r>
              <a:rPr lang="en-US" dirty="0" smtClean="0"/>
              <a:t> to explain water.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61322" y="876466"/>
            <a:ext cx="1689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1.66ppm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0.08ppm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65" y="30314"/>
            <a:ext cx="8229600" cy="846152"/>
          </a:xfrm>
        </p:spPr>
        <p:txBody>
          <a:bodyPr/>
          <a:lstStyle/>
          <a:p>
            <a:r>
              <a:rPr lang="en-US" dirty="0" smtClean="0"/>
              <a:t>Short </a:t>
            </a:r>
            <a:r>
              <a:rPr lang="en-US" dirty="0" smtClean="0"/>
              <a:t>Radiator RICH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475" y="1715977"/>
            <a:ext cx="4226607" cy="452301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Challenge:</a:t>
            </a:r>
            <a:br>
              <a:rPr lang="en-US" dirty="0" smtClean="0"/>
            </a:br>
            <a:r>
              <a:rPr lang="en-US" dirty="0" smtClean="0"/>
              <a:t>Hadron (pion, </a:t>
            </a:r>
            <a:r>
              <a:rPr lang="en-US" dirty="0" err="1" smtClean="0"/>
              <a:t>kaon</a:t>
            </a:r>
            <a:r>
              <a:rPr lang="en-US" dirty="0" smtClean="0"/>
              <a:t>, proton) ID at high lab momentum requires the Cherenkov effect.  Typical long radiator lengths (e.g. </a:t>
            </a:r>
            <a:r>
              <a:rPr lang="en-US" u="sng" dirty="0" smtClean="0">
                <a:solidFill>
                  <a:srgbClr val="FF0000"/>
                </a:solidFill>
              </a:rPr>
              <a:t>3 meters </a:t>
            </a:r>
            <a:r>
              <a:rPr lang="en-US" dirty="0" smtClean="0">
                <a:solidFill>
                  <a:srgbClr val="FF0000"/>
                </a:solidFill>
              </a:rPr>
              <a:t>CF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 err="1" smtClean="0">
                <a:solidFill>
                  <a:srgbClr val="FF0000"/>
                </a:solidFill>
              </a:rPr>
              <a:t>LHCb</a:t>
            </a:r>
            <a:r>
              <a:rPr lang="en-US" dirty="0" smtClean="0"/>
              <a:t>) make experiments large/costly.</a:t>
            </a:r>
          </a:p>
          <a:p>
            <a:r>
              <a:rPr lang="en-US" dirty="0" smtClean="0"/>
              <a:t>Solution:</a:t>
            </a:r>
            <a:br>
              <a:rPr lang="en-US" dirty="0" smtClean="0"/>
            </a:br>
            <a:r>
              <a:rPr lang="en-US" dirty="0" err="1" smtClean="0"/>
              <a:t>CsI</a:t>
            </a:r>
            <a:r>
              <a:rPr lang="en-US" dirty="0" smtClean="0"/>
              <a:t> photocathode RICH allows operation in </a:t>
            </a:r>
            <a:r>
              <a:rPr lang="en-US" dirty="0" smtClean="0">
                <a:solidFill>
                  <a:srgbClr val="FF0000"/>
                </a:solidFill>
              </a:rPr>
              <a:t>DEEP UV </a:t>
            </a:r>
            <a:r>
              <a:rPr lang="en-US" dirty="0" smtClean="0"/>
              <a:t>(down to 120 nm) thereby collecting more light.  Further, this photon detection technology is VERY inexpensive per unit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30</a:t>
            </a:fld>
            <a:endParaRPr lang="en-US" altLang="ja-JP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241" t="39793" r="53825" b="8092"/>
          <a:stretch/>
        </p:blipFill>
        <p:spPr>
          <a:xfrm rot="5400000">
            <a:off x="7606995" y="-726693"/>
            <a:ext cx="810313" cy="2263698"/>
          </a:xfrm>
          <a:prstGeom prst="rect">
            <a:avLst/>
          </a:prstGeom>
        </p:spPr>
      </p:pic>
      <p:pic>
        <p:nvPicPr>
          <p:cNvPr id="8" name="Picture 3" descr="gemfiel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" y="2466982"/>
            <a:ext cx="4718050" cy="43561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969288" y="4537079"/>
            <a:ext cx="555625" cy="928688"/>
            <a:chOff x="3182" y="2666"/>
            <a:chExt cx="350" cy="585"/>
          </a:xfrm>
        </p:grpSpPr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3301" y="2666"/>
              <a:ext cx="82" cy="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 rot="10800000">
              <a:off x="3182" y="2832"/>
              <a:ext cx="350" cy="419"/>
            </a:xfrm>
            <a:custGeom>
              <a:avLst/>
              <a:gdLst>
                <a:gd name="T0" fmla="*/ 181 w 651"/>
                <a:gd name="T1" fmla="*/ 418 h 1969"/>
                <a:gd name="T2" fmla="*/ 121 w 651"/>
                <a:gd name="T3" fmla="*/ 328 h 1969"/>
                <a:gd name="T4" fmla="*/ 61 w 651"/>
                <a:gd name="T5" fmla="*/ 216 h 1969"/>
                <a:gd name="T6" fmla="*/ 2 w 651"/>
                <a:gd name="T7" fmla="*/ 59 h 1969"/>
                <a:gd name="T8" fmla="*/ 70 w 651"/>
                <a:gd name="T9" fmla="*/ 10 h 1969"/>
                <a:gd name="T10" fmla="*/ 288 w 651"/>
                <a:gd name="T11" fmla="*/ 9 h 1969"/>
                <a:gd name="T12" fmla="*/ 347 w 651"/>
                <a:gd name="T13" fmla="*/ 63 h 1969"/>
                <a:gd name="T14" fmla="*/ 303 w 651"/>
                <a:gd name="T15" fmla="*/ 210 h 1969"/>
                <a:gd name="T16" fmla="*/ 252 w 651"/>
                <a:gd name="T17" fmla="*/ 331 h 1969"/>
                <a:gd name="T18" fmla="*/ 216 w 651"/>
                <a:gd name="T19" fmla="*/ 419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" name="Freeform 8"/>
          <p:cNvSpPr>
            <a:spLocks/>
          </p:cNvSpPr>
          <p:nvPr/>
        </p:nvSpPr>
        <p:spPr bwMode="auto">
          <a:xfrm>
            <a:off x="1189946" y="3262318"/>
            <a:ext cx="741362" cy="1177925"/>
          </a:xfrm>
          <a:custGeom>
            <a:avLst/>
            <a:gdLst>
              <a:gd name="T0" fmla="*/ 728469 w 460"/>
              <a:gd name="T1" fmla="*/ 588963 h 742"/>
              <a:gd name="T2" fmla="*/ 691401 w 460"/>
              <a:gd name="T3" fmla="*/ 161925 h 742"/>
              <a:gd name="T4" fmla="*/ 433536 w 460"/>
              <a:gd name="T5" fmla="*/ 9525 h 742"/>
              <a:gd name="T6" fmla="*/ 164389 w 460"/>
              <a:gd name="T7" fmla="*/ 101600 h 742"/>
              <a:gd name="T8" fmla="*/ 24175 w 460"/>
              <a:gd name="T9" fmla="*/ 274638 h 742"/>
              <a:gd name="T10" fmla="*/ 20952 w 460"/>
              <a:gd name="T11" fmla="*/ 660400 h 742"/>
              <a:gd name="T12" fmla="*/ 82194 w 460"/>
              <a:gd name="T13" fmla="*/ 1177925 h 7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742">
                <a:moveTo>
                  <a:pt x="452" y="371"/>
                </a:moveTo>
                <a:cubicBezTo>
                  <a:pt x="448" y="326"/>
                  <a:pt x="460" y="163"/>
                  <a:pt x="429" y="102"/>
                </a:cubicBezTo>
                <a:cubicBezTo>
                  <a:pt x="398" y="41"/>
                  <a:pt x="323" y="12"/>
                  <a:pt x="269" y="6"/>
                </a:cubicBezTo>
                <a:cubicBezTo>
                  <a:pt x="215" y="0"/>
                  <a:pt x="144" y="36"/>
                  <a:pt x="102" y="64"/>
                </a:cubicBezTo>
                <a:cubicBezTo>
                  <a:pt x="60" y="92"/>
                  <a:pt x="30" y="114"/>
                  <a:pt x="15" y="173"/>
                </a:cubicBezTo>
                <a:cubicBezTo>
                  <a:pt x="0" y="232"/>
                  <a:pt x="7" y="321"/>
                  <a:pt x="13" y="416"/>
                </a:cubicBezTo>
                <a:cubicBezTo>
                  <a:pt x="19" y="511"/>
                  <a:pt x="43" y="674"/>
                  <a:pt x="51" y="74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43771" y="3794129"/>
            <a:ext cx="4706937" cy="342900"/>
            <a:chOff x="2599" y="2198"/>
            <a:chExt cx="2965" cy="216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711" y="2198"/>
              <a:ext cx="700" cy="208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kumimoji="0" lang="en-US" b="0" dirty="0" err="1" smtClean="0">
                  <a:solidFill>
                    <a:srgbClr val="000000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rPr>
                <a:t>CsI</a:t>
              </a:r>
              <a:endParaRPr kumimoji="0" lang="en-US" b="0" dirty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158" y="2213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2599" y="2208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308" y="750468"/>
            <a:ext cx="2726376" cy="162761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3771" y="1218558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GEM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85800" y="2679984"/>
            <a:ext cx="32960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Making a GEM Detect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44272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34"/>
            <a:ext cx="8229600" cy="6734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Rings</a:t>
            </a:r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31</a:t>
            </a:fld>
            <a:endParaRPr lang="en-US" altLang="ja-JP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" y="2906488"/>
            <a:ext cx="4696850" cy="1889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" y="4517567"/>
            <a:ext cx="4665816" cy="2345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3" y="877974"/>
            <a:ext cx="4463126" cy="1821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214" y="1186544"/>
            <a:ext cx="4012952" cy="2721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757" y="3986665"/>
            <a:ext cx="3972601" cy="2694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514" y="453494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r>
              <a:rPr lang="en-US" dirty="0" smtClean="0"/>
              <a:t> Beam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1638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149" y="-4485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7" y="1001483"/>
            <a:ext cx="9026525" cy="5001986"/>
          </a:xfrm>
        </p:spPr>
        <p:txBody>
          <a:bodyPr>
            <a:normAutofit/>
          </a:bodyPr>
          <a:lstStyle/>
          <a:p>
            <a:r>
              <a:rPr lang="en-US" dirty="0" smtClean="0"/>
              <a:t>The EIC will provide the access to a new frontier:</a:t>
            </a:r>
          </a:p>
          <a:p>
            <a:pPr lvl="1"/>
            <a:r>
              <a:rPr lang="en-US" dirty="0" smtClean="0"/>
              <a:t>High density </a:t>
            </a:r>
            <a:r>
              <a:rPr lang="en-US" dirty="0" err="1" smtClean="0"/>
              <a:t>gluonic</a:t>
            </a:r>
            <a:r>
              <a:rPr lang="en-US" dirty="0" smtClean="0"/>
              <a:t> matter.</a:t>
            </a:r>
          </a:p>
          <a:p>
            <a:pPr lvl="1"/>
            <a:r>
              <a:rPr lang="en-US" dirty="0" smtClean="0"/>
              <a:t>Spin structure.</a:t>
            </a:r>
          </a:p>
          <a:p>
            <a:pPr lvl="1"/>
            <a:r>
              <a:rPr lang="en-US" dirty="0" smtClean="0"/>
              <a:t>3D nucleon structure.</a:t>
            </a:r>
          </a:p>
          <a:p>
            <a:r>
              <a:rPr lang="en-US" dirty="0" smtClean="0"/>
              <a:t>Competing, capable designs exist for the machine at RHIC or J-Lab.</a:t>
            </a:r>
          </a:p>
          <a:p>
            <a:r>
              <a:rPr lang="en-US" dirty="0" smtClean="0"/>
              <a:t>Vigorous R&amp;D is moving the boundary of what is possible in detector technology.</a:t>
            </a:r>
          </a:p>
          <a:p>
            <a:r>
              <a:rPr lang="en-US" dirty="0" smtClean="0"/>
              <a:t>All are welcome to join!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2568621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45C0-8298-4355-B749-9A72BF96731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51612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7" y="2890378"/>
            <a:ext cx="3113413" cy="1314105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en-US" dirty="0" smtClean="0"/>
              <a:t>Similar for both projects; mid 2020’s for first physics runs.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Thomas K Hemmick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45C0-8298-4355-B749-9A72BF96731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08" y="32264"/>
            <a:ext cx="8229600" cy="1143000"/>
          </a:xfrm>
        </p:spPr>
        <p:txBody>
          <a:bodyPr/>
          <a:lstStyle/>
          <a:p>
            <a:r>
              <a:rPr lang="en-US" dirty="0" smtClean="0"/>
              <a:t>Timelines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3" y="-59283"/>
            <a:ext cx="5841987" cy="360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73" y="3453028"/>
            <a:ext cx="6025079" cy="33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7807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8467" y="2242453"/>
            <a:ext cx="6218011" cy="4612142"/>
            <a:chOff x="2070100" y="0"/>
            <a:chExt cx="7441382" cy="6615113"/>
          </a:xfrm>
        </p:grpSpPr>
        <p:sp>
          <p:nvSpPr>
            <p:cNvPr id="2053" name="Text Box 5"/>
            <p:cNvSpPr txBox="1">
              <a:spLocks noChangeArrowheads="1"/>
            </p:cNvSpPr>
            <p:nvPr/>
          </p:nvSpPr>
          <p:spPr bwMode="auto">
            <a:xfrm>
              <a:off x="5326063" y="85968"/>
              <a:ext cx="450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X</a:t>
              </a:r>
            </a:p>
          </p:txBody>
        </p:sp>
        <p:sp>
          <p:nvSpPr>
            <p:cNvPr id="2054" name="Text Box 6"/>
            <p:cNvSpPr txBox="1">
              <a:spLocks noChangeArrowheads="1"/>
            </p:cNvSpPr>
            <p:nvPr/>
          </p:nvSpPr>
          <p:spPr bwMode="auto">
            <a:xfrm>
              <a:off x="7205663" y="91795"/>
              <a:ext cx="450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U</a:t>
              </a:r>
            </a:p>
          </p:txBody>
        </p:sp>
        <p:pic>
          <p:nvPicPr>
            <p:cNvPr id="2056" name="Picture 8" descr="140-49-evdis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88" y="550863"/>
              <a:ext cx="5767387" cy="5754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3662363" y="110322"/>
              <a:ext cx="450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Y</a:t>
              </a:r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 rot="16200000">
              <a:off x="1708944" y="2940844"/>
              <a:ext cx="1701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Pulse Height</a:t>
              </a:r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3441700" y="6248400"/>
              <a:ext cx="36195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Readout Channel</a:t>
              </a:r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2095500" y="1066800"/>
              <a:ext cx="1790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Chamber 1</a:t>
              </a:r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2070100" y="2159000"/>
              <a:ext cx="1790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Chamber 2</a:t>
              </a:r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2082800" y="3987800"/>
              <a:ext cx="1790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Chamber 3</a:t>
              </a:r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2108200" y="5080000"/>
              <a:ext cx="1790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Chamber 4</a:t>
              </a:r>
            </a:p>
          </p:txBody>
        </p:sp>
        <p:sp>
          <p:nvSpPr>
            <p:cNvPr id="2064" name="Line 16"/>
            <p:cNvSpPr>
              <a:spLocks noChangeShapeType="1"/>
            </p:cNvSpPr>
            <p:nvPr/>
          </p:nvSpPr>
          <p:spPr bwMode="auto">
            <a:xfrm>
              <a:off x="8826500" y="596900"/>
              <a:ext cx="12700" cy="204470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7924800" y="0"/>
              <a:ext cx="1586682" cy="52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/>
                <a:t>Beam</a:t>
              </a:r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777" y="2658619"/>
            <a:ext cx="3776240" cy="4525963"/>
          </a:xfrm>
          <a:noFill/>
        </p:spPr>
        <p:txBody>
          <a:bodyPr>
            <a:normAutofit/>
          </a:bodyPr>
          <a:lstStyle/>
          <a:p>
            <a:r>
              <a:rPr lang="en-US" dirty="0"/>
              <a:t>Event display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four </a:t>
            </a:r>
            <a:r>
              <a:rPr lang="en-US" dirty="0"/>
              <a:t>single plane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3-coordinate </a:t>
            </a:r>
            <a:r>
              <a:rPr lang="en-US" dirty="0"/>
              <a:t>GEM </a:t>
            </a:r>
            <a:r>
              <a:rPr lang="en-US" dirty="0" smtClean="0"/>
              <a:t>Chambers</a:t>
            </a:r>
          </a:p>
          <a:p>
            <a:r>
              <a:rPr lang="en-US" dirty="0" smtClean="0"/>
              <a:t>Single track fires </a:t>
            </a:r>
            <a:r>
              <a:rPr lang="en-US" dirty="0" err="1" smtClean="0"/>
              <a:t>x,u,y</a:t>
            </a:r>
            <a:r>
              <a:rPr lang="en-US" dirty="0" smtClean="0"/>
              <a:t> in all planes</a:t>
            </a:r>
          </a:p>
          <a:p>
            <a:r>
              <a:rPr lang="en-US" dirty="0" smtClean="0"/>
              <a:t>Working and Collecting Data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MT6 2A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5599" b="11733"/>
          <a:stretch/>
        </p:blipFill>
        <p:spPr>
          <a:xfrm>
            <a:off x="3561526" y="-97971"/>
            <a:ext cx="5560034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489" y="1132114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 Mount Allows</a:t>
            </a:r>
            <a:br>
              <a:rPr lang="en-US" dirty="0" smtClean="0"/>
            </a:br>
            <a:r>
              <a:rPr lang="en-US" dirty="0" smtClean="0"/>
              <a:t>for pitch and yaw scans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35154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36</a:t>
            </a:fld>
            <a:endParaRPr lang="en-US" altLang="ja-JP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79691"/>
            <a:ext cx="8229600" cy="1143000"/>
          </a:xfrm>
        </p:spPr>
        <p:txBody>
          <a:bodyPr/>
          <a:lstStyle/>
          <a:p>
            <a:r>
              <a:rPr lang="en-US" dirty="0" smtClean="0"/>
              <a:t>Beam </a:t>
            </a:r>
            <a:r>
              <a:rPr lang="en-US" dirty="0" smtClean="0"/>
              <a:t>Spot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64053"/>
            <a:ext cx="9143245" cy="57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801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" name="Group 1"/>
          <p:cNvGrpSpPr>
            <a:grpSpLocks/>
          </p:cNvGrpSpPr>
          <p:nvPr/>
        </p:nvGrpSpPr>
        <p:grpSpPr bwMode="auto">
          <a:xfrm>
            <a:off x="375841" y="5260680"/>
            <a:ext cx="3844800" cy="1463039"/>
            <a:chOff x="261" y="3653"/>
            <a:chExt cx="2367" cy="90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" y="3653"/>
              <a:ext cx="2367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75" name="Text Box 3"/>
            <p:cNvSpPr txBox="1">
              <a:spLocks noChangeArrowheads="1"/>
            </p:cNvSpPr>
            <p:nvPr/>
          </p:nvSpPr>
          <p:spPr bwMode="auto">
            <a:xfrm>
              <a:off x="384" y="3735"/>
              <a:ext cx="2069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6" name="Freeform 4"/>
          <p:cNvSpPr>
            <a:spLocks noChangeArrowheads="1"/>
          </p:cNvSpPr>
          <p:nvPr/>
        </p:nvSpPr>
        <p:spPr bwMode="auto">
          <a:xfrm rot="16200000">
            <a:off x="4520161" y="2910601"/>
            <a:ext cx="172800" cy="31104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73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64153 51712"/>
              <a:gd name="G20" fmla="*/ 1 6295 25856"/>
              <a:gd name="G21" fmla="*/ G20 1 180"/>
              <a:gd name="G22" fmla="*/ G19 1 G21"/>
              <a:gd name="G23" fmla="+- 1 0 0"/>
              <a:gd name="G24" fmla="+- 1 0 0"/>
              <a:gd name="G25" fmla="+- 1 0 0"/>
              <a:gd name="T0" fmla="*/ 181 w 181"/>
              <a:gd name="T1" fmla="*/ 138 h 138"/>
              <a:gd name="T2" fmla="*/ 178 w 181"/>
              <a:gd name="T3" fmla="*/ 138 h 138"/>
              <a:gd name="T4" fmla="*/ 165 w 181"/>
              <a:gd name="T5" fmla="*/ 138 h 138"/>
              <a:gd name="T6" fmla="*/ 148 w 181"/>
              <a:gd name="T7" fmla="*/ 138 h 138"/>
              <a:gd name="T8" fmla="*/ 126 w 181"/>
              <a:gd name="T9" fmla="*/ 136 h 138"/>
              <a:gd name="T10" fmla="*/ 104 w 181"/>
              <a:gd name="T11" fmla="*/ 130 h 138"/>
              <a:gd name="T12" fmla="*/ 79 w 181"/>
              <a:gd name="T13" fmla="*/ 121 h 138"/>
              <a:gd name="T14" fmla="*/ 57 w 181"/>
              <a:gd name="T15" fmla="*/ 108 h 138"/>
              <a:gd name="T16" fmla="*/ 37 w 181"/>
              <a:gd name="T17" fmla="*/ 89 h 138"/>
              <a:gd name="T18" fmla="*/ 24 w 181"/>
              <a:gd name="T19" fmla="*/ 65 h 138"/>
              <a:gd name="T20" fmla="*/ 11 w 181"/>
              <a:gd name="T21" fmla="*/ 73 h 138"/>
              <a:gd name="T22" fmla="*/ 0 w 181"/>
              <a:gd name="T23" fmla="*/ 0 h 138"/>
              <a:gd name="T24" fmla="*/ 74 w 181"/>
              <a:gd name="T25" fmla="*/ 23 h 138"/>
              <a:gd name="T26" fmla="*/ 55 w 181"/>
              <a:gd name="T27" fmla="*/ 32 h 138"/>
              <a:gd name="T28" fmla="*/ 55 w 181"/>
              <a:gd name="T29" fmla="*/ 36 h 138"/>
              <a:gd name="T30" fmla="*/ 55 w 181"/>
              <a:gd name="T31" fmla="*/ 41 h 138"/>
              <a:gd name="T32" fmla="*/ 57 w 181"/>
              <a:gd name="T33" fmla="*/ 50 h 138"/>
              <a:gd name="T34" fmla="*/ 63 w 181"/>
              <a:gd name="T35" fmla="*/ 63 h 138"/>
              <a:gd name="T36" fmla="*/ 72 w 181"/>
              <a:gd name="T37" fmla="*/ 78 h 138"/>
              <a:gd name="T38" fmla="*/ 87 w 181"/>
              <a:gd name="T39" fmla="*/ 93 h 138"/>
              <a:gd name="T40" fmla="*/ 109 w 181"/>
              <a:gd name="T41" fmla="*/ 108 h 138"/>
              <a:gd name="T42" fmla="*/ 141 w 181"/>
              <a:gd name="T43" fmla="*/ 123 h 138"/>
              <a:gd name="T44" fmla="*/ 181 w 181"/>
              <a:gd name="T45" fmla="*/ 138 h 138"/>
              <a:gd name="T46" fmla="*/ 0 w 181"/>
              <a:gd name="T47" fmla="*/ 0 h 138"/>
              <a:gd name="T48" fmla="*/ 181 w 181"/>
              <a:gd name="T49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936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5601601" y="1153801"/>
            <a:ext cx="2453760" cy="1320480"/>
            <a:chOff x="3890" y="801"/>
            <a:chExt cx="1704" cy="917"/>
          </a:xfrm>
        </p:grpSpPr>
        <p:grpSp>
          <p:nvGrpSpPr>
            <p:cNvPr id="3078" name="Group 6"/>
            <p:cNvGrpSpPr>
              <a:grpSpLocks/>
            </p:cNvGrpSpPr>
            <p:nvPr/>
          </p:nvGrpSpPr>
          <p:grpSpPr bwMode="auto">
            <a:xfrm>
              <a:off x="3968" y="801"/>
              <a:ext cx="1626" cy="878"/>
              <a:chOff x="3968" y="801"/>
              <a:chExt cx="1626" cy="878"/>
            </a:xfrm>
          </p:grpSpPr>
          <p:sp>
            <p:nvSpPr>
              <p:cNvPr id="3079" name="Text Box 7"/>
              <p:cNvSpPr txBox="1">
                <a:spLocks noChangeArrowheads="1"/>
              </p:cNvSpPr>
              <p:nvPr/>
            </p:nvSpPr>
            <p:spPr bwMode="auto">
              <a:xfrm>
                <a:off x="5077" y="891"/>
                <a:ext cx="517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38" tIns="42452" rIns="81638" bIns="42452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9pPr>
              </a:lstStyle>
              <a:p>
                <a:pPr algn="ctr" eaLnBrk="0">
                  <a:lnSpc>
                    <a:spcPct val="100000"/>
                  </a:lnSpc>
                  <a:buClrTx/>
                  <a:buSzPct val="45000"/>
                  <a:buFontTx/>
                  <a:buNone/>
                </a:pPr>
                <a:r>
                  <a:rPr lang="en-US" sz="1089">
                    <a:cs typeface="Arial" panose="020B0604020202020204" pitchFamily="34" charset="0"/>
                  </a:rPr>
                  <a:t>New Hall</a:t>
                </a:r>
              </a:p>
            </p:txBody>
          </p:sp>
          <p:sp>
            <p:nvSpPr>
              <p:cNvPr id="3080" name="Line 8"/>
              <p:cNvSpPr>
                <a:spLocks noChangeShapeType="1"/>
              </p:cNvSpPr>
              <p:nvPr/>
            </p:nvSpPr>
            <p:spPr bwMode="auto">
              <a:xfrm flipV="1">
                <a:off x="3968" y="1675"/>
                <a:ext cx="0" cy="4"/>
              </a:xfrm>
              <a:prstGeom prst="line">
                <a:avLst/>
              </a:prstGeom>
              <a:noFill/>
              <a:ln w="11160" cap="sq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" name="Freeform 9"/>
              <p:cNvSpPr>
                <a:spLocks noChangeArrowheads="1"/>
              </p:cNvSpPr>
              <p:nvPr/>
            </p:nvSpPr>
            <p:spPr bwMode="auto">
              <a:xfrm>
                <a:off x="4799" y="874"/>
                <a:ext cx="88" cy="121"/>
              </a:xfrm>
              <a:custGeom>
                <a:avLst/>
                <a:gdLst>
                  <a:gd name="G0" fmla="+- 1 0 0"/>
                  <a:gd name="G1" fmla="+- 65447 0 0"/>
                  <a:gd name="G2" fmla="+- 1 0 0"/>
                  <a:gd name="G3" fmla="*/ 1 16385 2"/>
                  <a:gd name="G4" fmla="*/ 1 51565 51712"/>
                  <a:gd name="T0" fmla="*/ 89 w 89"/>
                  <a:gd name="T1" fmla="*/ 130 h 130"/>
                  <a:gd name="T2" fmla="*/ 89 w 89"/>
                  <a:gd name="T3" fmla="*/ 41 h 130"/>
                  <a:gd name="T4" fmla="*/ 0 w 89"/>
                  <a:gd name="T5" fmla="*/ 0 h 130"/>
                  <a:gd name="T6" fmla="*/ 0 w 89"/>
                  <a:gd name="T7" fmla="*/ 89 h 130"/>
                  <a:gd name="T8" fmla="*/ 89 w 89"/>
                  <a:gd name="T9" fmla="*/ 130 h 130"/>
                  <a:gd name="T10" fmla="*/ 0 w 89"/>
                  <a:gd name="T11" fmla="*/ 0 h 130"/>
                  <a:gd name="T12" fmla="*/ 89 w 89"/>
                  <a:gd name="T13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  <a:close/>
                  </a:path>
                </a:pathLst>
              </a:custGeom>
              <a:solidFill>
                <a:srgbClr val="0000FF"/>
              </a:solidFill>
              <a:ln w="9360" cap="sq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 noChangeArrowheads="1"/>
              </p:cNvSpPr>
              <p:nvPr/>
            </p:nvSpPr>
            <p:spPr bwMode="auto">
              <a:xfrm>
                <a:off x="4799" y="874"/>
                <a:ext cx="88" cy="121"/>
              </a:xfrm>
              <a:custGeom>
                <a:avLst/>
                <a:gdLst>
                  <a:gd name="G0" fmla="+- 1 0 0"/>
                  <a:gd name="G1" fmla="+- 65447 0 0"/>
                  <a:gd name="G2" fmla="+- 1 0 0"/>
                  <a:gd name="G3" fmla="*/ 1 16385 2"/>
                  <a:gd name="G4" fmla="*/ 1 32768 5"/>
                  <a:gd name="T0" fmla="*/ 89 w 89"/>
                  <a:gd name="T1" fmla="*/ 130 h 130"/>
                  <a:gd name="T2" fmla="*/ 89 w 89"/>
                  <a:gd name="T3" fmla="*/ 41 h 130"/>
                  <a:gd name="T4" fmla="*/ 0 w 89"/>
                  <a:gd name="T5" fmla="*/ 0 h 130"/>
                  <a:gd name="T6" fmla="*/ 0 w 89"/>
                  <a:gd name="T7" fmla="*/ 89 h 130"/>
                  <a:gd name="T8" fmla="*/ 89 w 89"/>
                  <a:gd name="T9" fmla="*/ 130 h 130"/>
                  <a:gd name="T10" fmla="*/ 0 w 89"/>
                  <a:gd name="T11" fmla="*/ 0 h 130"/>
                  <a:gd name="T12" fmla="*/ 89 w 89"/>
                  <a:gd name="T13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" name="Freeform 11"/>
              <p:cNvSpPr>
                <a:spLocks noChangeArrowheads="1"/>
              </p:cNvSpPr>
              <p:nvPr/>
            </p:nvSpPr>
            <p:spPr bwMode="auto">
              <a:xfrm>
                <a:off x="4799" y="801"/>
                <a:ext cx="323" cy="10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*/ 1 16385 2"/>
                  <a:gd name="G4" fmla="*/ 1 51565 51712"/>
                  <a:gd name="T0" fmla="*/ 239 w 323"/>
                  <a:gd name="T1" fmla="*/ 0 h 117"/>
                  <a:gd name="T2" fmla="*/ 0 w 323"/>
                  <a:gd name="T3" fmla="*/ 76 h 117"/>
                  <a:gd name="T4" fmla="*/ 89 w 323"/>
                  <a:gd name="T5" fmla="*/ 117 h 117"/>
                  <a:gd name="T6" fmla="*/ 323 w 323"/>
                  <a:gd name="T7" fmla="*/ 24 h 117"/>
                  <a:gd name="T8" fmla="*/ 239 w 323"/>
                  <a:gd name="T9" fmla="*/ 0 h 117"/>
                  <a:gd name="T10" fmla="*/ 0 w 323"/>
                  <a:gd name="T11" fmla="*/ 0 h 117"/>
                  <a:gd name="T12" fmla="*/ 323 w 323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323" h="117">
                    <a:moveTo>
                      <a:pt x="239" y="0"/>
                    </a:moveTo>
                    <a:lnTo>
                      <a:pt x="0" y="76"/>
                    </a:lnTo>
                    <a:lnTo>
                      <a:pt x="89" y="117"/>
                    </a:lnTo>
                    <a:lnTo>
                      <a:pt x="323" y="2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6666FF"/>
              </a:solidFill>
              <a:ln w="9360" cap="sq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4" name="Freeform 12"/>
              <p:cNvSpPr>
                <a:spLocks noChangeArrowheads="1"/>
              </p:cNvSpPr>
              <p:nvPr/>
            </p:nvSpPr>
            <p:spPr bwMode="auto">
              <a:xfrm>
                <a:off x="4799" y="801"/>
                <a:ext cx="323" cy="109"/>
              </a:xfrm>
              <a:custGeom>
                <a:avLst/>
                <a:gdLst>
                  <a:gd name="G0" fmla="+- 1 0 0"/>
                  <a:gd name="G1" fmla="+- 1 0 0"/>
                  <a:gd name="G2" fmla="+- 8 0 0"/>
                  <a:gd name="G3" fmla="*/ 1 28513 57600"/>
                  <a:gd name="T0" fmla="*/ 239 w 323"/>
                  <a:gd name="T1" fmla="*/ 0 h 117"/>
                  <a:gd name="T2" fmla="*/ 0 w 323"/>
                  <a:gd name="T3" fmla="*/ 76 h 117"/>
                  <a:gd name="T4" fmla="*/ 89 w 323"/>
                  <a:gd name="T5" fmla="*/ 117 h 117"/>
                  <a:gd name="T6" fmla="*/ 323 w 323"/>
                  <a:gd name="T7" fmla="*/ 24 h 117"/>
                  <a:gd name="T8" fmla="*/ 0 w 323"/>
                  <a:gd name="T9" fmla="*/ 0 h 117"/>
                  <a:gd name="T10" fmla="*/ 323 w 323"/>
                  <a:gd name="T1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323" h="117">
                    <a:moveTo>
                      <a:pt x="239" y="0"/>
                    </a:moveTo>
                    <a:lnTo>
                      <a:pt x="0" y="76"/>
                    </a:lnTo>
                    <a:lnTo>
                      <a:pt x="89" y="117"/>
                    </a:lnTo>
                    <a:lnTo>
                      <a:pt x="323" y="24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5" name="Freeform 13"/>
              <p:cNvSpPr>
                <a:spLocks noChangeArrowheads="1"/>
              </p:cNvSpPr>
              <p:nvPr/>
            </p:nvSpPr>
            <p:spPr bwMode="auto">
              <a:xfrm>
                <a:off x="4889" y="826"/>
                <a:ext cx="235" cy="168"/>
              </a:xfrm>
              <a:custGeom>
                <a:avLst/>
                <a:gdLst>
                  <a:gd name="G0" fmla="+- 89 0 0"/>
                  <a:gd name="G1" fmla="+- 1 0 0"/>
                  <a:gd name="G2" fmla="+- 179 0 0"/>
                  <a:gd name="G3" fmla="*/ 1 16385 2"/>
                  <a:gd name="G4" fmla="*/ 1 51565 51712"/>
                  <a:gd name="T0" fmla="*/ 0 w 236"/>
                  <a:gd name="T1" fmla="*/ 180 h 180"/>
                  <a:gd name="T2" fmla="*/ 0 w 236"/>
                  <a:gd name="T3" fmla="*/ 91 h 180"/>
                  <a:gd name="T4" fmla="*/ 236 w 236"/>
                  <a:gd name="T5" fmla="*/ 0 h 180"/>
                  <a:gd name="T6" fmla="*/ 234 w 236"/>
                  <a:gd name="T7" fmla="*/ 87 h 180"/>
                  <a:gd name="T8" fmla="*/ 0 w 236"/>
                  <a:gd name="T9" fmla="*/ 180 h 180"/>
                  <a:gd name="T10" fmla="*/ 0 w 236"/>
                  <a:gd name="T11" fmla="*/ 0 h 180"/>
                  <a:gd name="T12" fmla="*/ 236 w 236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6" h="180">
                    <a:moveTo>
                      <a:pt x="0" y="180"/>
                    </a:moveTo>
                    <a:lnTo>
                      <a:pt x="0" y="91"/>
                    </a:lnTo>
                    <a:lnTo>
                      <a:pt x="236" y="0"/>
                    </a:lnTo>
                    <a:lnTo>
                      <a:pt x="234" y="87"/>
                    </a:ln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6666FF"/>
              </a:solidFill>
              <a:ln w="9360" cap="sq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" name="Freeform 14"/>
              <p:cNvSpPr>
                <a:spLocks noChangeArrowheads="1"/>
              </p:cNvSpPr>
              <p:nvPr/>
            </p:nvSpPr>
            <p:spPr bwMode="auto">
              <a:xfrm>
                <a:off x="4889" y="826"/>
                <a:ext cx="235" cy="168"/>
              </a:xfrm>
              <a:custGeom>
                <a:avLst/>
                <a:gdLst>
                  <a:gd name="G0" fmla="+- 89 0 0"/>
                  <a:gd name="G1" fmla="+- 1 0 0"/>
                  <a:gd name="G2" fmla="+- 178 0 0"/>
                  <a:gd name="G3" fmla="*/ 1 16385 2"/>
                  <a:gd name="G4" fmla="*/ 1 32768 5"/>
                  <a:gd name="T0" fmla="*/ 0 w 236"/>
                  <a:gd name="T1" fmla="*/ 180 h 180"/>
                  <a:gd name="T2" fmla="*/ 0 w 236"/>
                  <a:gd name="T3" fmla="*/ 91 h 180"/>
                  <a:gd name="T4" fmla="*/ 236 w 236"/>
                  <a:gd name="T5" fmla="*/ 0 h 180"/>
                  <a:gd name="T6" fmla="*/ 234 w 236"/>
                  <a:gd name="T7" fmla="*/ 87 h 180"/>
                  <a:gd name="T8" fmla="*/ 0 w 236"/>
                  <a:gd name="T9" fmla="*/ 180 h 180"/>
                  <a:gd name="T10" fmla="*/ 0 w 236"/>
                  <a:gd name="T11" fmla="*/ 0 h 180"/>
                  <a:gd name="T12" fmla="*/ 236 w 236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6" h="180">
                    <a:moveTo>
                      <a:pt x="0" y="180"/>
                    </a:moveTo>
                    <a:lnTo>
                      <a:pt x="0" y="91"/>
                    </a:lnTo>
                    <a:lnTo>
                      <a:pt x="236" y="0"/>
                    </a:lnTo>
                    <a:lnTo>
                      <a:pt x="234" y="87"/>
                    </a:lnTo>
                    <a:lnTo>
                      <a:pt x="0" y="180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Freeform 15"/>
              <p:cNvSpPr>
                <a:spLocks noChangeArrowheads="1"/>
              </p:cNvSpPr>
              <p:nvPr/>
            </p:nvSpPr>
            <p:spPr bwMode="auto">
              <a:xfrm>
                <a:off x="4949" y="846"/>
                <a:ext cx="88" cy="1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65428 0 0"/>
                  <a:gd name="G10" fmla="+- 1 0 0"/>
                  <a:gd name="G11" fmla="+- 1 0 0"/>
                  <a:gd name="G12" fmla="+- 1 0 0"/>
                  <a:gd name="G13" fmla="+- 1 0 0"/>
                  <a:gd name="G14" fmla="+- 1 0 0"/>
                  <a:gd name="G15" fmla="+- 1 0 0"/>
                  <a:gd name="G16" fmla="+- 1 0 0"/>
                  <a:gd name="G17" fmla="+- 1 0 0"/>
                  <a:gd name="G18" fmla="*/ 1 16385 2"/>
                  <a:gd name="G19" fmla="+- 1 0 0"/>
                  <a:gd name="G20" fmla="+- 1 0 0"/>
                  <a:gd name="G21" fmla="+- 1 0 0"/>
                  <a:gd name="G22" fmla="*/ 1 26153 25856"/>
                  <a:gd name="G23" fmla="+- 1 0 0"/>
                  <a:gd name="G24" fmla="+- 1 0 0"/>
                  <a:gd name="G25" fmla="+- 1 0 0"/>
                  <a:gd name="G26" fmla="+- 1 0 0"/>
                  <a:gd name="G27" fmla="*/ 1 32768 5"/>
                  <a:gd name="G28" fmla="+- 1 0 0"/>
                  <a:gd name="G29" fmla="+- 1 0 0"/>
                  <a:gd name="G30" fmla="+- 1 0 0"/>
                  <a:gd name="G31" fmla="+- 1 0 0"/>
                  <a:gd name="G32" fmla="+- 1 0 0"/>
                  <a:gd name="G33" fmla="+- 1 0 0"/>
                  <a:gd name="G34" fmla="+- 1 0 0"/>
                  <a:gd name="T0" fmla="*/ 42 w 90"/>
                  <a:gd name="T1" fmla="*/ 19 h 108"/>
                  <a:gd name="T2" fmla="*/ 48 w 90"/>
                  <a:gd name="T3" fmla="*/ 19 h 108"/>
                  <a:gd name="T4" fmla="*/ 53 w 90"/>
                  <a:gd name="T5" fmla="*/ 21 h 108"/>
                  <a:gd name="T6" fmla="*/ 59 w 90"/>
                  <a:gd name="T7" fmla="*/ 22 h 108"/>
                  <a:gd name="T8" fmla="*/ 63 w 90"/>
                  <a:gd name="T9" fmla="*/ 28 h 108"/>
                  <a:gd name="T10" fmla="*/ 64 w 90"/>
                  <a:gd name="T11" fmla="*/ 34 h 108"/>
                  <a:gd name="T12" fmla="*/ 66 w 90"/>
                  <a:gd name="T13" fmla="*/ 43 h 108"/>
                  <a:gd name="T14" fmla="*/ 66 w 90"/>
                  <a:gd name="T15" fmla="*/ 52 h 108"/>
                  <a:gd name="T16" fmla="*/ 66 w 90"/>
                  <a:gd name="T17" fmla="*/ 63 h 108"/>
                  <a:gd name="T18" fmla="*/ 64 w 90"/>
                  <a:gd name="T19" fmla="*/ 73 h 108"/>
                  <a:gd name="T20" fmla="*/ 61 w 90"/>
                  <a:gd name="T21" fmla="*/ 80 h 108"/>
                  <a:gd name="T22" fmla="*/ 55 w 90"/>
                  <a:gd name="T23" fmla="*/ 86 h 108"/>
                  <a:gd name="T24" fmla="*/ 50 w 90"/>
                  <a:gd name="T25" fmla="*/ 87 h 108"/>
                  <a:gd name="T26" fmla="*/ 42 w 90"/>
                  <a:gd name="T27" fmla="*/ 89 h 108"/>
                  <a:gd name="T28" fmla="*/ 20 w 90"/>
                  <a:gd name="T29" fmla="*/ 89 h 108"/>
                  <a:gd name="T30" fmla="*/ 20 w 90"/>
                  <a:gd name="T31" fmla="*/ 19 h 108"/>
                  <a:gd name="T32" fmla="*/ 42 w 90"/>
                  <a:gd name="T33" fmla="*/ 19 h 108"/>
                  <a:gd name="T34" fmla="*/ 46 w 90"/>
                  <a:gd name="T35" fmla="*/ 0 h 108"/>
                  <a:gd name="T36" fmla="*/ 0 w 90"/>
                  <a:gd name="T37" fmla="*/ 0 h 108"/>
                  <a:gd name="T38" fmla="*/ 0 w 90"/>
                  <a:gd name="T39" fmla="*/ 108 h 108"/>
                  <a:gd name="T40" fmla="*/ 46 w 90"/>
                  <a:gd name="T41" fmla="*/ 108 h 108"/>
                  <a:gd name="T42" fmla="*/ 61 w 90"/>
                  <a:gd name="T43" fmla="*/ 104 h 108"/>
                  <a:gd name="T44" fmla="*/ 72 w 90"/>
                  <a:gd name="T45" fmla="*/ 98 h 108"/>
                  <a:gd name="T46" fmla="*/ 81 w 90"/>
                  <a:gd name="T47" fmla="*/ 87 h 108"/>
                  <a:gd name="T48" fmla="*/ 89 w 90"/>
                  <a:gd name="T49" fmla="*/ 71 h 108"/>
                  <a:gd name="T50" fmla="*/ 90 w 90"/>
                  <a:gd name="T51" fmla="*/ 50 h 108"/>
                  <a:gd name="T52" fmla="*/ 89 w 90"/>
                  <a:gd name="T53" fmla="*/ 43 h 108"/>
                  <a:gd name="T54" fmla="*/ 89 w 90"/>
                  <a:gd name="T55" fmla="*/ 34 h 108"/>
                  <a:gd name="T56" fmla="*/ 85 w 90"/>
                  <a:gd name="T57" fmla="*/ 24 h 108"/>
                  <a:gd name="T58" fmla="*/ 81 w 90"/>
                  <a:gd name="T59" fmla="*/ 15 h 108"/>
                  <a:gd name="T60" fmla="*/ 76 w 90"/>
                  <a:gd name="T61" fmla="*/ 9 h 108"/>
                  <a:gd name="T62" fmla="*/ 68 w 90"/>
                  <a:gd name="T63" fmla="*/ 6 h 108"/>
                  <a:gd name="T64" fmla="*/ 63 w 90"/>
                  <a:gd name="T65" fmla="*/ 2 h 108"/>
                  <a:gd name="T66" fmla="*/ 55 w 90"/>
                  <a:gd name="T67" fmla="*/ 0 h 108"/>
                  <a:gd name="T68" fmla="*/ 46 w 90"/>
                  <a:gd name="T69" fmla="*/ 0 h 108"/>
                  <a:gd name="T70" fmla="*/ 0 w 90"/>
                  <a:gd name="T71" fmla="*/ 0 h 108"/>
                  <a:gd name="T72" fmla="*/ 90 w 90"/>
                  <a:gd name="T73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T70" t="T71" r="T72" b="T73"/>
                <a:pathLst>
                  <a:path w="90" h="108">
                    <a:moveTo>
                      <a:pt x="42" y="19"/>
                    </a:moveTo>
                    <a:lnTo>
                      <a:pt x="48" y="19"/>
                    </a:lnTo>
                    <a:lnTo>
                      <a:pt x="53" y="21"/>
                    </a:lnTo>
                    <a:lnTo>
                      <a:pt x="59" y="22"/>
                    </a:lnTo>
                    <a:lnTo>
                      <a:pt x="63" y="28"/>
                    </a:lnTo>
                    <a:lnTo>
                      <a:pt x="64" y="34"/>
                    </a:lnTo>
                    <a:lnTo>
                      <a:pt x="66" y="43"/>
                    </a:lnTo>
                    <a:lnTo>
                      <a:pt x="66" y="52"/>
                    </a:lnTo>
                    <a:lnTo>
                      <a:pt x="66" y="63"/>
                    </a:lnTo>
                    <a:lnTo>
                      <a:pt x="64" y="73"/>
                    </a:lnTo>
                    <a:lnTo>
                      <a:pt x="61" y="80"/>
                    </a:lnTo>
                    <a:lnTo>
                      <a:pt x="55" y="86"/>
                    </a:lnTo>
                    <a:lnTo>
                      <a:pt x="50" y="87"/>
                    </a:lnTo>
                    <a:lnTo>
                      <a:pt x="42" y="89"/>
                    </a:lnTo>
                    <a:lnTo>
                      <a:pt x="20" y="89"/>
                    </a:lnTo>
                    <a:lnTo>
                      <a:pt x="20" y="19"/>
                    </a:lnTo>
                    <a:lnTo>
                      <a:pt x="42" y="19"/>
                    </a:lnTo>
                    <a:close/>
                    <a:moveTo>
                      <a:pt x="46" y="0"/>
                    </a:moveTo>
                    <a:lnTo>
                      <a:pt x="0" y="0"/>
                    </a:lnTo>
                    <a:lnTo>
                      <a:pt x="0" y="108"/>
                    </a:lnTo>
                    <a:lnTo>
                      <a:pt x="46" y="108"/>
                    </a:lnTo>
                    <a:lnTo>
                      <a:pt x="61" y="104"/>
                    </a:lnTo>
                    <a:lnTo>
                      <a:pt x="72" y="98"/>
                    </a:lnTo>
                    <a:lnTo>
                      <a:pt x="81" y="87"/>
                    </a:lnTo>
                    <a:lnTo>
                      <a:pt x="89" y="71"/>
                    </a:lnTo>
                    <a:lnTo>
                      <a:pt x="90" y="50"/>
                    </a:lnTo>
                    <a:lnTo>
                      <a:pt x="89" y="43"/>
                    </a:lnTo>
                    <a:lnTo>
                      <a:pt x="89" y="34"/>
                    </a:lnTo>
                    <a:lnTo>
                      <a:pt x="85" y="24"/>
                    </a:lnTo>
                    <a:lnTo>
                      <a:pt x="81" y="15"/>
                    </a:lnTo>
                    <a:lnTo>
                      <a:pt x="76" y="9"/>
                    </a:lnTo>
                    <a:lnTo>
                      <a:pt x="68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60" cap="sq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8" name="Freeform 16"/>
              <p:cNvSpPr>
                <a:spLocks noChangeArrowheads="1"/>
              </p:cNvSpPr>
              <p:nvPr/>
            </p:nvSpPr>
            <p:spPr bwMode="auto">
              <a:xfrm>
                <a:off x="4969" y="864"/>
                <a:ext cx="44" cy="64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70 0 0"/>
                  <a:gd name="G8" fmla="+- 1 0 0"/>
                  <a:gd name="G9" fmla="*/ 1 16385 2"/>
                  <a:gd name="G10" fmla="+- 1 0 0"/>
                  <a:gd name="G11" fmla="+- 1 0 0"/>
                  <a:gd name="G12" fmla="+- 1 0 0"/>
                  <a:gd name="G13" fmla="*/ 1 63339 23040"/>
                  <a:gd name="G14" fmla="+- 1 0 0"/>
                  <a:gd name="G15" fmla="+- 28 0 0"/>
                  <a:gd name="G16" fmla="+- 33 0 0"/>
                  <a:gd name="T0" fmla="*/ 22 w 46"/>
                  <a:gd name="T1" fmla="*/ 0 h 70"/>
                  <a:gd name="T2" fmla="*/ 28 w 46"/>
                  <a:gd name="T3" fmla="*/ 0 h 70"/>
                  <a:gd name="T4" fmla="*/ 33 w 46"/>
                  <a:gd name="T5" fmla="*/ 2 h 70"/>
                  <a:gd name="T6" fmla="*/ 39 w 46"/>
                  <a:gd name="T7" fmla="*/ 3 h 70"/>
                  <a:gd name="T8" fmla="*/ 43 w 46"/>
                  <a:gd name="T9" fmla="*/ 9 h 70"/>
                  <a:gd name="T10" fmla="*/ 44 w 46"/>
                  <a:gd name="T11" fmla="*/ 15 h 70"/>
                  <a:gd name="T12" fmla="*/ 46 w 46"/>
                  <a:gd name="T13" fmla="*/ 24 h 70"/>
                  <a:gd name="T14" fmla="*/ 46 w 46"/>
                  <a:gd name="T15" fmla="*/ 33 h 70"/>
                  <a:gd name="T16" fmla="*/ 46 w 46"/>
                  <a:gd name="T17" fmla="*/ 44 h 70"/>
                  <a:gd name="T18" fmla="*/ 44 w 46"/>
                  <a:gd name="T19" fmla="*/ 54 h 70"/>
                  <a:gd name="T20" fmla="*/ 41 w 46"/>
                  <a:gd name="T21" fmla="*/ 61 h 70"/>
                  <a:gd name="T22" fmla="*/ 35 w 46"/>
                  <a:gd name="T23" fmla="*/ 67 h 70"/>
                  <a:gd name="T24" fmla="*/ 30 w 46"/>
                  <a:gd name="T25" fmla="*/ 68 h 70"/>
                  <a:gd name="T26" fmla="*/ 22 w 46"/>
                  <a:gd name="T27" fmla="*/ 70 h 70"/>
                  <a:gd name="T28" fmla="*/ 0 w 46"/>
                  <a:gd name="T29" fmla="*/ 70 h 70"/>
                  <a:gd name="T30" fmla="*/ 0 w 46"/>
                  <a:gd name="T31" fmla="*/ 0 h 70"/>
                  <a:gd name="T32" fmla="*/ 22 w 46"/>
                  <a:gd name="T33" fmla="*/ 0 h 70"/>
                  <a:gd name="T34" fmla="*/ 0 w 46"/>
                  <a:gd name="T35" fmla="*/ 0 h 70"/>
                  <a:gd name="T36" fmla="*/ 46 w 46"/>
                  <a:gd name="T3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T34" t="T35" r="T36" b="T37"/>
                <a:pathLst>
                  <a:path w="46" h="70">
                    <a:moveTo>
                      <a:pt x="22" y="0"/>
                    </a:moveTo>
                    <a:lnTo>
                      <a:pt x="28" y="0"/>
                    </a:lnTo>
                    <a:lnTo>
                      <a:pt x="33" y="2"/>
                    </a:lnTo>
                    <a:lnTo>
                      <a:pt x="39" y="3"/>
                    </a:lnTo>
                    <a:lnTo>
                      <a:pt x="43" y="9"/>
                    </a:lnTo>
                    <a:lnTo>
                      <a:pt x="44" y="15"/>
                    </a:lnTo>
                    <a:lnTo>
                      <a:pt x="46" y="24"/>
                    </a:lnTo>
                    <a:lnTo>
                      <a:pt x="46" y="33"/>
                    </a:lnTo>
                    <a:lnTo>
                      <a:pt x="46" y="44"/>
                    </a:lnTo>
                    <a:lnTo>
                      <a:pt x="44" y="54"/>
                    </a:lnTo>
                    <a:lnTo>
                      <a:pt x="41" y="61"/>
                    </a:lnTo>
                    <a:lnTo>
                      <a:pt x="35" y="67"/>
                    </a:lnTo>
                    <a:lnTo>
                      <a:pt x="30" y="68"/>
                    </a:lnTo>
                    <a:lnTo>
                      <a:pt x="22" y="70"/>
                    </a:lnTo>
                    <a:lnTo>
                      <a:pt x="0" y="70"/>
                    </a:lnTo>
                    <a:lnTo>
                      <a:pt x="0" y="0"/>
                    </a:lnTo>
                    <a:lnTo>
                      <a:pt x="22" y="0"/>
                    </a:lnTo>
                  </a:path>
                </a:pathLst>
              </a:custGeom>
              <a:noFill/>
              <a:ln w="648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Freeform 17"/>
              <p:cNvSpPr>
                <a:spLocks noChangeArrowheads="1"/>
              </p:cNvSpPr>
              <p:nvPr/>
            </p:nvSpPr>
            <p:spPr bwMode="auto">
              <a:xfrm>
                <a:off x="4949" y="846"/>
                <a:ext cx="88" cy="100"/>
              </a:xfrm>
              <a:custGeom>
                <a:avLst/>
                <a:gdLst>
                  <a:gd name="G0" fmla="+- 1 0 0"/>
                  <a:gd name="G1" fmla="+- 46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1 0 0"/>
                  <a:gd name="G11" fmla="+- 1 0 0"/>
                  <a:gd name="G12" fmla="+- 1 0 0"/>
                  <a:gd name="G13" fmla="+- 1 0 0"/>
                  <a:gd name="G14" fmla="+- 47104 0 0"/>
                  <a:gd name="G15" fmla="*/ 1 0 51712"/>
                  <a:gd name="G16" fmla="*/ 1 6295 25856"/>
                  <a:gd name="G17" fmla="*/ G16 1 180"/>
                  <a:gd name="G18" fmla="*/ G15 1 G17"/>
                  <a:gd name="G19" fmla="+- 1 0 0"/>
                  <a:gd name="G20" fmla="+- 65450 0 0"/>
                  <a:gd name="T0" fmla="*/ 46 w 90"/>
                  <a:gd name="T1" fmla="*/ 0 h 108"/>
                  <a:gd name="T2" fmla="*/ 0 w 90"/>
                  <a:gd name="T3" fmla="*/ 0 h 108"/>
                  <a:gd name="T4" fmla="*/ 0 w 90"/>
                  <a:gd name="T5" fmla="*/ 108 h 108"/>
                  <a:gd name="T6" fmla="*/ 46 w 90"/>
                  <a:gd name="T7" fmla="*/ 108 h 108"/>
                  <a:gd name="T8" fmla="*/ 61 w 90"/>
                  <a:gd name="T9" fmla="*/ 104 h 108"/>
                  <a:gd name="T10" fmla="*/ 72 w 90"/>
                  <a:gd name="T11" fmla="*/ 98 h 108"/>
                  <a:gd name="T12" fmla="*/ 81 w 90"/>
                  <a:gd name="T13" fmla="*/ 87 h 108"/>
                  <a:gd name="T14" fmla="*/ 89 w 90"/>
                  <a:gd name="T15" fmla="*/ 71 h 108"/>
                  <a:gd name="T16" fmla="*/ 90 w 90"/>
                  <a:gd name="T17" fmla="*/ 50 h 108"/>
                  <a:gd name="T18" fmla="*/ 89 w 90"/>
                  <a:gd name="T19" fmla="*/ 43 h 108"/>
                  <a:gd name="T20" fmla="*/ 89 w 90"/>
                  <a:gd name="T21" fmla="*/ 34 h 108"/>
                  <a:gd name="T22" fmla="*/ 85 w 90"/>
                  <a:gd name="T23" fmla="*/ 24 h 108"/>
                  <a:gd name="T24" fmla="*/ 81 w 90"/>
                  <a:gd name="T25" fmla="*/ 15 h 108"/>
                  <a:gd name="T26" fmla="*/ 76 w 90"/>
                  <a:gd name="T27" fmla="*/ 9 h 108"/>
                  <a:gd name="T28" fmla="*/ 68 w 90"/>
                  <a:gd name="T29" fmla="*/ 6 h 108"/>
                  <a:gd name="T30" fmla="*/ 63 w 90"/>
                  <a:gd name="T31" fmla="*/ 2 h 108"/>
                  <a:gd name="T32" fmla="*/ 55 w 90"/>
                  <a:gd name="T33" fmla="*/ 0 h 108"/>
                  <a:gd name="T34" fmla="*/ 46 w 90"/>
                  <a:gd name="T35" fmla="*/ 0 h 108"/>
                  <a:gd name="T36" fmla="*/ 0 w 90"/>
                  <a:gd name="T37" fmla="*/ 0 h 108"/>
                  <a:gd name="T38" fmla="*/ 90 w 90"/>
                  <a:gd name="T3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T36" t="T37" r="T38" b="T39"/>
                <a:pathLst>
                  <a:path w="90" h="108">
                    <a:moveTo>
                      <a:pt x="46" y="0"/>
                    </a:moveTo>
                    <a:lnTo>
                      <a:pt x="0" y="0"/>
                    </a:lnTo>
                    <a:lnTo>
                      <a:pt x="0" y="108"/>
                    </a:lnTo>
                    <a:lnTo>
                      <a:pt x="46" y="108"/>
                    </a:lnTo>
                    <a:lnTo>
                      <a:pt x="61" y="104"/>
                    </a:lnTo>
                    <a:lnTo>
                      <a:pt x="72" y="98"/>
                    </a:lnTo>
                    <a:lnTo>
                      <a:pt x="81" y="87"/>
                    </a:lnTo>
                    <a:lnTo>
                      <a:pt x="89" y="71"/>
                    </a:lnTo>
                    <a:lnTo>
                      <a:pt x="90" y="50"/>
                    </a:lnTo>
                    <a:lnTo>
                      <a:pt x="89" y="43"/>
                    </a:lnTo>
                    <a:lnTo>
                      <a:pt x="89" y="34"/>
                    </a:lnTo>
                    <a:lnTo>
                      <a:pt x="85" y="24"/>
                    </a:lnTo>
                    <a:lnTo>
                      <a:pt x="81" y="15"/>
                    </a:lnTo>
                    <a:lnTo>
                      <a:pt x="76" y="9"/>
                    </a:lnTo>
                    <a:lnTo>
                      <a:pt x="68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6" y="0"/>
                    </a:lnTo>
                  </a:path>
                </a:pathLst>
              </a:custGeom>
              <a:noFill/>
              <a:ln w="648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" name="Freeform 18"/>
              <p:cNvSpPr>
                <a:spLocks noChangeArrowheads="1"/>
              </p:cNvSpPr>
              <p:nvPr/>
            </p:nvSpPr>
            <p:spPr bwMode="auto">
              <a:xfrm>
                <a:off x="4418" y="993"/>
                <a:ext cx="88" cy="122"/>
              </a:xfrm>
              <a:custGeom>
                <a:avLst/>
                <a:gdLst>
                  <a:gd name="G0" fmla="+- 1 0 0"/>
                  <a:gd name="G1" fmla="+- 65447 0 0"/>
                  <a:gd name="G2" fmla="+- 1 0 0"/>
                  <a:gd name="G3" fmla="*/ 1 16385 2"/>
                  <a:gd name="G4" fmla="*/ 1 51565 51712"/>
                  <a:gd name="T0" fmla="*/ 89 w 89"/>
                  <a:gd name="T1" fmla="*/ 130 h 130"/>
                  <a:gd name="T2" fmla="*/ 89 w 89"/>
                  <a:gd name="T3" fmla="*/ 41 h 130"/>
                  <a:gd name="T4" fmla="*/ 0 w 89"/>
                  <a:gd name="T5" fmla="*/ 0 h 130"/>
                  <a:gd name="T6" fmla="*/ 0 w 89"/>
                  <a:gd name="T7" fmla="*/ 89 h 130"/>
                  <a:gd name="T8" fmla="*/ 89 w 89"/>
                  <a:gd name="T9" fmla="*/ 130 h 130"/>
                  <a:gd name="T10" fmla="*/ 0 w 89"/>
                  <a:gd name="T11" fmla="*/ 0 h 130"/>
                  <a:gd name="T12" fmla="*/ 89 w 89"/>
                  <a:gd name="T13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  <a:close/>
                  </a:path>
                </a:pathLst>
              </a:custGeom>
              <a:solidFill>
                <a:srgbClr val="0000FF"/>
              </a:solidFill>
              <a:ln w="9360" cap="sq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" name="Freeform 19"/>
              <p:cNvSpPr>
                <a:spLocks noChangeArrowheads="1"/>
              </p:cNvSpPr>
              <p:nvPr/>
            </p:nvSpPr>
            <p:spPr bwMode="auto">
              <a:xfrm>
                <a:off x="4418" y="993"/>
                <a:ext cx="88" cy="122"/>
              </a:xfrm>
              <a:custGeom>
                <a:avLst/>
                <a:gdLst>
                  <a:gd name="G0" fmla="+- 1 0 0"/>
                  <a:gd name="G1" fmla="+- 65447 0 0"/>
                  <a:gd name="G2" fmla="+- 1 0 0"/>
                  <a:gd name="G3" fmla="*/ 1 16385 2"/>
                  <a:gd name="G4" fmla="*/ 1 32768 5"/>
                  <a:gd name="T0" fmla="*/ 89 w 89"/>
                  <a:gd name="T1" fmla="*/ 130 h 130"/>
                  <a:gd name="T2" fmla="*/ 89 w 89"/>
                  <a:gd name="T3" fmla="*/ 41 h 130"/>
                  <a:gd name="T4" fmla="*/ 0 w 89"/>
                  <a:gd name="T5" fmla="*/ 0 h 130"/>
                  <a:gd name="T6" fmla="*/ 0 w 89"/>
                  <a:gd name="T7" fmla="*/ 89 h 130"/>
                  <a:gd name="T8" fmla="*/ 89 w 89"/>
                  <a:gd name="T9" fmla="*/ 130 h 130"/>
                  <a:gd name="T10" fmla="*/ 0 w 89"/>
                  <a:gd name="T11" fmla="*/ 0 h 130"/>
                  <a:gd name="T12" fmla="*/ 89 w 89"/>
                  <a:gd name="T13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89" h="130">
                    <a:moveTo>
                      <a:pt x="89" y="130"/>
                    </a:moveTo>
                    <a:lnTo>
                      <a:pt x="89" y="41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89" y="130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" name="Freeform 20"/>
              <p:cNvSpPr>
                <a:spLocks noChangeArrowheads="1"/>
              </p:cNvSpPr>
              <p:nvPr/>
            </p:nvSpPr>
            <p:spPr bwMode="auto">
              <a:xfrm>
                <a:off x="4418" y="965"/>
                <a:ext cx="175" cy="65"/>
              </a:xfrm>
              <a:custGeom>
                <a:avLst/>
                <a:gdLst>
                  <a:gd name="G0" fmla="+- 1 0 0"/>
                  <a:gd name="G1" fmla="+- 117 0 0"/>
                  <a:gd name="G2" fmla="+- 1 0 0"/>
                  <a:gd name="G3" fmla="*/ 1 16385 2"/>
                  <a:gd name="G4" fmla="*/ 1 51565 51712"/>
                  <a:gd name="T0" fmla="*/ 176 w 176"/>
                  <a:gd name="T1" fmla="*/ 39 h 71"/>
                  <a:gd name="T2" fmla="*/ 89 w 176"/>
                  <a:gd name="T3" fmla="*/ 71 h 71"/>
                  <a:gd name="T4" fmla="*/ 0 w 176"/>
                  <a:gd name="T5" fmla="*/ 30 h 71"/>
                  <a:gd name="T6" fmla="*/ 87 w 176"/>
                  <a:gd name="T7" fmla="*/ 0 h 71"/>
                  <a:gd name="T8" fmla="*/ 176 w 176"/>
                  <a:gd name="T9" fmla="*/ 39 h 71"/>
                  <a:gd name="T10" fmla="*/ 0 w 176"/>
                  <a:gd name="T11" fmla="*/ 0 h 71"/>
                  <a:gd name="T12" fmla="*/ 176 w 176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176" h="71">
                    <a:moveTo>
                      <a:pt x="176" y="39"/>
                    </a:moveTo>
                    <a:lnTo>
                      <a:pt x="89" y="71"/>
                    </a:lnTo>
                    <a:lnTo>
                      <a:pt x="0" y="30"/>
                    </a:lnTo>
                    <a:lnTo>
                      <a:pt x="87" y="0"/>
                    </a:lnTo>
                    <a:lnTo>
                      <a:pt x="176" y="39"/>
                    </a:lnTo>
                    <a:close/>
                  </a:path>
                </a:pathLst>
              </a:custGeom>
              <a:solidFill>
                <a:srgbClr val="6666FF"/>
              </a:solidFill>
              <a:ln w="9360" cap="sq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" name="Freeform 21"/>
              <p:cNvSpPr>
                <a:spLocks noChangeArrowheads="1"/>
              </p:cNvSpPr>
              <p:nvPr/>
            </p:nvSpPr>
            <p:spPr bwMode="auto">
              <a:xfrm>
                <a:off x="4508" y="1002"/>
                <a:ext cx="86" cy="113"/>
              </a:xfrm>
              <a:custGeom>
                <a:avLst/>
                <a:gdLst>
                  <a:gd name="G0" fmla="+- 89 0 0"/>
                  <a:gd name="G1" fmla="+- 1 0 0"/>
                  <a:gd name="G2" fmla="+- 120 0 0"/>
                  <a:gd name="G3" fmla="*/ 1 16385 2"/>
                  <a:gd name="G4" fmla="*/ 1 51565 51712"/>
                  <a:gd name="T0" fmla="*/ 0 w 87"/>
                  <a:gd name="T1" fmla="*/ 121 h 121"/>
                  <a:gd name="T2" fmla="*/ 0 w 87"/>
                  <a:gd name="T3" fmla="*/ 32 h 121"/>
                  <a:gd name="T4" fmla="*/ 87 w 87"/>
                  <a:gd name="T5" fmla="*/ 0 h 121"/>
                  <a:gd name="T6" fmla="*/ 87 w 87"/>
                  <a:gd name="T7" fmla="*/ 86 h 121"/>
                  <a:gd name="T8" fmla="*/ 0 w 87"/>
                  <a:gd name="T9" fmla="*/ 121 h 121"/>
                  <a:gd name="T10" fmla="*/ 0 w 87"/>
                  <a:gd name="T11" fmla="*/ 0 h 121"/>
                  <a:gd name="T12" fmla="*/ 87 w 87"/>
                  <a:gd name="T1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87" h="121">
                    <a:moveTo>
                      <a:pt x="0" y="121"/>
                    </a:moveTo>
                    <a:lnTo>
                      <a:pt x="0" y="32"/>
                    </a:lnTo>
                    <a:lnTo>
                      <a:pt x="87" y="0"/>
                    </a:lnTo>
                    <a:lnTo>
                      <a:pt x="87" y="8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6666FF"/>
              </a:solidFill>
              <a:ln w="9360" cap="sq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" name="Freeform 22"/>
              <p:cNvSpPr>
                <a:spLocks noChangeArrowheads="1"/>
              </p:cNvSpPr>
              <p:nvPr/>
            </p:nvSpPr>
            <p:spPr bwMode="auto">
              <a:xfrm>
                <a:off x="4594" y="945"/>
                <a:ext cx="237" cy="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*/ 1 0 51712"/>
                  <a:gd name="G7" fmla="*/ 1 0 51712"/>
                  <a:gd name="G8" fmla="+- 1 0 0"/>
                  <a:gd name="G9" fmla="+- 1 0 0"/>
                  <a:gd name="G10" fmla="+- 1 0 0"/>
                  <a:gd name="G11" fmla="+- 36864 0 0"/>
                  <a:gd name="G12" fmla="*/ 1 0 51712"/>
                  <a:gd name="G13" fmla="*/ 1 6295 25856"/>
                  <a:gd name="G14" fmla="*/ G13 1 180"/>
                  <a:gd name="G15" fmla="*/ G12 1 G14"/>
                  <a:gd name="G16" fmla="+- 176 0 0"/>
                  <a:gd name="T0" fmla="*/ 238 w 238"/>
                  <a:gd name="T1" fmla="*/ 0 h 106"/>
                  <a:gd name="T2" fmla="*/ 206 w 238"/>
                  <a:gd name="T3" fmla="*/ 30 h 106"/>
                  <a:gd name="T4" fmla="*/ 184 w 238"/>
                  <a:gd name="T5" fmla="*/ 15 h 106"/>
                  <a:gd name="T6" fmla="*/ 165 w 238"/>
                  <a:gd name="T7" fmla="*/ 41 h 106"/>
                  <a:gd name="T8" fmla="*/ 145 w 238"/>
                  <a:gd name="T9" fmla="*/ 26 h 106"/>
                  <a:gd name="T10" fmla="*/ 132 w 238"/>
                  <a:gd name="T11" fmla="*/ 54 h 106"/>
                  <a:gd name="T12" fmla="*/ 112 w 238"/>
                  <a:gd name="T13" fmla="*/ 43 h 106"/>
                  <a:gd name="T14" fmla="*/ 100 w 238"/>
                  <a:gd name="T15" fmla="*/ 71 h 106"/>
                  <a:gd name="T16" fmla="*/ 78 w 238"/>
                  <a:gd name="T17" fmla="*/ 56 h 106"/>
                  <a:gd name="T18" fmla="*/ 67 w 238"/>
                  <a:gd name="T19" fmla="*/ 83 h 106"/>
                  <a:gd name="T20" fmla="*/ 45 w 238"/>
                  <a:gd name="T21" fmla="*/ 69 h 106"/>
                  <a:gd name="T22" fmla="*/ 32 w 238"/>
                  <a:gd name="T23" fmla="*/ 96 h 106"/>
                  <a:gd name="T24" fmla="*/ 15 w 238"/>
                  <a:gd name="T25" fmla="*/ 78 h 106"/>
                  <a:gd name="T26" fmla="*/ 0 w 238"/>
                  <a:gd name="T27" fmla="*/ 106 h 106"/>
                  <a:gd name="T28" fmla="*/ 0 w 238"/>
                  <a:gd name="T29" fmla="*/ 0 h 106"/>
                  <a:gd name="T30" fmla="*/ 238 w 238"/>
                  <a:gd name="T3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238" h="106">
                    <a:moveTo>
                      <a:pt x="238" y="0"/>
                    </a:moveTo>
                    <a:lnTo>
                      <a:pt x="206" y="30"/>
                    </a:lnTo>
                    <a:lnTo>
                      <a:pt x="184" y="15"/>
                    </a:lnTo>
                    <a:lnTo>
                      <a:pt x="165" y="41"/>
                    </a:lnTo>
                    <a:lnTo>
                      <a:pt x="145" y="26"/>
                    </a:lnTo>
                    <a:lnTo>
                      <a:pt x="132" y="54"/>
                    </a:lnTo>
                    <a:lnTo>
                      <a:pt x="112" y="43"/>
                    </a:lnTo>
                    <a:lnTo>
                      <a:pt x="100" y="71"/>
                    </a:lnTo>
                    <a:lnTo>
                      <a:pt x="78" y="56"/>
                    </a:lnTo>
                    <a:lnTo>
                      <a:pt x="67" y="83"/>
                    </a:lnTo>
                    <a:lnTo>
                      <a:pt x="45" y="69"/>
                    </a:lnTo>
                    <a:lnTo>
                      <a:pt x="32" y="96"/>
                    </a:lnTo>
                    <a:lnTo>
                      <a:pt x="15" y="78"/>
                    </a:lnTo>
                    <a:lnTo>
                      <a:pt x="0" y="106"/>
                    </a:lnTo>
                  </a:path>
                </a:pathLst>
              </a:custGeom>
              <a:noFill/>
              <a:ln w="11160" cap="sq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 flipV="1">
                <a:off x="4370" y="1063"/>
                <a:ext cx="90" cy="41"/>
              </a:xfrm>
              <a:prstGeom prst="line">
                <a:avLst/>
              </a:prstGeom>
              <a:noFill/>
              <a:ln w="11160" cap="sq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6" name="Freeform 24"/>
            <p:cNvSpPr>
              <a:spLocks noChangeArrowheads="1"/>
            </p:cNvSpPr>
            <p:nvPr/>
          </p:nvSpPr>
          <p:spPr bwMode="auto">
            <a:xfrm>
              <a:off x="3890" y="1106"/>
              <a:ext cx="478" cy="612"/>
            </a:xfrm>
            <a:custGeom>
              <a:avLst/>
              <a:gdLst>
                <a:gd name="G0" fmla="+- 390 0 0"/>
                <a:gd name="G1" fmla="+- 1 0 0"/>
                <a:gd name="G2" fmla="*/ 1 16385 2"/>
                <a:gd name="T0" fmla="*/ 0 w 477"/>
                <a:gd name="T1" fmla="*/ 636 h 636"/>
                <a:gd name="T2" fmla="*/ 247 w 477"/>
                <a:gd name="T3" fmla="*/ 493 h 636"/>
                <a:gd name="T4" fmla="*/ 477 w 477"/>
                <a:gd name="T5" fmla="*/ 0 h 636"/>
                <a:gd name="T6" fmla="*/ 0 w 477"/>
                <a:gd name="T7" fmla="*/ 0 h 636"/>
                <a:gd name="T8" fmla="*/ 477 w 477"/>
                <a:gd name="T9" fmla="*/ 636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477" h="636">
                  <a:moveTo>
                    <a:pt x="0" y="636"/>
                  </a:moveTo>
                  <a:lnTo>
                    <a:pt x="247" y="493"/>
                  </a:lnTo>
                  <a:lnTo>
                    <a:pt x="477" y="0"/>
                  </a:lnTo>
                </a:path>
              </a:pathLst>
            </a:custGeom>
            <a:noFill/>
            <a:ln w="1116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97" name="Group 25"/>
          <p:cNvGrpSpPr>
            <a:grpSpLocks/>
          </p:cNvGrpSpPr>
          <p:nvPr/>
        </p:nvGrpSpPr>
        <p:grpSpPr bwMode="auto">
          <a:xfrm>
            <a:off x="3002401" y="1821961"/>
            <a:ext cx="4245120" cy="2291040"/>
            <a:chOff x="2085" y="1265"/>
            <a:chExt cx="2948" cy="1591"/>
          </a:xfrm>
        </p:grpSpPr>
        <p:sp>
          <p:nvSpPr>
            <p:cNvPr id="3098" name="Freeform 26"/>
            <p:cNvSpPr>
              <a:spLocks noChangeArrowheads="1"/>
            </p:cNvSpPr>
            <p:nvPr/>
          </p:nvSpPr>
          <p:spPr bwMode="auto">
            <a:xfrm>
              <a:off x="2200" y="2193"/>
              <a:ext cx="1696" cy="663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63253 44192"/>
                <a:gd name="G23" fmla="+- 1 0 0"/>
                <a:gd name="G24" fmla="+- 1 0 0"/>
                <a:gd name="G25" fmla="+- 1 0 0"/>
                <a:gd name="G26" fmla="+- 1 0 0"/>
                <a:gd name="G27" fmla="+- 999 0 0"/>
                <a:gd name="G28" fmla="sin 672 G27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28513 57600"/>
                <a:gd name="G47" fmla="+- 1 0 0"/>
                <a:gd name="G48" fmla="+- 64742 0 0"/>
                <a:gd name="G49" fmla="+- 64797 0 0"/>
                <a:gd name="G50" fmla="+- 64848 0 0"/>
                <a:gd name="G51" fmla="+- 64891 0 0"/>
                <a:gd name="G52" fmla="+- 64920 0 0"/>
                <a:gd name="G53" fmla="+- 64943 0 0"/>
                <a:gd name="G54" fmla="+- 64955 0 0"/>
                <a:gd name="G55" fmla="+- 64988 0 0"/>
                <a:gd name="G56" fmla="+- 65044 0 0"/>
                <a:gd name="G57" fmla="+- 65089 0 0"/>
                <a:gd name="G58" fmla="+- 65126 0 0"/>
                <a:gd name="G59" fmla="+- 65154 0 0"/>
                <a:gd name="G60" fmla="+- 65179 0 0"/>
                <a:gd name="T0" fmla="*/ 934 w 1687"/>
                <a:gd name="T1" fmla="*/ 0 h 688"/>
                <a:gd name="T2" fmla="*/ 794 w 1687"/>
                <a:gd name="T3" fmla="*/ 17 h 688"/>
                <a:gd name="T4" fmla="*/ 756 w 1687"/>
                <a:gd name="T5" fmla="*/ 39 h 688"/>
                <a:gd name="T6" fmla="*/ 727 w 1687"/>
                <a:gd name="T7" fmla="*/ 60 h 688"/>
                <a:gd name="T8" fmla="*/ 705 w 1687"/>
                <a:gd name="T9" fmla="*/ 76 h 688"/>
                <a:gd name="T10" fmla="*/ 692 w 1687"/>
                <a:gd name="T11" fmla="*/ 89 h 688"/>
                <a:gd name="T12" fmla="*/ 682 w 1687"/>
                <a:gd name="T13" fmla="*/ 99 h 688"/>
                <a:gd name="T14" fmla="*/ 680 w 1687"/>
                <a:gd name="T15" fmla="*/ 101 h 688"/>
                <a:gd name="T16" fmla="*/ 649 w 1687"/>
                <a:gd name="T17" fmla="*/ 136 h 688"/>
                <a:gd name="T18" fmla="*/ 628 w 1687"/>
                <a:gd name="T19" fmla="*/ 169 h 688"/>
                <a:gd name="T20" fmla="*/ 616 w 1687"/>
                <a:gd name="T21" fmla="*/ 202 h 688"/>
                <a:gd name="T22" fmla="*/ 612 w 1687"/>
                <a:gd name="T23" fmla="*/ 232 h 688"/>
                <a:gd name="T24" fmla="*/ 614 w 1687"/>
                <a:gd name="T25" fmla="*/ 260 h 688"/>
                <a:gd name="T26" fmla="*/ 617 w 1687"/>
                <a:gd name="T27" fmla="*/ 286 h 688"/>
                <a:gd name="T28" fmla="*/ 627 w 1687"/>
                <a:gd name="T29" fmla="*/ 308 h 688"/>
                <a:gd name="T30" fmla="*/ 634 w 1687"/>
                <a:gd name="T31" fmla="*/ 325 h 688"/>
                <a:gd name="T32" fmla="*/ 643 w 1687"/>
                <a:gd name="T33" fmla="*/ 338 h 688"/>
                <a:gd name="T34" fmla="*/ 649 w 1687"/>
                <a:gd name="T35" fmla="*/ 347 h 688"/>
                <a:gd name="T36" fmla="*/ 651 w 1687"/>
                <a:gd name="T37" fmla="*/ 349 h 688"/>
                <a:gd name="T38" fmla="*/ 682 w 1687"/>
                <a:gd name="T39" fmla="*/ 384 h 688"/>
                <a:gd name="T40" fmla="*/ 719 w 1687"/>
                <a:gd name="T41" fmla="*/ 412 h 688"/>
                <a:gd name="T42" fmla="*/ 758 w 1687"/>
                <a:gd name="T43" fmla="*/ 434 h 688"/>
                <a:gd name="T44" fmla="*/ 797 w 1687"/>
                <a:gd name="T45" fmla="*/ 451 h 688"/>
                <a:gd name="T46" fmla="*/ 834 w 1687"/>
                <a:gd name="T47" fmla="*/ 462 h 688"/>
                <a:gd name="T48" fmla="*/ 866 w 1687"/>
                <a:gd name="T49" fmla="*/ 471 h 688"/>
                <a:gd name="T50" fmla="*/ 892 w 1687"/>
                <a:gd name="T51" fmla="*/ 477 h 688"/>
                <a:gd name="T52" fmla="*/ 910 w 1687"/>
                <a:gd name="T53" fmla="*/ 479 h 688"/>
                <a:gd name="T54" fmla="*/ 916 w 1687"/>
                <a:gd name="T55" fmla="*/ 481 h 688"/>
                <a:gd name="T56" fmla="*/ 992 w 1687"/>
                <a:gd name="T57" fmla="*/ 486 h 688"/>
                <a:gd name="T58" fmla="*/ 1059 w 1687"/>
                <a:gd name="T59" fmla="*/ 488 h 688"/>
                <a:gd name="T60" fmla="*/ 1114 w 1687"/>
                <a:gd name="T61" fmla="*/ 488 h 688"/>
                <a:gd name="T62" fmla="*/ 1161 w 1687"/>
                <a:gd name="T63" fmla="*/ 486 h 688"/>
                <a:gd name="T64" fmla="*/ 1198 w 1687"/>
                <a:gd name="T65" fmla="*/ 482 h 688"/>
                <a:gd name="T66" fmla="*/ 1227 w 1687"/>
                <a:gd name="T67" fmla="*/ 479 h 688"/>
                <a:gd name="T68" fmla="*/ 1250 w 1687"/>
                <a:gd name="T69" fmla="*/ 473 h 688"/>
                <a:gd name="T70" fmla="*/ 1265 w 1687"/>
                <a:gd name="T71" fmla="*/ 470 h 688"/>
                <a:gd name="T72" fmla="*/ 1274 w 1687"/>
                <a:gd name="T73" fmla="*/ 468 h 688"/>
                <a:gd name="T74" fmla="*/ 1277 w 1687"/>
                <a:gd name="T75" fmla="*/ 466 h 688"/>
                <a:gd name="T76" fmla="*/ 1320 w 1687"/>
                <a:gd name="T77" fmla="*/ 453 h 688"/>
                <a:gd name="T78" fmla="*/ 1361 w 1687"/>
                <a:gd name="T79" fmla="*/ 436 h 688"/>
                <a:gd name="T80" fmla="*/ 1402 w 1687"/>
                <a:gd name="T81" fmla="*/ 419 h 688"/>
                <a:gd name="T82" fmla="*/ 1441 w 1687"/>
                <a:gd name="T83" fmla="*/ 401 h 688"/>
                <a:gd name="T84" fmla="*/ 1478 w 1687"/>
                <a:gd name="T85" fmla="*/ 382 h 688"/>
                <a:gd name="T86" fmla="*/ 1509 w 1687"/>
                <a:gd name="T87" fmla="*/ 364 h 688"/>
                <a:gd name="T88" fmla="*/ 1537 w 1687"/>
                <a:gd name="T89" fmla="*/ 347 h 688"/>
                <a:gd name="T90" fmla="*/ 1561 w 1687"/>
                <a:gd name="T91" fmla="*/ 332 h 688"/>
                <a:gd name="T92" fmla="*/ 1578 w 1687"/>
                <a:gd name="T93" fmla="*/ 321 h 688"/>
                <a:gd name="T94" fmla="*/ 1589 w 1687"/>
                <a:gd name="T95" fmla="*/ 314 h 688"/>
                <a:gd name="T96" fmla="*/ 1593 w 1687"/>
                <a:gd name="T97" fmla="*/ 312 h 688"/>
                <a:gd name="T98" fmla="*/ 1687 w 1687"/>
                <a:gd name="T99" fmla="*/ 317 h 688"/>
                <a:gd name="T100" fmla="*/ 1096 w 1687"/>
                <a:gd name="T101" fmla="*/ 651 h 688"/>
                <a:gd name="T102" fmla="*/ 1092 w 1687"/>
                <a:gd name="T103" fmla="*/ 653 h 688"/>
                <a:gd name="T104" fmla="*/ 1079 w 1687"/>
                <a:gd name="T105" fmla="*/ 657 h 688"/>
                <a:gd name="T106" fmla="*/ 1059 w 1687"/>
                <a:gd name="T107" fmla="*/ 664 h 688"/>
                <a:gd name="T108" fmla="*/ 1033 w 1687"/>
                <a:gd name="T109" fmla="*/ 672 h 688"/>
                <a:gd name="T110" fmla="*/ 999 w 1687"/>
                <a:gd name="T111" fmla="*/ 679 h 688"/>
                <a:gd name="T112" fmla="*/ 960 w 1687"/>
                <a:gd name="T113" fmla="*/ 685 h 688"/>
                <a:gd name="T114" fmla="*/ 916 w 1687"/>
                <a:gd name="T115" fmla="*/ 688 h 688"/>
                <a:gd name="T116" fmla="*/ 868 w 1687"/>
                <a:gd name="T117" fmla="*/ 688 h 688"/>
                <a:gd name="T118" fmla="*/ 0 w 1687"/>
                <a:gd name="T119" fmla="*/ 668 h 688"/>
                <a:gd name="T120" fmla="*/ 0 w 1687"/>
                <a:gd name="T121" fmla="*/ 0 h 688"/>
                <a:gd name="T122" fmla="*/ 1687 w 1687"/>
                <a:gd name="T123" fmla="*/ 688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687" h="688">
                  <a:moveTo>
                    <a:pt x="934" y="0"/>
                  </a:moveTo>
                  <a:lnTo>
                    <a:pt x="794" y="17"/>
                  </a:lnTo>
                  <a:lnTo>
                    <a:pt x="756" y="39"/>
                  </a:lnTo>
                  <a:lnTo>
                    <a:pt x="727" y="60"/>
                  </a:lnTo>
                  <a:lnTo>
                    <a:pt x="705" y="76"/>
                  </a:lnTo>
                  <a:lnTo>
                    <a:pt x="692" y="89"/>
                  </a:lnTo>
                  <a:lnTo>
                    <a:pt x="682" y="99"/>
                  </a:lnTo>
                  <a:lnTo>
                    <a:pt x="680" y="101"/>
                  </a:lnTo>
                  <a:lnTo>
                    <a:pt x="649" y="136"/>
                  </a:lnTo>
                  <a:lnTo>
                    <a:pt x="628" y="169"/>
                  </a:lnTo>
                  <a:lnTo>
                    <a:pt x="616" y="202"/>
                  </a:lnTo>
                  <a:lnTo>
                    <a:pt x="612" y="232"/>
                  </a:lnTo>
                  <a:lnTo>
                    <a:pt x="614" y="260"/>
                  </a:lnTo>
                  <a:lnTo>
                    <a:pt x="617" y="286"/>
                  </a:lnTo>
                  <a:lnTo>
                    <a:pt x="627" y="308"/>
                  </a:lnTo>
                  <a:lnTo>
                    <a:pt x="634" y="325"/>
                  </a:lnTo>
                  <a:lnTo>
                    <a:pt x="643" y="338"/>
                  </a:lnTo>
                  <a:lnTo>
                    <a:pt x="649" y="347"/>
                  </a:lnTo>
                  <a:lnTo>
                    <a:pt x="651" y="349"/>
                  </a:lnTo>
                  <a:lnTo>
                    <a:pt x="682" y="384"/>
                  </a:lnTo>
                  <a:lnTo>
                    <a:pt x="719" y="412"/>
                  </a:lnTo>
                  <a:lnTo>
                    <a:pt x="758" y="434"/>
                  </a:lnTo>
                  <a:lnTo>
                    <a:pt x="797" y="451"/>
                  </a:lnTo>
                  <a:lnTo>
                    <a:pt x="834" y="462"/>
                  </a:lnTo>
                  <a:lnTo>
                    <a:pt x="866" y="471"/>
                  </a:lnTo>
                  <a:lnTo>
                    <a:pt x="892" y="477"/>
                  </a:lnTo>
                  <a:lnTo>
                    <a:pt x="910" y="479"/>
                  </a:lnTo>
                  <a:lnTo>
                    <a:pt x="916" y="481"/>
                  </a:lnTo>
                  <a:lnTo>
                    <a:pt x="992" y="486"/>
                  </a:lnTo>
                  <a:lnTo>
                    <a:pt x="1059" y="488"/>
                  </a:lnTo>
                  <a:lnTo>
                    <a:pt x="1114" y="488"/>
                  </a:lnTo>
                  <a:lnTo>
                    <a:pt x="1161" y="486"/>
                  </a:lnTo>
                  <a:lnTo>
                    <a:pt x="1198" y="482"/>
                  </a:lnTo>
                  <a:lnTo>
                    <a:pt x="1227" y="479"/>
                  </a:lnTo>
                  <a:lnTo>
                    <a:pt x="1250" y="473"/>
                  </a:lnTo>
                  <a:lnTo>
                    <a:pt x="1265" y="470"/>
                  </a:lnTo>
                  <a:lnTo>
                    <a:pt x="1274" y="468"/>
                  </a:lnTo>
                  <a:lnTo>
                    <a:pt x="1277" y="466"/>
                  </a:lnTo>
                  <a:lnTo>
                    <a:pt x="1320" y="453"/>
                  </a:lnTo>
                  <a:lnTo>
                    <a:pt x="1361" y="436"/>
                  </a:lnTo>
                  <a:lnTo>
                    <a:pt x="1402" y="419"/>
                  </a:lnTo>
                  <a:lnTo>
                    <a:pt x="1441" y="401"/>
                  </a:lnTo>
                  <a:lnTo>
                    <a:pt x="1478" y="382"/>
                  </a:lnTo>
                  <a:lnTo>
                    <a:pt x="1509" y="364"/>
                  </a:lnTo>
                  <a:lnTo>
                    <a:pt x="1537" y="347"/>
                  </a:lnTo>
                  <a:lnTo>
                    <a:pt x="1561" y="332"/>
                  </a:lnTo>
                  <a:lnTo>
                    <a:pt x="1578" y="321"/>
                  </a:lnTo>
                  <a:lnTo>
                    <a:pt x="1589" y="314"/>
                  </a:lnTo>
                  <a:lnTo>
                    <a:pt x="1593" y="312"/>
                  </a:lnTo>
                  <a:lnTo>
                    <a:pt x="1687" y="317"/>
                  </a:lnTo>
                  <a:lnTo>
                    <a:pt x="1096" y="651"/>
                  </a:lnTo>
                  <a:lnTo>
                    <a:pt x="1092" y="653"/>
                  </a:lnTo>
                  <a:lnTo>
                    <a:pt x="1079" y="657"/>
                  </a:lnTo>
                  <a:lnTo>
                    <a:pt x="1059" y="664"/>
                  </a:lnTo>
                  <a:lnTo>
                    <a:pt x="1033" y="672"/>
                  </a:lnTo>
                  <a:lnTo>
                    <a:pt x="999" y="679"/>
                  </a:lnTo>
                  <a:lnTo>
                    <a:pt x="960" y="685"/>
                  </a:lnTo>
                  <a:lnTo>
                    <a:pt x="916" y="688"/>
                  </a:lnTo>
                  <a:lnTo>
                    <a:pt x="868" y="688"/>
                  </a:lnTo>
                  <a:lnTo>
                    <a:pt x="0" y="668"/>
                  </a:lnTo>
                </a:path>
              </a:pathLst>
            </a:custGeom>
            <a:noFill/>
            <a:ln w="1116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099" name="Group 27"/>
            <p:cNvGrpSpPr>
              <a:grpSpLocks/>
            </p:cNvGrpSpPr>
            <p:nvPr/>
          </p:nvGrpSpPr>
          <p:grpSpPr bwMode="auto">
            <a:xfrm>
              <a:off x="2085" y="1265"/>
              <a:ext cx="2948" cy="1434"/>
              <a:chOff x="2085" y="1265"/>
              <a:chExt cx="2948" cy="1434"/>
            </a:xfrm>
          </p:grpSpPr>
          <p:grpSp>
            <p:nvGrpSpPr>
              <p:cNvPr id="3100" name="Group 28"/>
              <p:cNvGrpSpPr>
                <a:grpSpLocks/>
              </p:cNvGrpSpPr>
              <p:nvPr/>
            </p:nvGrpSpPr>
            <p:grpSpPr bwMode="auto">
              <a:xfrm>
                <a:off x="2473" y="1265"/>
                <a:ext cx="2560" cy="1434"/>
                <a:chOff x="2473" y="1265"/>
                <a:chExt cx="2560" cy="1434"/>
              </a:xfrm>
            </p:grpSpPr>
            <p:sp>
              <p:nvSpPr>
                <p:cNvPr id="3101" name="Freeform 29"/>
                <p:cNvSpPr>
                  <a:spLocks noChangeArrowheads="1"/>
                </p:cNvSpPr>
                <p:nvPr/>
              </p:nvSpPr>
              <p:spPr bwMode="auto">
                <a:xfrm>
                  <a:off x="3136" y="1772"/>
                  <a:ext cx="667" cy="386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*/ 1 0 51712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647 w 665"/>
                    <a:gd name="T1" fmla="*/ 0 h 401"/>
                    <a:gd name="T2" fmla="*/ 647 w 665"/>
                    <a:gd name="T3" fmla="*/ 2 h 401"/>
                    <a:gd name="T4" fmla="*/ 651 w 665"/>
                    <a:gd name="T5" fmla="*/ 4 h 401"/>
                    <a:gd name="T6" fmla="*/ 654 w 665"/>
                    <a:gd name="T7" fmla="*/ 6 h 401"/>
                    <a:gd name="T8" fmla="*/ 658 w 665"/>
                    <a:gd name="T9" fmla="*/ 10 h 401"/>
                    <a:gd name="T10" fmla="*/ 662 w 665"/>
                    <a:gd name="T11" fmla="*/ 13 h 401"/>
                    <a:gd name="T12" fmla="*/ 664 w 665"/>
                    <a:gd name="T13" fmla="*/ 19 h 401"/>
                    <a:gd name="T14" fmla="*/ 665 w 665"/>
                    <a:gd name="T15" fmla="*/ 23 h 401"/>
                    <a:gd name="T16" fmla="*/ 15 w 665"/>
                    <a:gd name="T17" fmla="*/ 401 h 401"/>
                    <a:gd name="T18" fmla="*/ 0 w 665"/>
                    <a:gd name="T19" fmla="*/ 379 h 401"/>
                    <a:gd name="T20" fmla="*/ 647 w 665"/>
                    <a:gd name="T21" fmla="*/ 0 h 401"/>
                    <a:gd name="T22" fmla="*/ 0 w 665"/>
                    <a:gd name="T23" fmla="*/ 0 h 401"/>
                    <a:gd name="T24" fmla="*/ 665 w 665"/>
                    <a:gd name="T25" fmla="*/ 40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665" h="401">
                      <a:moveTo>
                        <a:pt x="647" y="0"/>
                      </a:moveTo>
                      <a:lnTo>
                        <a:pt x="647" y="2"/>
                      </a:lnTo>
                      <a:lnTo>
                        <a:pt x="651" y="4"/>
                      </a:lnTo>
                      <a:lnTo>
                        <a:pt x="654" y="6"/>
                      </a:lnTo>
                      <a:lnTo>
                        <a:pt x="658" y="10"/>
                      </a:lnTo>
                      <a:lnTo>
                        <a:pt x="662" y="13"/>
                      </a:lnTo>
                      <a:lnTo>
                        <a:pt x="664" y="19"/>
                      </a:lnTo>
                      <a:lnTo>
                        <a:pt x="665" y="23"/>
                      </a:lnTo>
                      <a:lnTo>
                        <a:pt x="15" y="401"/>
                      </a:lnTo>
                      <a:lnTo>
                        <a:pt x="0" y="379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FFD5D5"/>
                </a:solidFill>
                <a:ln w="9360" cap="sq">
                  <a:solidFill>
                    <a:srgbClr val="FFD5D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459" y="2434"/>
                  <a:ext cx="97" cy="265"/>
                </a:xfrm>
                <a:prstGeom prst="line">
                  <a:avLst/>
                </a:prstGeom>
                <a:noFill/>
                <a:ln w="648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459" y="2489"/>
                  <a:ext cx="97" cy="210"/>
                </a:xfrm>
                <a:prstGeom prst="line">
                  <a:avLst/>
                </a:prstGeom>
                <a:noFill/>
                <a:ln w="648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459" y="2536"/>
                  <a:ext cx="97" cy="163"/>
                </a:xfrm>
                <a:prstGeom prst="line">
                  <a:avLst/>
                </a:prstGeom>
                <a:noFill/>
                <a:ln w="648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459" y="2588"/>
                  <a:ext cx="97" cy="111"/>
                </a:xfrm>
                <a:prstGeom prst="line">
                  <a:avLst/>
                </a:prstGeom>
                <a:noFill/>
                <a:ln w="6480" cap="sq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6" name="Freeform 34"/>
                <p:cNvSpPr>
                  <a:spLocks noChangeArrowheads="1"/>
                </p:cNvSpPr>
                <p:nvPr/>
              </p:nvSpPr>
              <p:spPr bwMode="auto">
                <a:xfrm>
                  <a:off x="3558" y="2588"/>
                  <a:ext cx="66" cy="84"/>
                </a:xfrm>
                <a:custGeom>
                  <a:avLst/>
                  <a:gdLst>
                    <a:gd name="G0" fmla="+- 1 0 0"/>
                    <a:gd name="G1" fmla="+- 105 0 0"/>
                    <a:gd name="G2" fmla="+- 1 0 0"/>
                    <a:gd name="G3" fmla="*/ 1 16385 2"/>
                    <a:gd name="G4" fmla="*/ 1 51565 51712"/>
                    <a:gd name="T0" fmla="*/ 68 w 68"/>
                    <a:gd name="T1" fmla="*/ 0 h 89"/>
                    <a:gd name="T2" fmla="*/ 0 w 68"/>
                    <a:gd name="T3" fmla="*/ 39 h 89"/>
                    <a:gd name="T4" fmla="*/ 0 w 68"/>
                    <a:gd name="T5" fmla="*/ 89 h 89"/>
                    <a:gd name="T6" fmla="*/ 68 w 68"/>
                    <a:gd name="T7" fmla="*/ 52 h 89"/>
                    <a:gd name="T8" fmla="*/ 68 w 68"/>
                    <a:gd name="T9" fmla="*/ 0 h 89"/>
                    <a:gd name="T10" fmla="*/ 0 w 68"/>
                    <a:gd name="T11" fmla="*/ 0 h 89"/>
                    <a:gd name="T12" fmla="*/ 68 w 68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8" h="89">
                      <a:moveTo>
                        <a:pt x="68" y="0"/>
                      </a:moveTo>
                      <a:lnTo>
                        <a:pt x="0" y="39"/>
                      </a:lnTo>
                      <a:lnTo>
                        <a:pt x="0" y="89"/>
                      </a:lnTo>
                      <a:lnTo>
                        <a:pt x="68" y="52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7" name="Freeform 35"/>
                <p:cNvSpPr>
                  <a:spLocks noChangeArrowheads="1"/>
                </p:cNvSpPr>
                <p:nvPr/>
              </p:nvSpPr>
              <p:spPr bwMode="auto">
                <a:xfrm>
                  <a:off x="3558" y="2588"/>
                  <a:ext cx="66" cy="84"/>
                </a:xfrm>
                <a:custGeom>
                  <a:avLst/>
                  <a:gdLst>
                    <a:gd name="G0" fmla="+- 1 0 0"/>
                    <a:gd name="G1" fmla="+- 105 0 0"/>
                    <a:gd name="G2" fmla="+- 1 0 0"/>
                    <a:gd name="G3" fmla="*/ 1 16385 2"/>
                    <a:gd name="G4" fmla="*/ 1 32768 5"/>
                    <a:gd name="T0" fmla="*/ 68 w 68"/>
                    <a:gd name="T1" fmla="*/ 0 h 89"/>
                    <a:gd name="T2" fmla="*/ 0 w 68"/>
                    <a:gd name="T3" fmla="*/ 39 h 89"/>
                    <a:gd name="T4" fmla="*/ 0 w 68"/>
                    <a:gd name="T5" fmla="*/ 89 h 89"/>
                    <a:gd name="T6" fmla="*/ 68 w 68"/>
                    <a:gd name="T7" fmla="*/ 52 h 89"/>
                    <a:gd name="T8" fmla="*/ 68 w 68"/>
                    <a:gd name="T9" fmla="*/ 0 h 89"/>
                    <a:gd name="T10" fmla="*/ 0 w 68"/>
                    <a:gd name="T11" fmla="*/ 0 h 89"/>
                    <a:gd name="T12" fmla="*/ 68 w 68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8" h="89">
                      <a:moveTo>
                        <a:pt x="68" y="0"/>
                      </a:moveTo>
                      <a:lnTo>
                        <a:pt x="0" y="39"/>
                      </a:lnTo>
                      <a:lnTo>
                        <a:pt x="0" y="89"/>
                      </a:lnTo>
                      <a:lnTo>
                        <a:pt x="68" y="52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8" name="Freeform 36"/>
                <p:cNvSpPr>
                  <a:spLocks noChangeArrowheads="1"/>
                </p:cNvSpPr>
                <p:nvPr/>
              </p:nvSpPr>
              <p:spPr bwMode="auto">
                <a:xfrm>
                  <a:off x="3563" y="2577"/>
                  <a:ext cx="67" cy="86"/>
                </a:xfrm>
                <a:custGeom>
                  <a:avLst/>
                  <a:gdLst>
                    <a:gd name="G0" fmla="+- 1 0 0"/>
                    <a:gd name="G1" fmla="+- 108 0 0"/>
                    <a:gd name="G2" fmla="+- 1 0 0"/>
                    <a:gd name="G3" fmla="*/ 1 16385 2"/>
                    <a:gd name="G4" fmla="*/ 1 51565 51712"/>
                    <a:gd name="T0" fmla="*/ 69 w 69"/>
                    <a:gd name="T1" fmla="*/ 0 h 91"/>
                    <a:gd name="T2" fmla="*/ 0 w 69"/>
                    <a:gd name="T3" fmla="*/ 39 h 91"/>
                    <a:gd name="T4" fmla="*/ 0 w 69"/>
                    <a:gd name="T5" fmla="*/ 91 h 91"/>
                    <a:gd name="T6" fmla="*/ 69 w 69"/>
                    <a:gd name="T7" fmla="*/ 52 h 91"/>
                    <a:gd name="T8" fmla="*/ 69 w 69"/>
                    <a:gd name="T9" fmla="*/ 0 h 91"/>
                    <a:gd name="T10" fmla="*/ 0 w 69"/>
                    <a:gd name="T11" fmla="*/ 0 h 91"/>
                    <a:gd name="T12" fmla="*/ 69 w 69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9" h="91">
                      <a:moveTo>
                        <a:pt x="69" y="0"/>
                      </a:moveTo>
                      <a:lnTo>
                        <a:pt x="0" y="39"/>
                      </a:lnTo>
                      <a:lnTo>
                        <a:pt x="0" y="91"/>
                      </a:lnTo>
                      <a:lnTo>
                        <a:pt x="69" y="52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360" cap="sq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9" name="Freeform 37"/>
                <p:cNvSpPr>
                  <a:spLocks noChangeArrowheads="1"/>
                </p:cNvSpPr>
                <p:nvPr/>
              </p:nvSpPr>
              <p:spPr bwMode="auto">
                <a:xfrm>
                  <a:off x="3563" y="2577"/>
                  <a:ext cx="67" cy="86"/>
                </a:xfrm>
                <a:custGeom>
                  <a:avLst/>
                  <a:gdLst>
                    <a:gd name="G0" fmla="+- 1 0 0"/>
                    <a:gd name="G1" fmla="+- 108 0 0"/>
                    <a:gd name="G2" fmla="+- 1 0 0"/>
                    <a:gd name="G3" fmla="*/ 1 16385 2"/>
                    <a:gd name="G4" fmla="*/ 1 32768 5"/>
                    <a:gd name="T0" fmla="*/ 69 w 69"/>
                    <a:gd name="T1" fmla="*/ 0 h 91"/>
                    <a:gd name="T2" fmla="*/ 0 w 69"/>
                    <a:gd name="T3" fmla="*/ 39 h 91"/>
                    <a:gd name="T4" fmla="*/ 0 w 69"/>
                    <a:gd name="T5" fmla="*/ 91 h 91"/>
                    <a:gd name="T6" fmla="*/ 69 w 69"/>
                    <a:gd name="T7" fmla="*/ 52 h 91"/>
                    <a:gd name="T8" fmla="*/ 69 w 69"/>
                    <a:gd name="T9" fmla="*/ 0 h 91"/>
                    <a:gd name="T10" fmla="*/ 0 w 69"/>
                    <a:gd name="T11" fmla="*/ 0 h 91"/>
                    <a:gd name="T12" fmla="*/ 69 w 69"/>
                    <a:gd name="T13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9" h="91">
                      <a:moveTo>
                        <a:pt x="69" y="0"/>
                      </a:moveTo>
                      <a:lnTo>
                        <a:pt x="0" y="39"/>
                      </a:lnTo>
                      <a:lnTo>
                        <a:pt x="0" y="91"/>
                      </a:lnTo>
                      <a:lnTo>
                        <a:pt x="69" y="52"/>
                      </a:lnTo>
                      <a:lnTo>
                        <a:pt x="69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0" name="Freeform 38"/>
                <p:cNvSpPr>
                  <a:spLocks noChangeArrowheads="1"/>
                </p:cNvSpPr>
                <p:nvPr/>
              </p:nvSpPr>
              <p:spPr bwMode="auto">
                <a:xfrm>
                  <a:off x="2800" y="2183"/>
                  <a:ext cx="1079" cy="491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0 51712"/>
                    <a:gd name="G6" fmla="*/ 1 289 2"/>
                    <a:gd name="G7" fmla="*/ 1 0 51712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+- 1 0 0"/>
                    <a:gd name="G22" fmla="+- 1 0 0"/>
                    <a:gd name="G23" fmla="+- 1 0 0"/>
                    <a:gd name="G24" fmla="+- 1 0 0"/>
                    <a:gd name="G25" fmla="+- 1 0 0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+- 1 0 0"/>
                    <a:gd name="G36" fmla="+- 1 0 0"/>
                    <a:gd name="G37" fmla="+- 1 0 0"/>
                    <a:gd name="G38" fmla="+- 1 0 0"/>
                    <a:gd name="G39" fmla="*/ 1 28513 57600"/>
                    <a:gd name="G40" fmla="+- 1 0 0"/>
                    <a:gd name="G41" fmla="+- 65352 0 0"/>
                    <a:gd name="G42" fmla="+- 65430 0 0"/>
                    <a:gd name="G43" fmla="+- 65480 0 0"/>
                    <a:gd name="G44" fmla="+- 65523 0 0"/>
                    <a:gd name="G45" fmla="+- 18 0 0"/>
                    <a:gd name="G46" fmla="+- 41 0 0"/>
                    <a:gd name="G47" fmla="+- 51 0 0"/>
                    <a:gd name="G48" fmla="+- 85 0 0"/>
                    <a:gd name="G49" fmla="+- 141 0 0"/>
                    <a:gd name="G50" fmla="+- 185 0 0"/>
                    <a:gd name="G51" fmla="+- 224 0 0"/>
                    <a:gd name="T0" fmla="*/ 323 w 1075"/>
                    <a:gd name="T1" fmla="*/ 0 h 510"/>
                    <a:gd name="T2" fmla="*/ 184 w 1075"/>
                    <a:gd name="T3" fmla="*/ 39 h 510"/>
                    <a:gd name="T4" fmla="*/ 145 w 1075"/>
                    <a:gd name="T5" fmla="*/ 61 h 510"/>
                    <a:gd name="T6" fmla="*/ 117 w 1075"/>
                    <a:gd name="T7" fmla="*/ 82 h 510"/>
                    <a:gd name="T8" fmla="*/ 95 w 1075"/>
                    <a:gd name="T9" fmla="*/ 98 h 510"/>
                    <a:gd name="T10" fmla="*/ 80 w 1075"/>
                    <a:gd name="T11" fmla="*/ 111 h 510"/>
                    <a:gd name="T12" fmla="*/ 70 w 1075"/>
                    <a:gd name="T13" fmla="*/ 120 h 510"/>
                    <a:gd name="T14" fmla="*/ 69 w 1075"/>
                    <a:gd name="T15" fmla="*/ 122 h 510"/>
                    <a:gd name="T16" fmla="*/ 37 w 1075"/>
                    <a:gd name="T17" fmla="*/ 158 h 510"/>
                    <a:gd name="T18" fmla="*/ 17 w 1075"/>
                    <a:gd name="T19" fmla="*/ 191 h 510"/>
                    <a:gd name="T20" fmla="*/ 6 w 1075"/>
                    <a:gd name="T21" fmla="*/ 224 h 510"/>
                    <a:gd name="T22" fmla="*/ 0 w 1075"/>
                    <a:gd name="T23" fmla="*/ 254 h 510"/>
                    <a:gd name="T24" fmla="*/ 2 w 1075"/>
                    <a:gd name="T25" fmla="*/ 282 h 510"/>
                    <a:gd name="T26" fmla="*/ 7 w 1075"/>
                    <a:gd name="T27" fmla="*/ 308 h 510"/>
                    <a:gd name="T28" fmla="*/ 15 w 1075"/>
                    <a:gd name="T29" fmla="*/ 328 h 510"/>
                    <a:gd name="T30" fmla="*/ 24 w 1075"/>
                    <a:gd name="T31" fmla="*/ 347 h 510"/>
                    <a:gd name="T32" fmla="*/ 31 w 1075"/>
                    <a:gd name="T33" fmla="*/ 360 h 510"/>
                    <a:gd name="T34" fmla="*/ 37 w 1075"/>
                    <a:gd name="T35" fmla="*/ 369 h 510"/>
                    <a:gd name="T36" fmla="*/ 41 w 1075"/>
                    <a:gd name="T37" fmla="*/ 371 h 510"/>
                    <a:gd name="T38" fmla="*/ 67 w 1075"/>
                    <a:gd name="T39" fmla="*/ 402 h 510"/>
                    <a:gd name="T40" fmla="*/ 98 w 1075"/>
                    <a:gd name="T41" fmla="*/ 428 h 510"/>
                    <a:gd name="T42" fmla="*/ 133 w 1075"/>
                    <a:gd name="T43" fmla="*/ 449 h 510"/>
                    <a:gd name="T44" fmla="*/ 172 w 1075"/>
                    <a:gd name="T45" fmla="*/ 467 h 510"/>
                    <a:gd name="T46" fmla="*/ 213 w 1075"/>
                    <a:gd name="T47" fmla="*/ 480 h 510"/>
                    <a:gd name="T48" fmla="*/ 250 w 1075"/>
                    <a:gd name="T49" fmla="*/ 489 h 510"/>
                    <a:gd name="T50" fmla="*/ 286 w 1075"/>
                    <a:gd name="T51" fmla="*/ 497 h 510"/>
                    <a:gd name="T52" fmla="*/ 317 w 1075"/>
                    <a:gd name="T53" fmla="*/ 502 h 510"/>
                    <a:gd name="T54" fmla="*/ 341 w 1075"/>
                    <a:gd name="T55" fmla="*/ 504 h 510"/>
                    <a:gd name="T56" fmla="*/ 356 w 1075"/>
                    <a:gd name="T57" fmla="*/ 506 h 510"/>
                    <a:gd name="T58" fmla="*/ 362 w 1075"/>
                    <a:gd name="T59" fmla="*/ 506 h 510"/>
                    <a:gd name="T60" fmla="*/ 395 w 1075"/>
                    <a:gd name="T61" fmla="*/ 510 h 510"/>
                    <a:gd name="T62" fmla="*/ 432 w 1075"/>
                    <a:gd name="T63" fmla="*/ 510 h 510"/>
                    <a:gd name="T64" fmla="*/ 473 w 1075"/>
                    <a:gd name="T65" fmla="*/ 508 h 510"/>
                    <a:gd name="T66" fmla="*/ 514 w 1075"/>
                    <a:gd name="T67" fmla="*/ 504 h 510"/>
                    <a:gd name="T68" fmla="*/ 553 w 1075"/>
                    <a:gd name="T69" fmla="*/ 501 h 510"/>
                    <a:gd name="T70" fmla="*/ 588 w 1075"/>
                    <a:gd name="T71" fmla="*/ 497 h 510"/>
                    <a:gd name="T72" fmla="*/ 619 w 1075"/>
                    <a:gd name="T73" fmla="*/ 493 h 510"/>
                    <a:gd name="T74" fmla="*/ 643 w 1075"/>
                    <a:gd name="T75" fmla="*/ 491 h 510"/>
                    <a:gd name="T76" fmla="*/ 660 w 1075"/>
                    <a:gd name="T77" fmla="*/ 488 h 510"/>
                    <a:gd name="T78" fmla="*/ 666 w 1075"/>
                    <a:gd name="T79" fmla="*/ 488 h 510"/>
                    <a:gd name="T80" fmla="*/ 708 w 1075"/>
                    <a:gd name="T81" fmla="*/ 475 h 510"/>
                    <a:gd name="T82" fmla="*/ 751 w 1075"/>
                    <a:gd name="T83" fmla="*/ 458 h 510"/>
                    <a:gd name="T84" fmla="*/ 792 w 1075"/>
                    <a:gd name="T85" fmla="*/ 441 h 510"/>
                    <a:gd name="T86" fmla="*/ 831 w 1075"/>
                    <a:gd name="T87" fmla="*/ 423 h 510"/>
                    <a:gd name="T88" fmla="*/ 866 w 1075"/>
                    <a:gd name="T89" fmla="*/ 404 h 510"/>
                    <a:gd name="T90" fmla="*/ 897 w 1075"/>
                    <a:gd name="T91" fmla="*/ 386 h 510"/>
                    <a:gd name="T92" fmla="*/ 927 w 1075"/>
                    <a:gd name="T93" fmla="*/ 369 h 510"/>
                    <a:gd name="T94" fmla="*/ 949 w 1075"/>
                    <a:gd name="T95" fmla="*/ 354 h 510"/>
                    <a:gd name="T96" fmla="*/ 966 w 1075"/>
                    <a:gd name="T97" fmla="*/ 343 h 510"/>
                    <a:gd name="T98" fmla="*/ 977 w 1075"/>
                    <a:gd name="T99" fmla="*/ 336 h 510"/>
                    <a:gd name="T100" fmla="*/ 981 w 1075"/>
                    <a:gd name="T101" fmla="*/ 332 h 510"/>
                    <a:gd name="T102" fmla="*/ 1075 w 1075"/>
                    <a:gd name="T103" fmla="*/ 317 h 510"/>
                    <a:gd name="T104" fmla="*/ 0 w 1075"/>
                    <a:gd name="T105" fmla="*/ 0 h 510"/>
                    <a:gd name="T106" fmla="*/ 1075 w 1075"/>
                    <a:gd name="T107" fmla="*/ 510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T104" t="T105" r="T106" b="T107"/>
                  <a:pathLst>
                    <a:path w="1075" h="510">
                      <a:moveTo>
                        <a:pt x="323" y="0"/>
                      </a:moveTo>
                      <a:lnTo>
                        <a:pt x="184" y="39"/>
                      </a:lnTo>
                      <a:lnTo>
                        <a:pt x="145" y="61"/>
                      </a:lnTo>
                      <a:lnTo>
                        <a:pt x="117" y="82"/>
                      </a:lnTo>
                      <a:lnTo>
                        <a:pt x="95" y="98"/>
                      </a:lnTo>
                      <a:lnTo>
                        <a:pt x="80" y="111"/>
                      </a:lnTo>
                      <a:lnTo>
                        <a:pt x="70" y="120"/>
                      </a:lnTo>
                      <a:lnTo>
                        <a:pt x="69" y="122"/>
                      </a:lnTo>
                      <a:lnTo>
                        <a:pt x="37" y="158"/>
                      </a:lnTo>
                      <a:lnTo>
                        <a:pt x="17" y="191"/>
                      </a:lnTo>
                      <a:lnTo>
                        <a:pt x="6" y="224"/>
                      </a:lnTo>
                      <a:lnTo>
                        <a:pt x="0" y="254"/>
                      </a:lnTo>
                      <a:lnTo>
                        <a:pt x="2" y="282"/>
                      </a:lnTo>
                      <a:lnTo>
                        <a:pt x="7" y="308"/>
                      </a:lnTo>
                      <a:lnTo>
                        <a:pt x="15" y="328"/>
                      </a:lnTo>
                      <a:lnTo>
                        <a:pt x="24" y="347"/>
                      </a:lnTo>
                      <a:lnTo>
                        <a:pt x="31" y="360"/>
                      </a:lnTo>
                      <a:lnTo>
                        <a:pt x="37" y="369"/>
                      </a:lnTo>
                      <a:lnTo>
                        <a:pt x="41" y="371"/>
                      </a:lnTo>
                      <a:lnTo>
                        <a:pt x="67" y="402"/>
                      </a:lnTo>
                      <a:lnTo>
                        <a:pt x="98" y="428"/>
                      </a:lnTo>
                      <a:lnTo>
                        <a:pt x="133" y="449"/>
                      </a:lnTo>
                      <a:lnTo>
                        <a:pt x="172" y="467"/>
                      </a:lnTo>
                      <a:lnTo>
                        <a:pt x="213" y="480"/>
                      </a:lnTo>
                      <a:lnTo>
                        <a:pt x="250" y="489"/>
                      </a:lnTo>
                      <a:lnTo>
                        <a:pt x="286" y="497"/>
                      </a:lnTo>
                      <a:lnTo>
                        <a:pt x="317" y="502"/>
                      </a:lnTo>
                      <a:lnTo>
                        <a:pt x="341" y="504"/>
                      </a:lnTo>
                      <a:lnTo>
                        <a:pt x="356" y="506"/>
                      </a:lnTo>
                      <a:lnTo>
                        <a:pt x="362" y="506"/>
                      </a:lnTo>
                      <a:lnTo>
                        <a:pt x="395" y="510"/>
                      </a:lnTo>
                      <a:lnTo>
                        <a:pt x="432" y="510"/>
                      </a:lnTo>
                      <a:lnTo>
                        <a:pt x="473" y="508"/>
                      </a:lnTo>
                      <a:lnTo>
                        <a:pt x="514" y="504"/>
                      </a:lnTo>
                      <a:lnTo>
                        <a:pt x="553" y="501"/>
                      </a:lnTo>
                      <a:lnTo>
                        <a:pt x="588" y="497"/>
                      </a:lnTo>
                      <a:lnTo>
                        <a:pt x="619" y="493"/>
                      </a:lnTo>
                      <a:lnTo>
                        <a:pt x="643" y="491"/>
                      </a:lnTo>
                      <a:lnTo>
                        <a:pt x="660" y="488"/>
                      </a:lnTo>
                      <a:lnTo>
                        <a:pt x="666" y="488"/>
                      </a:lnTo>
                      <a:lnTo>
                        <a:pt x="708" y="475"/>
                      </a:lnTo>
                      <a:lnTo>
                        <a:pt x="751" y="458"/>
                      </a:lnTo>
                      <a:lnTo>
                        <a:pt x="792" y="441"/>
                      </a:lnTo>
                      <a:lnTo>
                        <a:pt x="831" y="423"/>
                      </a:lnTo>
                      <a:lnTo>
                        <a:pt x="866" y="404"/>
                      </a:lnTo>
                      <a:lnTo>
                        <a:pt x="897" y="386"/>
                      </a:lnTo>
                      <a:lnTo>
                        <a:pt x="927" y="369"/>
                      </a:lnTo>
                      <a:lnTo>
                        <a:pt x="949" y="354"/>
                      </a:lnTo>
                      <a:lnTo>
                        <a:pt x="966" y="343"/>
                      </a:lnTo>
                      <a:lnTo>
                        <a:pt x="977" y="336"/>
                      </a:lnTo>
                      <a:lnTo>
                        <a:pt x="981" y="332"/>
                      </a:lnTo>
                      <a:lnTo>
                        <a:pt x="1075" y="317"/>
                      </a:lnTo>
                    </a:path>
                  </a:pathLst>
                </a:custGeom>
                <a:noFill/>
                <a:ln w="111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1" name="Freeform 39"/>
                <p:cNvSpPr>
                  <a:spLocks noChangeArrowheads="1"/>
                </p:cNvSpPr>
                <p:nvPr/>
              </p:nvSpPr>
              <p:spPr bwMode="auto">
                <a:xfrm>
                  <a:off x="2807" y="2260"/>
                  <a:ext cx="125" cy="97"/>
                </a:xfrm>
                <a:custGeom>
                  <a:avLst/>
                  <a:gdLst>
                    <a:gd name="G0" fmla="+- 136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9170 0 0"/>
                    <a:gd name="G7" fmla="+- 1 0 0"/>
                    <a:gd name="G8" fmla="+- 1 0 0"/>
                    <a:gd name="G9" fmla="*/ 1 895 51712"/>
                    <a:gd name="G10" fmla="+- 1 0 0"/>
                    <a:gd name="G11" fmla="+- 50 0 0"/>
                    <a:gd name="T0" fmla="*/ 0 w 126"/>
                    <a:gd name="T1" fmla="*/ 50 h 103"/>
                    <a:gd name="T2" fmla="*/ 86 w 126"/>
                    <a:gd name="T3" fmla="*/ 0 h 103"/>
                    <a:gd name="T4" fmla="*/ 88 w 126"/>
                    <a:gd name="T5" fmla="*/ 0 h 103"/>
                    <a:gd name="T6" fmla="*/ 93 w 126"/>
                    <a:gd name="T7" fmla="*/ 0 h 103"/>
                    <a:gd name="T8" fmla="*/ 100 w 126"/>
                    <a:gd name="T9" fmla="*/ 0 h 103"/>
                    <a:gd name="T10" fmla="*/ 108 w 126"/>
                    <a:gd name="T11" fmla="*/ 3 h 103"/>
                    <a:gd name="T12" fmla="*/ 115 w 126"/>
                    <a:gd name="T13" fmla="*/ 9 h 103"/>
                    <a:gd name="T14" fmla="*/ 123 w 126"/>
                    <a:gd name="T15" fmla="*/ 18 h 103"/>
                    <a:gd name="T16" fmla="*/ 126 w 126"/>
                    <a:gd name="T17" fmla="*/ 33 h 103"/>
                    <a:gd name="T18" fmla="*/ 126 w 126"/>
                    <a:gd name="T19" fmla="*/ 53 h 103"/>
                    <a:gd name="T20" fmla="*/ 41 w 126"/>
                    <a:gd name="T21" fmla="*/ 103 h 103"/>
                    <a:gd name="T22" fmla="*/ 0 w 126"/>
                    <a:gd name="T23" fmla="*/ 50 h 103"/>
                    <a:gd name="T24" fmla="*/ 0 w 126"/>
                    <a:gd name="T25" fmla="*/ 0 h 103"/>
                    <a:gd name="T26" fmla="*/ 126 w 126"/>
                    <a:gd name="T2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126" h="103">
                      <a:moveTo>
                        <a:pt x="0" y="50"/>
                      </a:move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93" y="0"/>
                      </a:lnTo>
                      <a:lnTo>
                        <a:pt x="100" y="0"/>
                      </a:lnTo>
                      <a:lnTo>
                        <a:pt x="108" y="3"/>
                      </a:lnTo>
                      <a:lnTo>
                        <a:pt x="115" y="9"/>
                      </a:lnTo>
                      <a:lnTo>
                        <a:pt x="123" y="18"/>
                      </a:lnTo>
                      <a:lnTo>
                        <a:pt x="126" y="33"/>
                      </a:lnTo>
                      <a:lnTo>
                        <a:pt x="126" y="53"/>
                      </a:lnTo>
                      <a:lnTo>
                        <a:pt x="41" y="103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2" name="Freeform 40"/>
                <p:cNvSpPr>
                  <a:spLocks noChangeArrowheads="1"/>
                </p:cNvSpPr>
                <p:nvPr/>
              </p:nvSpPr>
              <p:spPr bwMode="auto">
                <a:xfrm>
                  <a:off x="2807" y="2260"/>
                  <a:ext cx="125" cy="97"/>
                </a:xfrm>
                <a:custGeom>
                  <a:avLst/>
                  <a:gdLst>
                    <a:gd name="G0" fmla="+- 136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 0 0"/>
                    <a:gd name="G7" fmla="+- 1 0 0"/>
                    <a:gd name="G8" fmla="+- 1 0 0"/>
                    <a:gd name="G9" fmla="*/ 1 28513 57600"/>
                    <a:gd name="G10" fmla="*/ 1 0 51712"/>
                    <a:gd name="G11" fmla="+- 65500 0 0"/>
                    <a:gd name="T0" fmla="*/ 0 w 126"/>
                    <a:gd name="T1" fmla="*/ 50 h 103"/>
                    <a:gd name="T2" fmla="*/ 86 w 126"/>
                    <a:gd name="T3" fmla="*/ 0 h 103"/>
                    <a:gd name="T4" fmla="*/ 88 w 126"/>
                    <a:gd name="T5" fmla="*/ 0 h 103"/>
                    <a:gd name="T6" fmla="*/ 93 w 126"/>
                    <a:gd name="T7" fmla="*/ 0 h 103"/>
                    <a:gd name="T8" fmla="*/ 100 w 126"/>
                    <a:gd name="T9" fmla="*/ 0 h 103"/>
                    <a:gd name="T10" fmla="*/ 108 w 126"/>
                    <a:gd name="T11" fmla="*/ 3 h 103"/>
                    <a:gd name="T12" fmla="*/ 115 w 126"/>
                    <a:gd name="T13" fmla="*/ 9 h 103"/>
                    <a:gd name="T14" fmla="*/ 123 w 126"/>
                    <a:gd name="T15" fmla="*/ 18 h 103"/>
                    <a:gd name="T16" fmla="*/ 126 w 126"/>
                    <a:gd name="T17" fmla="*/ 33 h 103"/>
                    <a:gd name="T18" fmla="*/ 126 w 126"/>
                    <a:gd name="T19" fmla="*/ 53 h 103"/>
                    <a:gd name="T20" fmla="*/ 41 w 126"/>
                    <a:gd name="T21" fmla="*/ 103 h 103"/>
                    <a:gd name="T22" fmla="*/ 0 w 126"/>
                    <a:gd name="T23" fmla="*/ 50 h 103"/>
                    <a:gd name="T24" fmla="*/ 0 w 126"/>
                    <a:gd name="T25" fmla="*/ 0 h 103"/>
                    <a:gd name="T26" fmla="*/ 126 w 126"/>
                    <a:gd name="T27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126" h="103">
                      <a:moveTo>
                        <a:pt x="0" y="50"/>
                      </a:move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93" y="0"/>
                      </a:lnTo>
                      <a:lnTo>
                        <a:pt x="100" y="0"/>
                      </a:lnTo>
                      <a:lnTo>
                        <a:pt x="108" y="3"/>
                      </a:lnTo>
                      <a:lnTo>
                        <a:pt x="115" y="9"/>
                      </a:lnTo>
                      <a:lnTo>
                        <a:pt x="123" y="18"/>
                      </a:lnTo>
                      <a:lnTo>
                        <a:pt x="126" y="33"/>
                      </a:lnTo>
                      <a:lnTo>
                        <a:pt x="126" y="53"/>
                      </a:lnTo>
                      <a:lnTo>
                        <a:pt x="41" y="103"/>
                      </a:lnTo>
                      <a:lnTo>
                        <a:pt x="0" y="50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3" name="Freeform 41"/>
                <p:cNvSpPr>
                  <a:spLocks noChangeArrowheads="1"/>
                </p:cNvSpPr>
                <p:nvPr/>
              </p:nvSpPr>
              <p:spPr bwMode="auto">
                <a:xfrm>
                  <a:off x="2813" y="2262"/>
                  <a:ext cx="119" cy="8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35 w 120"/>
                    <a:gd name="T1" fmla="*/ 94 h 94"/>
                    <a:gd name="T2" fmla="*/ 0 w 120"/>
                    <a:gd name="T3" fmla="*/ 48 h 94"/>
                    <a:gd name="T4" fmla="*/ 83 w 120"/>
                    <a:gd name="T5" fmla="*/ 0 h 94"/>
                    <a:gd name="T6" fmla="*/ 85 w 120"/>
                    <a:gd name="T7" fmla="*/ 0 h 94"/>
                    <a:gd name="T8" fmla="*/ 91 w 120"/>
                    <a:gd name="T9" fmla="*/ 0 h 94"/>
                    <a:gd name="T10" fmla="*/ 98 w 120"/>
                    <a:gd name="T11" fmla="*/ 1 h 94"/>
                    <a:gd name="T12" fmla="*/ 107 w 120"/>
                    <a:gd name="T13" fmla="*/ 5 h 94"/>
                    <a:gd name="T14" fmla="*/ 115 w 120"/>
                    <a:gd name="T15" fmla="*/ 14 h 94"/>
                    <a:gd name="T16" fmla="*/ 119 w 120"/>
                    <a:gd name="T17" fmla="*/ 27 h 94"/>
                    <a:gd name="T18" fmla="*/ 120 w 120"/>
                    <a:gd name="T19" fmla="*/ 46 h 94"/>
                    <a:gd name="T20" fmla="*/ 35 w 120"/>
                    <a:gd name="T21" fmla="*/ 94 h 94"/>
                    <a:gd name="T22" fmla="*/ 0 w 120"/>
                    <a:gd name="T23" fmla="*/ 0 h 94"/>
                    <a:gd name="T24" fmla="*/ 120 w 120"/>
                    <a:gd name="T25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120" h="94">
                      <a:moveTo>
                        <a:pt x="35" y="94"/>
                      </a:moveTo>
                      <a:lnTo>
                        <a:pt x="0" y="48"/>
                      </a:lnTo>
                      <a:lnTo>
                        <a:pt x="83" y="0"/>
                      </a:lnTo>
                      <a:lnTo>
                        <a:pt x="85" y="0"/>
                      </a:lnTo>
                      <a:lnTo>
                        <a:pt x="91" y="0"/>
                      </a:lnTo>
                      <a:lnTo>
                        <a:pt x="98" y="1"/>
                      </a:lnTo>
                      <a:lnTo>
                        <a:pt x="107" y="5"/>
                      </a:lnTo>
                      <a:lnTo>
                        <a:pt x="115" y="14"/>
                      </a:lnTo>
                      <a:lnTo>
                        <a:pt x="119" y="27"/>
                      </a:lnTo>
                      <a:lnTo>
                        <a:pt x="120" y="46"/>
                      </a:lnTo>
                      <a:lnTo>
                        <a:pt x="35" y="94"/>
                      </a:lnTo>
                      <a:close/>
                    </a:path>
                  </a:pathLst>
                </a:custGeom>
                <a:solidFill>
                  <a:srgbClr val="2B2BFF"/>
                </a:solidFill>
                <a:ln w="9360" cap="sq">
                  <a:solidFill>
                    <a:srgbClr val="2B2B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4" name="Freeform 42"/>
                <p:cNvSpPr>
                  <a:spLocks noChangeArrowheads="1"/>
                </p:cNvSpPr>
                <p:nvPr/>
              </p:nvSpPr>
              <p:spPr bwMode="auto">
                <a:xfrm>
                  <a:off x="2818" y="2262"/>
                  <a:ext cx="113" cy="8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30 w 114"/>
                    <a:gd name="T1" fmla="*/ 89 h 89"/>
                    <a:gd name="T2" fmla="*/ 0 w 114"/>
                    <a:gd name="T3" fmla="*/ 48 h 89"/>
                    <a:gd name="T4" fmla="*/ 82 w 114"/>
                    <a:gd name="T5" fmla="*/ 0 h 89"/>
                    <a:gd name="T6" fmla="*/ 84 w 114"/>
                    <a:gd name="T7" fmla="*/ 1 h 89"/>
                    <a:gd name="T8" fmla="*/ 91 w 114"/>
                    <a:gd name="T9" fmla="*/ 1 h 89"/>
                    <a:gd name="T10" fmla="*/ 99 w 114"/>
                    <a:gd name="T11" fmla="*/ 5 h 89"/>
                    <a:gd name="T12" fmla="*/ 108 w 114"/>
                    <a:gd name="T13" fmla="*/ 12 h 89"/>
                    <a:gd name="T14" fmla="*/ 114 w 114"/>
                    <a:gd name="T15" fmla="*/ 24 h 89"/>
                    <a:gd name="T16" fmla="*/ 114 w 114"/>
                    <a:gd name="T17" fmla="*/ 40 h 89"/>
                    <a:gd name="T18" fmla="*/ 30 w 114"/>
                    <a:gd name="T19" fmla="*/ 89 h 89"/>
                    <a:gd name="T20" fmla="*/ 0 w 114"/>
                    <a:gd name="T21" fmla="*/ 0 h 89"/>
                    <a:gd name="T22" fmla="*/ 114 w 114"/>
                    <a:gd name="T2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114" h="89">
                      <a:moveTo>
                        <a:pt x="30" y="89"/>
                      </a:moveTo>
                      <a:lnTo>
                        <a:pt x="0" y="48"/>
                      </a:lnTo>
                      <a:lnTo>
                        <a:pt x="82" y="0"/>
                      </a:lnTo>
                      <a:lnTo>
                        <a:pt x="84" y="1"/>
                      </a:lnTo>
                      <a:lnTo>
                        <a:pt x="91" y="1"/>
                      </a:lnTo>
                      <a:lnTo>
                        <a:pt x="99" y="5"/>
                      </a:lnTo>
                      <a:lnTo>
                        <a:pt x="108" y="12"/>
                      </a:lnTo>
                      <a:lnTo>
                        <a:pt x="114" y="24"/>
                      </a:lnTo>
                      <a:lnTo>
                        <a:pt x="114" y="40"/>
                      </a:lnTo>
                      <a:lnTo>
                        <a:pt x="30" y="89"/>
                      </a:lnTo>
                      <a:close/>
                    </a:path>
                  </a:pathLst>
                </a:custGeom>
                <a:solidFill>
                  <a:srgbClr val="5555FF"/>
                </a:solidFill>
                <a:ln w="9360" cap="sq">
                  <a:solidFill>
                    <a:srgbClr val="5555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5" name="Freeform 43"/>
                <p:cNvSpPr>
                  <a:spLocks noChangeArrowheads="1"/>
                </p:cNvSpPr>
                <p:nvPr/>
              </p:nvSpPr>
              <p:spPr bwMode="auto">
                <a:xfrm>
                  <a:off x="2824" y="2263"/>
                  <a:ext cx="106" cy="77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24 w 108"/>
                    <a:gd name="T1" fmla="*/ 82 h 82"/>
                    <a:gd name="T2" fmla="*/ 0 w 108"/>
                    <a:gd name="T3" fmla="*/ 49 h 82"/>
                    <a:gd name="T4" fmla="*/ 80 w 108"/>
                    <a:gd name="T5" fmla="*/ 0 h 82"/>
                    <a:gd name="T6" fmla="*/ 82 w 108"/>
                    <a:gd name="T7" fmla="*/ 0 h 82"/>
                    <a:gd name="T8" fmla="*/ 87 w 108"/>
                    <a:gd name="T9" fmla="*/ 2 h 82"/>
                    <a:gd name="T10" fmla="*/ 95 w 108"/>
                    <a:gd name="T11" fmla="*/ 6 h 82"/>
                    <a:gd name="T12" fmla="*/ 102 w 108"/>
                    <a:gd name="T13" fmla="*/ 11 h 82"/>
                    <a:gd name="T14" fmla="*/ 106 w 108"/>
                    <a:gd name="T15" fmla="*/ 21 h 82"/>
                    <a:gd name="T16" fmla="*/ 108 w 108"/>
                    <a:gd name="T17" fmla="*/ 36 h 82"/>
                    <a:gd name="T18" fmla="*/ 24 w 108"/>
                    <a:gd name="T19" fmla="*/ 82 h 82"/>
                    <a:gd name="T20" fmla="*/ 0 w 108"/>
                    <a:gd name="T21" fmla="*/ 0 h 82"/>
                    <a:gd name="T22" fmla="*/ 108 w 108"/>
                    <a:gd name="T2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108" h="82">
                      <a:moveTo>
                        <a:pt x="24" y="82"/>
                      </a:moveTo>
                      <a:lnTo>
                        <a:pt x="0" y="49"/>
                      </a:lnTo>
                      <a:lnTo>
                        <a:pt x="80" y="0"/>
                      </a:lnTo>
                      <a:lnTo>
                        <a:pt x="82" y="0"/>
                      </a:lnTo>
                      <a:lnTo>
                        <a:pt x="87" y="2"/>
                      </a:lnTo>
                      <a:lnTo>
                        <a:pt x="95" y="6"/>
                      </a:lnTo>
                      <a:lnTo>
                        <a:pt x="102" y="11"/>
                      </a:lnTo>
                      <a:lnTo>
                        <a:pt x="106" y="21"/>
                      </a:lnTo>
                      <a:lnTo>
                        <a:pt x="108" y="36"/>
                      </a:lnTo>
                      <a:lnTo>
                        <a:pt x="24" y="82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360" cap="sq">
                  <a:solidFill>
                    <a:srgbClr val="808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6" name="Freeform 44"/>
                <p:cNvSpPr>
                  <a:spLocks noChangeArrowheads="1"/>
                </p:cNvSpPr>
                <p:nvPr/>
              </p:nvSpPr>
              <p:spPr bwMode="auto">
                <a:xfrm>
                  <a:off x="2830" y="2265"/>
                  <a:ext cx="98" cy="6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74 0 0"/>
                    <a:gd name="T0" fmla="*/ 18 w 100"/>
                    <a:gd name="T1" fmla="*/ 74 h 74"/>
                    <a:gd name="T2" fmla="*/ 0 w 100"/>
                    <a:gd name="T3" fmla="*/ 47 h 74"/>
                    <a:gd name="T4" fmla="*/ 77 w 100"/>
                    <a:gd name="T5" fmla="*/ 0 h 74"/>
                    <a:gd name="T6" fmla="*/ 79 w 100"/>
                    <a:gd name="T7" fmla="*/ 0 h 74"/>
                    <a:gd name="T8" fmla="*/ 81 w 100"/>
                    <a:gd name="T9" fmla="*/ 0 h 74"/>
                    <a:gd name="T10" fmla="*/ 85 w 100"/>
                    <a:gd name="T11" fmla="*/ 2 h 74"/>
                    <a:gd name="T12" fmla="*/ 89 w 100"/>
                    <a:gd name="T13" fmla="*/ 4 h 74"/>
                    <a:gd name="T14" fmla="*/ 92 w 100"/>
                    <a:gd name="T15" fmla="*/ 8 h 74"/>
                    <a:gd name="T16" fmla="*/ 96 w 100"/>
                    <a:gd name="T17" fmla="*/ 11 h 74"/>
                    <a:gd name="T18" fmla="*/ 98 w 100"/>
                    <a:gd name="T19" fmla="*/ 15 h 74"/>
                    <a:gd name="T20" fmla="*/ 100 w 100"/>
                    <a:gd name="T21" fmla="*/ 21 h 74"/>
                    <a:gd name="T22" fmla="*/ 100 w 100"/>
                    <a:gd name="T23" fmla="*/ 28 h 74"/>
                    <a:gd name="T24" fmla="*/ 18 w 100"/>
                    <a:gd name="T25" fmla="*/ 74 h 74"/>
                    <a:gd name="T26" fmla="*/ 0 w 100"/>
                    <a:gd name="T27" fmla="*/ 0 h 74"/>
                    <a:gd name="T28" fmla="*/ 100 w 100"/>
                    <a:gd name="T29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100" h="74">
                      <a:moveTo>
                        <a:pt x="18" y="74"/>
                      </a:moveTo>
                      <a:lnTo>
                        <a:pt x="0" y="47"/>
                      </a:lnTo>
                      <a:lnTo>
                        <a:pt x="77" y="0"/>
                      </a:lnTo>
                      <a:lnTo>
                        <a:pt x="79" y="0"/>
                      </a:lnTo>
                      <a:lnTo>
                        <a:pt x="81" y="0"/>
                      </a:lnTo>
                      <a:lnTo>
                        <a:pt x="85" y="2"/>
                      </a:lnTo>
                      <a:lnTo>
                        <a:pt x="89" y="4"/>
                      </a:lnTo>
                      <a:lnTo>
                        <a:pt x="92" y="8"/>
                      </a:lnTo>
                      <a:lnTo>
                        <a:pt x="96" y="11"/>
                      </a:lnTo>
                      <a:lnTo>
                        <a:pt x="98" y="15"/>
                      </a:lnTo>
                      <a:lnTo>
                        <a:pt x="100" y="21"/>
                      </a:lnTo>
                      <a:lnTo>
                        <a:pt x="100" y="28"/>
                      </a:lnTo>
                      <a:lnTo>
                        <a:pt x="18" y="74"/>
                      </a:lnTo>
                      <a:close/>
                    </a:path>
                  </a:pathLst>
                </a:custGeom>
                <a:solidFill>
                  <a:srgbClr val="AAAAFF"/>
                </a:solidFill>
                <a:ln w="9360" cap="sq">
                  <a:solidFill>
                    <a:srgbClr val="AAAA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7" name="Freeform 45"/>
                <p:cNvSpPr>
                  <a:spLocks noChangeArrowheads="1"/>
                </p:cNvSpPr>
                <p:nvPr/>
              </p:nvSpPr>
              <p:spPr bwMode="auto">
                <a:xfrm>
                  <a:off x="2835" y="2265"/>
                  <a:ext cx="93" cy="63"/>
                </a:xfrm>
                <a:custGeom>
                  <a:avLst/>
                  <a:gdLst>
                    <a:gd name="G0" fmla="*/ 1 41377 45696"/>
                    <a:gd name="G1" fmla="+- 1 0 0"/>
                    <a:gd name="G2" fmla="+- 1 0 0"/>
                    <a:gd name="G3" fmla="+- 1 0 0"/>
                    <a:gd name="G4" fmla="+- 1 0 0"/>
                    <a:gd name="G5" fmla="*/ 1 41377 45696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13 w 95"/>
                    <a:gd name="T1" fmla="*/ 67 h 67"/>
                    <a:gd name="T2" fmla="*/ 0 w 95"/>
                    <a:gd name="T3" fmla="*/ 47 h 67"/>
                    <a:gd name="T4" fmla="*/ 76 w 95"/>
                    <a:gd name="T5" fmla="*/ 0 h 67"/>
                    <a:gd name="T6" fmla="*/ 78 w 95"/>
                    <a:gd name="T7" fmla="*/ 2 h 67"/>
                    <a:gd name="T8" fmla="*/ 80 w 95"/>
                    <a:gd name="T9" fmla="*/ 4 h 67"/>
                    <a:gd name="T10" fmla="*/ 84 w 95"/>
                    <a:gd name="T11" fmla="*/ 6 h 67"/>
                    <a:gd name="T12" fmla="*/ 87 w 95"/>
                    <a:gd name="T13" fmla="*/ 9 h 67"/>
                    <a:gd name="T14" fmla="*/ 91 w 95"/>
                    <a:gd name="T15" fmla="*/ 13 h 67"/>
                    <a:gd name="T16" fmla="*/ 95 w 95"/>
                    <a:gd name="T17" fmla="*/ 19 h 67"/>
                    <a:gd name="T18" fmla="*/ 95 w 95"/>
                    <a:gd name="T19" fmla="*/ 22 h 67"/>
                    <a:gd name="T20" fmla="*/ 13 w 95"/>
                    <a:gd name="T21" fmla="*/ 67 h 67"/>
                    <a:gd name="T22" fmla="*/ 0 w 95"/>
                    <a:gd name="T23" fmla="*/ 0 h 67"/>
                    <a:gd name="T24" fmla="*/ 95 w 95"/>
                    <a:gd name="T25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95" h="67">
                      <a:moveTo>
                        <a:pt x="13" y="67"/>
                      </a:moveTo>
                      <a:lnTo>
                        <a:pt x="0" y="47"/>
                      </a:lnTo>
                      <a:lnTo>
                        <a:pt x="76" y="0"/>
                      </a:lnTo>
                      <a:lnTo>
                        <a:pt x="78" y="2"/>
                      </a:lnTo>
                      <a:lnTo>
                        <a:pt x="80" y="4"/>
                      </a:lnTo>
                      <a:lnTo>
                        <a:pt x="84" y="6"/>
                      </a:lnTo>
                      <a:lnTo>
                        <a:pt x="87" y="9"/>
                      </a:lnTo>
                      <a:lnTo>
                        <a:pt x="91" y="13"/>
                      </a:lnTo>
                      <a:lnTo>
                        <a:pt x="95" y="19"/>
                      </a:lnTo>
                      <a:lnTo>
                        <a:pt x="95" y="22"/>
                      </a:lnTo>
                      <a:lnTo>
                        <a:pt x="13" y="67"/>
                      </a:lnTo>
                      <a:close/>
                    </a:path>
                  </a:pathLst>
                </a:custGeom>
                <a:solidFill>
                  <a:srgbClr val="D5D5FF"/>
                </a:solidFill>
                <a:ln w="9360" cap="sq">
                  <a:solidFill>
                    <a:srgbClr val="D5D5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8" name="Freeform 46"/>
                <p:cNvSpPr>
                  <a:spLocks noChangeArrowheads="1"/>
                </p:cNvSpPr>
                <p:nvPr/>
              </p:nvSpPr>
              <p:spPr bwMode="auto">
                <a:xfrm>
                  <a:off x="2841" y="2267"/>
                  <a:ext cx="87" cy="55"/>
                </a:xfrm>
                <a:custGeom>
                  <a:avLst/>
                  <a:gdLst>
                    <a:gd name="G0" fmla="+- 1 0 0"/>
                    <a:gd name="G1" fmla="+- 119 0 0"/>
                    <a:gd name="G2" fmla="+- 1 0 0"/>
                    <a:gd name="G3" fmla="*/ 1 16385 2"/>
                    <a:gd name="G4" fmla="*/ 1 51565 51712"/>
                    <a:gd name="T0" fmla="*/ 89 w 89"/>
                    <a:gd name="T1" fmla="*/ 15 h 59"/>
                    <a:gd name="T2" fmla="*/ 7 w 89"/>
                    <a:gd name="T3" fmla="*/ 59 h 59"/>
                    <a:gd name="T4" fmla="*/ 0 w 89"/>
                    <a:gd name="T5" fmla="*/ 45 h 59"/>
                    <a:gd name="T6" fmla="*/ 74 w 89"/>
                    <a:gd name="T7" fmla="*/ 0 h 59"/>
                    <a:gd name="T8" fmla="*/ 89 w 89"/>
                    <a:gd name="T9" fmla="*/ 15 h 59"/>
                    <a:gd name="T10" fmla="*/ 0 w 89"/>
                    <a:gd name="T11" fmla="*/ 0 h 59"/>
                    <a:gd name="T12" fmla="*/ 89 w 89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89" h="59">
                      <a:moveTo>
                        <a:pt x="89" y="15"/>
                      </a:moveTo>
                      <a:lnTo>
                        <a:pt x="7" y="59"/>
                      </a:lnTo>
                      <a:lnTo>
                        <a:pt x="0" y="45"/>
                      </a:lnTo>
                      <a:lnTo>
                        <a:pt x="74" y="0"/>
                      </a:lnTo>
                      <a:lnTo>
                        <a:pt x="89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360" cap="sq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9" name="Freeform 47"/>
                <p:cNvSpPr>
                  <a:spLocks noChangeArrowheads="1"/>
                </p:cNvSpPr>
                <p:nvPr/>
              </p:nvSpPr>
              <p:spPr bwMode="auto">
                <a:xfrm>
                  <a:off x="2793" y="2306"/>
                  <a:ext cx="61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44293 23040"/>
                    <a:gd name="G4" fmla="+- 65519 0 0"/>
                    <a:gd name="G5" fmla="*/ 1 51003 57600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10 0 0"/>
                    <a:gd name="T0" fmla="*/ 46 w 63"/>
                    <a:gd name="T1" fmla="*/ 67 h 68"/>
                    <a:gd name="T2" fmla="*/ 57 w 63"/>
                    <a:gd name="T3" fmla="*/ 55 h 68"/>
                    <a:gd name="T4" fmla="*/ 63 w 63"/>
                    <a:gd name="T5" fmla="*/ 39 h 68"/>
                    <a:gd name="T6" fmla="*/ 59 w 63"/>
                    <a:gd name="T7" fmla="*/ 22 h 68"/>
                    <a:gd name="T8" fmla="*/ 48 w 63"/>
                    <a:gd name="T9" fmla="*/ 7 h 68"/>
                    <a:gd name="T10" fmla="*/ 33 w 63"/>
                    <a:gd name="T11" fmla="*/ 0 h 68"/>
                    <a:gd name="T12" fmla="*/ 16 w 63"/>
                    <a:gd name="T13" fmla="*/ 4 h 68"/>
                    <a:gd name="T14" fmla="*/ 3 w 63"/>
                    <a:gd name="T15" fmla="*/ 15 h 68"/>
                    <a:gd name="T16" fmla="*/ 0 w 63"/>
                    <a:gd name="T17" fmla="*/ 30 h 68"/>
                    <a:gd name="T18" fmla="*/ 1 w 63"/>
                    <a:gd name="T19" fmla="*/ 48 h 68"/>
                    <a:gd name="T20" fmla="*/ 13 w 63"/>
                    <a:gd name="T21" fmla="*/ 61 h 68"/>
                    <a:gd name="T22" fmla="*/ 29 w 63"/>
                    <a:gd name="T23" fmla="*/ 68 h 68"/>
                    <a:gd name="T24" fmla="*/ 46 w 63"/>
                    <a:gd name="T25" fmla="*/ 67 h 68"/>
                    <a:gd name="T26" fmla="*/ 0 w 63"/>
                    <a:gd name="T27" fmla="*/ 0 h 68"/>
                    <a:gd name="T28" fmla="*/ 63 w 63"/>
                    <a:gd name="T29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8">
                      <a:moveTo>
                        <a:pt x="46" y="67"/>
                      </a:moveTo>
                      <a:lnTo>
                        <a:pt x="57" y="55"/>
                      </a:lnTo>
                      <a:lnTo>
                        <a:pt x="63" y="39"/>
                      </a:lnTo>
                      <a:lnTo>
                        <a:pt x="59" y="22"/>
                      </a:lnTo>
                      <a:lnTo>
                        <a:pt x="48" y="7"/>
                      </a:lnTo>
                      <a:lnTo>
                        <a:pt x="33" y="0"/>
                      </a:lnTo>
                      <a:lnTo>
                        <a:pt x="16" y="4"/>
                      </a:lnTo>
                      <a:lnTo>
                        <a:pt x="3" y="15"/>
                      </a:lnTo>
                      <a:lnTo>
                        <a:pt x="0" y="30"/>
                      </a:lnTo>
                      <a:lnTo>
                        <a:pt x="1" y="48"/>
                      </a:lnTo>
                      <a:lnTo>
                        <a:pt x="13" y="61"/>
                      </a:lnTo>
                      <a:lnTo>
                        <a:pt x="29" y="68"/>
                      </a:lnTo>
                      <a:lnTo>
                        <a:pt x="46" y="67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0" name="Freeform 48"/>
                <p:cNvSpPr>
                  <a:spLocks noChangeArrowheads="1"/>
                </p:cNvSpPr>
                <p:nvPr/>
              </p:nvSpPr>
              <p:spPr bwMode="auto">
                <a:xfrm>
                  <a:off x="2793" y="2306"/>
                  <a:ext cx="61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*/ 1 44293 23040"/>
                    <a:gd name="G4" fmla="+- 65519 0 0"/>
                    <a:gd name="G5" fmla="*/ 1 51003 57600"/>
                    <a:gd name="G6" fmla="+- 1 0 0"/>
                    <a:gd name="G7" fmla="*/ 1 16385 2"/>
                    <a:gd name="G8" fmla="+- 1 0 0"/>
                    <a:gd name="G9" fmla="+- 1 0 0"/>
                    <a:gd name="G10" fmla="*/ 1 3457 51712"/>
                    <a:gd name="G11" fmla="*/ 1 16697 51712"/>
                    <a:gd name="G12" fmla="+- 1 0 0"/>
                    <a:gd name="T0" fmla="*/ 46 w 63"/>
                    <a:gd name="T1" fmla="*/ 67 h 68"/>
                    <a:gd name="T2" fmla="*/ 57 w 63"/>
                    <a:gd name="T3" fmla="*/ 55 h 68"/>
                    <a:gd name="T4" fmla="*/ 63 w 63"/>
                    <a:gd name="T5" fmla="*/ 39 h 68"/>
                    <a:gd name="T6" fmla="*/ 59 w 63"/>
                    <a:gd name="T7" fmla="*/ 22 h 68"/>
                    <a:gd name="T8" fmla="*/ 48 w 63"/>
                    <a:gd name="T9" fmla="*/ 7 h 68"/>
                    <a:gd name="T10" fmla="*/ 33 w 63"/>
                    <a:gd name="T11" fmla="*/ 0 h 68"/>
                    <a:gd name="T12" fmla="*/ 16 w 63"/>
                    <a:gd name="T13" fmla="*/ 4 h 68"/>
                    <a:gd name="T14" fmla="*/ 3 w 63"/>
                    <a:gd name="T15" fmla="*/ 15 h 68"/>
                    <a:gd name="T16" fmla="*/ 0 w 63"/>
                    <a:gd name="T17" fmla="*/ 30 h 68"/>
                    <a:gd name="T18" fmla="*/ 1 w 63"/>
                    <a:gd name="T19" fmla="*/ 48 h 68"/>
                    <a:gd name="T20" fmla="*/ 13 w 63"/>
                    <a:gd name="T21" fmla="*/ 61 h 68"/>
                    <a:gd name="T22" fmla="*/ 29 w 63"/>
                    <a:gd name="T23" fmla="*/ 68 h 68"/>
                    <a:gd name="T24" fmla="*/ 46 w 63"/>
                    <a:gd name="T25" fmla="*/ 67 h 68"/>
                    <a:gd name="T26" fmla="*/ 0 w 63"/>
                    <a:gd name="T27" fmla="*/ 0 h 68"/>
                    <a:gd name="T28" fmla="*/ 63 w 63"/>
                    <a:gd name="T29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8">
                      <a:moveTo>
                        <a:pt x="46" y="67"/>
                      </a:moveTo>
                      <a:lnTo>
                        <a:pt x="57" y="55"/>
                      </a:lnTo>
                      <a:lnTo>
                        <a:pt x="63" y="39"/>
                      </a:lnTo>
                      <a:lnTo>
                        <a:pt x="59" y="22"/>
                      </a:lnTo>
                      <a:lnTo>
                        <a:pt x="48" y="7"/>
                      </a:lnTo>
                      <a:lnTo>
                        <a:pt x="33" y="0"/>
                      </a:lnTo>
                      <a:lnTo>
                        <a:pt x="16" y="4"/>
                      </a:lnTo>
                      <a:lnTo>
                        <a:pt x="3" y="15"/>
                      </a:lnTo>
                      <a:lnTo>
                        <a:pt x="0" y="30"/>
                      </a:lnTo>
                      <a:lnTo>
                        <a:pt x="1" y="48"/>
                      </a:lnTo>
                      <a:lnTo>
                        <a:pt x="13" y="61"/>
                      </a:lnTo>
                      <a:lnTo>
                        <a:pt x="29" y="68"/>
                      </a:lnTo>
                      <a:lnTo>
                        <a:pt x="46" y="67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1" name="Freeform 49"/>
                <p:cNvSpPr>
                  <a:spLocks noChangeArrowheads="1"/>
                </p:cNvSpPr>
                <p:nvPr/>
              </p:nvSpPr>
              <p:spPr bwMode="auto">
                <a:xfrm>
                  <a:off x="3117" y="1769"/>
                  <a:ext cx="688" cy="414"/>
                </a:xfrm>
                <a:custGeom>
                  <a:avLst/>
                  <a:gdLst>
                    <a:gd name="G0" fmla="+- 102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9170 0 0"/>
                    <a:gd name="G7" fmla="+- 1 0 0"/>
                    <a:gd name="G8" fmla="+- 1 0 0"/>
                    <a:gd name="G9" fmla="*/ 1 895 51712"/>
                    <a:gd name="G10" fmla="+- 1 0 0"/>
                    <a:gd name="G11" fmla="+- 376 0 0"/>
                    <a:gd name="T0" fmla="*/ 0 w 686"/>
                    <a:gd name="T1" fmla="*/ 376 h 430"/>
                    <a:gd name="T2" fmla="*/ 645 w 686"/>
                    <a:gd name="T3" fmla="*/ 0 h 430"/>
                    <a:gd name="T4" fmla="*/ 647 w 686"/>
                    <a:gd name="T5" fmla="*/ 0 h 430"/>
                    <a:gd name="T6" fmla="*/ 653 w 686"/>
                    <a:gd name="T7" fmla="*/ 0 h 430"/>
                    <a:gd name="T8" fmla="*/ 660 w 686"/>
                    <a:gd name="T9" fmla="*/ 0 h 430"/>
                    <a:gd name="T10" fmla="*/ 670 w 686"/>
                    <a:gd name="T11" fmla="*/ 3 h 430"/>
                    <a:gd name="T12" fmla="*/ 677 w 686"/>
                    <a:gd name="T13" fmla="*/ 9 h 430"/>
                    <a:gd name="T14" fmla="*/ 683 w 686"/>
                    <a:gd name="T15" fmla="*/ 18 h 430"/>
                    <a:gd name="T16" fmla="*/ 686 w 686"/>
                    <a:gd name="T17" fmla="*/ 33 h 430"/>
                    <a:gd name="T18" fmla="*/ 686 w 686"/>
                    <a:gd name="T19" fmla="*/ 53 h 430"/>
                    <a:gd name="T20" fmla="*/ 41 w 686"/>
                    <a:gd name="T21" fmla="*/ 430 h 430"/>
                    <a:gd name="T22" fmla="*/ 0 w 686"/>
                    <a:gd name="T23" fmla="*/ 376 h 430"/>
                    <a:gd name="T24" fmla="*/ 0 w 686"/>
                    <a:gd name="T25" fmla="*/ 0 h 430"/>
                    <a:gd name="T26" fmla="*/ 686 w 686"/>
                    <a:gd name="T27" fmla="*/ 430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686" h="430">
                      <a:moveTo>
                        <a:pt x="0" y="376"/>
                      </a:moveTo>
                      <a:lnTo>
                        <a:pt x="645" y="0"/>
                      </a:lnTo>
                      <a:lnTo>
                        <a:pt x="647" y="0"/>
                      </a:lnTo>
                      <a:lnTo>
                        <a:pt x="653" y="0"/>
                      </a:lnTo>
                      <a:lnTo>
                        <a:pt x="660" y="0"/>
                      </a:lnTo>
                      <a:lnTo>
                        <a:pt x="670" y="3"/>
                      </a:lnTo>
                      <a:lnTo>
                        <a:pt x="677" y="9"/>
                      </a:lnTo>
                      <a:lnTo>
                        <a:pt x="683" y="18"/>
                      </a:lnTo>
                      <a:lnTo>
                        <a:pt x="686" y="33"/>
                      </a:lnTo>
                      <a:lnTo>
                        <a:pt x="686" y="53"/>
                      </a:lnTo>
                      <a:lnTo>
                        <a:pt x="41" y="430"/>
                      </a:lnTo>
                      <a:lnTo>
                        <a:pt x="0" y="37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3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2" name="Freeform 50"/>
                <p:cNvSpPr>
                  <a:spLocks noChangeArrowheads="1"/>
                </p:cNvSpPr>
                <p:nvPr/>
              </p:nvSpPr>
              <p:spPr bwMode="auto">
                <a:xfrm>
                  <a:off x="3117" y="1769"/>
                  <a:ext cx="688" cy="414"/>
                </a:xfrm>
                <a:custGeom>
                  <a:avLst/>
                  <a:gdLst>
                    <a:gd name="G0" fmla="+- 102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 0 0"/>
                    <a:gd name="G7" fmla="+- 1 0 0"/>
                    <a:gd name="G8" fmla="+- 1 0 0"/>
                    <a:gd name="G9" fmla="*/ 1 28513 57600"/>
                    <a:gd name="G10" fmla="*/ 1 0 51712"/>
                    <a:gd name="G11" fmla="+- 65267 0 0"/>
                    <a:gd name="T0" fmla="*/ 0 w 686"/>
                    <a:gd name="T1" fmla="*/ 376 h 430"/>
                    <a:gd name="T2" fmla="*/ 645 w 686"/>
                    <a:gd name="T3" fmla="*/ 0 h 430"/>
                    <a:gd name="T4" fmla="*/ 647 w 686"/>
                    <a:gd name="T5" fmla="*/ 0 h 430"/>
                    <a:gd name="T6" fmla="*/ 653 w 686"/>
                    <a:gd name="T7" fmla="*/ 0 h 430"/>
                    <a:gd name="T8" fmla="*/ 660 w 686"/>
                    <a:gd name="T9" fmla="*/ 0 h 430"/>
                    <a:gd name="T10" fmla="*/ 670 w 686"/>
                    <a:gd name="T11" fmla="*/ 3 h 430"/>
                    <a:gd name="T12" fmla="*/ 677 w 686"/>
                    <a:gd name="T13" fmla="*/ 9 h 430"/>
                    <a:gd name="T14" fmla="*/ 683 w 686"/>
                    <a:gd name="T15" fmla="*/ 18 h 430"/>
                    <a:gd name="T16" fmla="*/ 686 w 686"/>
                    <a:gd name="T17" fmla="*/ 33 h 430"/>
                    <a:gd name="T18" fmla="*/ 686 w 686"/>
                    <a:gd name="T19" fmla="*/ 53 h 430"/>
                    <a:gd name="T20" fmla="*/ 41 w 686"/>
                    <a:gd name="T21" fmla="*/ 430 h 430"/>
                    <a:gd name="T22" fmla="*/ 0 w 686"/>
                    <a:gd name="T23" fmla="*/ 376 h 430"/>
                    <a:gd name="T24" fmla="*/ 0 w 686"/>
                    <a:gd name="T25" fmla="*/ 0 h 430"/>
                    <a:gd name="T26" fmla="*/ 686 w 686"/>
                    <a:gd name="T27" fmla="*/ 430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686" h="430">
                      <a:moveTo>
                        <a:pt x="0" y="376"/>
                      </a:moveTo>
                      <a:lnTo>
                        <a:pt x="645" y="0"/>
                      </a:lnTo>
                      <a:lnTo>
                        <a:pt x="647" y="0"/>
                      </a:lnTo>
                      <a:lnTo>
                        <a:pt x="653" y="0"/>
                      </a:lnTo>
                      <a:lnTo>
                        <a:pt x="660" y="0"/>
                      </a:lnTo>
                      <a:lnTo>
                        <a:pt x="670" y="3"/>
                      </a:lnTo>
                      <a:lnTo>
                        <a:pt x="677" y="9"/>
                      </a:lnTo>
                      <a:lnTo>
                        <a:pt x="683" y="18"/>
                      </a:lnTo>
                      <a:lnTo>
                        <a:pt x="686" y="33"/>
                      </a:lnTo>
                      <a:lnTo>
                        <a:pt x="686" y="53"/>
                      </a:lnTo>
                      <a:lnTo>
                        <a:pt x="41" y="430"/>
                      </a:lnTo>
                      <a:lnTo>
                        <a:pt x="0" y="376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3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122" y="2200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097" y="2214"/>
                  <a:ext cx="15" cy="6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5" name="Freeform 53"/>
                <p:cNvSpPr>
                  <a:spLocks noChangeArrowheads="1"/>
                </p:cNvSpPr>
                <p:nvPr/>
              </p:nvSpPr>
              <p:spPr bwMode="auto">
                <a:xfrm>
                  <a:off x="3084" y="2229"/>
                  <a:ext cx="3" cy="7"/>
                </a:xfrm>
                <a:custGeom>
                  <a:avLst/>
                  <a:gdLst>
                    <a:gd name="G0" fmla="*/ 1 0 51712"/>
                    <a:gd name="G1" fmla="+- 4 0 0"/>
                    <a:gd name="G2" fmla="*/ 1 16385 2"/>
                    <a:gd name="T0" fmla="*/ 5 w 5"/>
                    <a:gd name="T1" fmla="*/ 0 h 9"/>
                    <a:gd name="T2" fmla="*/ 0 w 5"/>
                    <a:gd name="T3" fmla="*/ 6 h 9"/>
                    <a:gd name="T4" fmla="*/ 4 w 5"/>
                    <a:gd name="T5" fmla="*/ 9 h 9"/>
                    <a:gd name="T6" fmla="*/ 0 w 5"/>
                    <a:gd name="T7" fmla="*/ 0 h 9"/>
                    <a:gd name="T8" fmla="*/ 5 w 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T6" t="T7" r="T8" b="T9"/>
                  <a:pathLst>
                    <a:path w="5" h="9">
                      <a:moveTo>
                        <a:pt x="5" y="0"/>
                      </a:moveTo>
                      <a:lnTo>
                        <a:pt x="0" y="6"/>
                      </a:lnTo>
                      <a:lnTo>
                        <a:pt x="4" y="9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6" name="Line 54"/>
                <p:cNvSpPr>
                  <a:spLocks noChangeShapeType="1"/>
                </p:cNvSpPr>
                <p:nvPr/>
              </p:nvSpPr>
              <p:spPr bwMode="auto">
                <a:xfrm>
                  <a:off x="3099" y="2247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121" y="2245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145" y="2232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169" y="2218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3196" y="2203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220" y="2190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244" y="2177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270" y="2163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4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3294" y="2148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3318" y="2136"/>
                  <a:ext cx="11" cy="7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6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3344" y="2121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370" y="2107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394" y="2092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418" y="2079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0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442" y="2066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1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3468" y="2051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2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3493" y="2037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517" y="2024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4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3543" y="2010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567" y="1995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6" name="Line 74"/>
                <p:cNvSpPr>
                  <a:spLocks noChangeShapeType="1"/>
                </p:cNvSpPr>
                <p:nvPr/>
              </p:nvSpPr>
              <p:spPr bwMode="auto">
                <a:xfrm>
                  <a:off x="3591" y="1991"/>
                  <a:ext cx="0" cy="0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4100" y="2273"/>
                  <a:ext cx="13" cy="6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075" y="2288"/>
                  <a:ext cx="13" cy="6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4049" y="2301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4024" y="2315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4002" y="2330"/>
                  <a:ext cx="13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2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975" y="2342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3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950" y="2357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4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3926" y="2371"/>
                  <a:ext cx="13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5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3900" y="2385"/>
                  <a:ext cx="15" cy="4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875" y="2397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7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3852" y="2412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8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828" y="2426"/>
                  <a:ext cx="13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9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801" y="2439"/>
                  <a:ext cx="15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0" name="Freeform 88"/>
                <p:cNvSpPr>
                  <a:spLocks noChangeArrowheads="1"/>
                </p:cNvSpPr>
                <p:nvPr/>
              </p:nvSpPr>
              <p:spPr bwMode="auto">
                <a:xfrm>
                  <a:off x="3779" y="2453"/>
                  <a:ext cx="11" cy="5"/>
                </a:xfrm>
                <a:custGeom>
                  <a:avLst/>
                  <a:gdLst>
                    <a:gd name="G0" fmla="*/ 1 0 51712"/>
                    <a:gd name="G1" fmla="+- 4 0 0"/>
                    <a:gd name="T0" fmla="*/ 13 w 13"/>
                    <a:gd name="T1" fmla="*/ 0 h 7"/>
                    <a:gd name="T2" fmla="*/ 0 w 13"/>
                    <a:gd name="T3" fmla="*/ 7 h 7"/>
                    <a:gd name="T4" fmla="*/ 0 w 13"/>
                    <a:gd name="T5" fmla="*/ 0 h 7"/>
                    <a:gd name="T6" fmla="*/ 13 w 13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T4" t="T5" r="T6" b="T7"/>
                  <a:pathLst>
                    <a:path w="13" h="7">
                      <a:moveTo>
                        <a:pt x="13" y="0"/>
                      </a:moveTo>
                      <a:lnTo>
                        <a:pt x="0" y="7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1" name="Line 89"/>
                <p:cNvSpPr>
                  <a:spLocks noChangeShapeType="1"/>
                </p:cNvSpPr>
                <p:nvPr/>
              </p:nvSpPr>
              <p:spPr bwMode="auto">
                <a:xfrm>
                  <a:off x="3791" y="2470"/>
                  <a:ext cx="9" cy="6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3814" y="2461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3837" y="2448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4" name="Freeform 92"/>
                <p:cNvSpPr>
                  <a:spLocks noChangeArrowheads="1"/>
                </p:cNvSpPr>
                <p:nvPr/>
              </p:nvSpPr>
              <p:spPr bwMode="auto">
                <a:xfrm>
                  <a:off x="3112" y="1770"/>
                  <a:ext cx="693" cy="41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654 w 691"/>
                    <a:gd name="T1" fmla="*/ 0 h 429"/>
                    <a:gd name="T2" fmla="*/ 658 w 691"/>
                    <a:gd name="T3" fmla="*/ 0 h 429"/>
                    <a:gd name="T4" fmla="*/ 663 w 691"/>
                    <a:gd name="T5" fmla="*/ 0 h 429"/>
                    <a:gd name="T6" fmla="*/ 671 w 691"/>
                    <a:gd name="T7" fmla="*/ 2 h 429"/>
                    <a:gd name="T8" fmla="*/ 678 w 691"/>
                    <a:gd name="T9" fmla="*/ 6 h 429"/>
                    <a:gd name="T10" fmla="*/ 686 w 691"/>
                    <a:gd name="T11" fmla="*/ 13 h 429"/>
                    <a:gd name="T12" fmla="*/ 691 w 691"/>
                    <a:gd name="T13" fmla="*/ 28 h 429"/>
                    <a:gd name="T14" fmla="*/ 691 w 691"/>
                    <a:gd name="T15" fmla="*/ 47 h 429"/>
                    <a:gd name="T16" fmla="*/ 35 w 691"/>
                    <a:gd name="T17" fmla="*/ 429 h 429"/>
                    <a:gd name="T18" fmla="*/ 0 w 691"/>
                    <a:gd name="T19" fmla="*/ 381 h 429"/>
                    <a:gd name="T20" fmla="*/ 654 w 691"/>
                    <a:gd name="T21" fmla="*/ 0 h 429"/>
                    <a:gd name="T22" fmla="*/ 0 w 691"/>
                    <a:gd name="T23" fmla="*/ 0 h 429"/>
                    <a:gd name="T24" fmla="*/ 691 w 691"/>
                    <a:gd name="T25" fmla="*/ 429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691" h="429">
                      <a:moveTo>
                        <a:pt x="654" y="0"/>
                      </a:moveTo>
                      <a:lnTo>
                        <a:pt x="658" y="0"/>
                      </a:lnTo>
                      <a:lnTo>
                        <a:pt x="663" y="0"/>
                      </a:lnTo>
                      <a:lnTo>
                        <a:pt x="671" y="2"/>
                      </a:lnTo>
                      <a:lnTo>
                        <a:pt x="678" y="6"/>
                      </a:lnTo>
                      <a:lnTo>
                        <a:pt x="686" y="13"/>
                      </a:lnTo>
                      <a:lnTo>
                        <a:pt x="691" y="28"/>
                      </a:lnTo>
                      <a:lnTo>
                        <a:pt x="691" y="47"/>
                      </a:lnTo>
                      <a:lnTo>
                        <a:pt x="35" y="429"/>
                      </a:lnTo>
                      <a:lnTo>
                        <a:pt x="0" y="381"/>
                      </a:lnTo>
                      <a:lnTo>
                        <a:pt x="654" y="0"/>
                      </a:lnTo>
                      <a:close/>
                    </a:path>
                  </a:pathLst>
                </a:custGeom>
                <a:solidFill>
                  <a:srgbClr val="FF2B2B"/>
                </a:solidFill>
                <a:ln w="9360" cap="sq">
                  <a:solidFill>
                    <a:srgbClr val="FF2B2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5" name="Freeform 93"/>
                <p:cNvSpPr>
                  <a:spLocks noChangeArrowheads="1"/>
                </p:cNvSpPr>
                <p:nvPr/>
              </p:nvSpPr>
              <p:spPr bwMode="auto">
                <a:xfrm>
                  <a:off x="3117" y="1770"/>
                  <a:ext cx="688" cy="405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034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653 w 686"/>
                    <a:gd name="T1" fmla="*/ 0 h 421"/>
                    <a:gd name="T2" fmla="*/ 657 w 686"/>
                    <a:gd name="T3" fmla="*/ 0 h 421"/>
                    <a:gd name="T4" fmla="*/ 662 w 686"/>
                    <a:gd name="T5" fmla="*/ 2 h 421"/>
                    <a:gd name="T6" fmla="*/ 671 w 686"/>
                    <a:gd name="T7" fmla="*/ 4 h 421"/>
                    <a:gd name="T8" fmla="*/ 679 w 686"/>
                    <a:gd name="T9" fmla="*/ 12 h 421"/>
                    <a:gd name="T10" fmla="*/ 684 w 686"/>
                    <a:gd name="T11" fmla="*/ 23 h 421"/>
                    <a:gd name="T12" fmla="*/ 686 w 686"/>
                    <a:gd name="T13" fmla="*/ 41 h 421"/>
                    <a:gd name="T14" fmla="*/ 32 w 686"/>
                    <a:gd name="T15" fmla="*/ 421 h 421"/>
                    <a:gd name="T16" fmla="*/ 0 w 686"/>
                    <a:gd name="T17" fmla="*/ 381 h 421"/>
                    <a:gd name="T18" fmla="*/ 653 w 686"/>
                    <a:gd name="T19" fmla="*/ 0 h 421"/>
                    <a:gd name="T20" fmla="*/ 0 w 686"/>
                    <a:gd name="T21" fmla="*/ 0 h 421"/>
                    <a:gd name="T22" fmla="*/ 686 w 686"/>
                    <a:gd name="T23" fmla="*/ 42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686" h="421">
                      <a:moveTo>
                        <a:pt x="653" y="0"/>
                      </a:moveTo>
                      <a:lnTo>
                        <a:pt x="657" y="0"/>
                      </a:lnTo>
                      <a:lnTo>
                        <a:pt x="662" y="2"/>
                      </a:lnTo>
                      <a:lnTo>
                        <a:pt x="671" y="4"/>
                      </a:lnTo>
                      <a:lnTo>
                        <a:pt x="679" y="12"/>
                      </a:lnTo>
                      <a:lnTo>
                        <a:pt x="684" y="23"/>
                      </a:lnTo>
                      <a:lnTo>
                        <a:pt x="686" y="41"/>
                      </a:lnTo>
                      <a:lnTo>
                        <a:pt x="32" y="421"/>
                      </a:lnTo>
                      <a:lnTo>
                        <a:pt x="0" y="381"/>
                      </a:lnTo>
                      <a:lnTo>
                        <a:pt x="653" y="0"/>
                      </a:lnTo>
                      <a:close/>
                    </a:path>
                  </a:pathLst>
                </a:custGeom>
                <a:solidFill>
                  <a:srgbClr val="FF5555"/>
                </a:solidFill>
                <a:ln w="9360" cap="sq">
                  <a:solidFill>
                    <a:srgbClr val="FF555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6" name="Freeform 94"/>
                <p:cNvSpPr>
                  <a:spLocks noChangeArrowheads="1"/>
                </p:cNvSpPr>
                <p:nvPr/>
              </p:nvSpPr>
              <p:spPr bwMode="auto">
                <a:xfrm>
                  <a:off x="3125" y="1772"/>
                  <a:ext cx="678" cy="398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029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650 w 676"/>
                    <a:gd name="T1" fmla="*/ 0 h 414"/>
                    <a:gd name="T2" fmla="*/ 652 w 676"/>
                    <a:gd name="T3" fmla="*/ 0 h 414"/>
                    <a:gd name="T4" fmla="*/ 658 w 676"/>
                    <a:gd name="T5" fmla="*/ 2 h 414"/>
                    <a:gd name="T6" fmla="*/ 665 w 676"/>
                    <a:gd name="T7" fmla="*/ 4 h 414"/>
                    <a:gd name="T8" fmla="*/ 671 w 676"/>
                    <a:gd name="T9" fmla="*/ 11 h 414"/>
                    <a:gd name="T10" fmla="*/ 676 w 676"/>
                    <a:gd name="T11" fmla="*/ 21 h 414"/>
                    <a:gd name="T12" fmla="*/ 676 w 676"/>
                    <a:gd name="T13" fmla="*/ 34 h 414"/>
                    <a:gd name="T14" fmla="*/ 24 w 676"/>
                    <a:gd name="T15" fmla="*/ 414 h 414"/>
                    <a:gd name="T16" fmla="*/ 0 w 676"/>
                    <a:gd name="T17" fmla="*/ 379 h 414"/>
                    <a:gd name="T18" fmla="*/ 650 w 676"/>
                    <a:gd name="T19" fmla="*/ 0 h 414"/>
                    <a:gd name="T20" fmla="*/ 0 w 676"/>
                    <a:gd name="T21" fmla="*/ 0 h 414"/>
                    <a:gd name="T22" fmla="*/ 676 w 676"/>
                    <a:gd name="T23" fmla="*/ 414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676" h="414">
                      <a:moveTo>
                        <a:pt x="650" y="0"/>
                      </a:moveTo>
                      <a:lnTo>
                        <a:pt x="652" y="0"/>
                      </a:lnTo>
                      <a:lnTo>
                        <a:pt x="658" y="2"/>
                      </a:lnTo>
                      <a:lnTo>
                        <a:pt x="665" y="4"/>
                      </a:lnTo>
                      <a:lnTo>
                        <a:pt x="671" y="11"/>
                      </a:lnTo>
                      <a:lnTo>
                        <a:pt x="676" y="21"/>
                      </a:lnTo>
                      <a:lnTo>
                        <a:pt x="676" y="34"/>
                      </a:lnTo>
                      <a:lnTo>
                        <a:pt x="24" y="414"/>
                      </a:lnTo>
                      <a:lnTo>
                        <a:pt x="0" y="379"/>
                      </a:lnTo>
                      <a:lnTo>
                        <a:pt x="650" y="0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9360" cap="sq">
                  <a:solidFill>
                    <a:srgbClr val="FF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7" name="Freeform 95"/>
                <p:cNvSpPr>
                  <a:spLocks noChangeArrowheads="1"/>
                </p:cNvSpPr>
                <p:nvPr/>
              </p:nvSpPr>
              <p:spPr bwMode="auto">
                <a:xfrm>
                  <a:off x="3130" y="1772"/>
                  <a:ext cx="673" cy="390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64887 0 0"/>
                    <a:gd name="T0" fmla="*/ 649 w 671"/>
                    <a:gd name="T1" fmla="*/ 0 h 406"/>
                    <a:gd name="T2" fmla="*/ 649 w 671"/>
                    <a:gd name="T3" fmla="*/ 0 h 406"/>
                    <a:gd name="T4" fmla="*/ 651 w 671"/>
                    <a:gd name="T5" fmla="*/ 2 h 406"/>
                    <a:gd name="T6" fmla="*/ 655 w 671"/>
                    <a:gd name="T7" fmla="*/ 2 h 406"/>
                    <a:gd name="T8" fmla="*/ 658 w 671"/>
                    <a:gd name="T9" fmla="*/ 6 h 406"/>
                    <a:gd name="T10" fmla="*/ 662 w 671"/>
                    <a:gd name="T11" fmla="*/ 8 h 406"/>
                    <a:gd name="T12" fmla="*/ 666 w 671"/>
                    <a:gd name="T13" fmla="*/ 11 h 406"/>
                    <a:gd name="T14" fmla="*/ 670 w 671"/>
                    <a:gd name="T15" fmla="*/ 17 h 406"/>
                    <a:gd name="T16" fmla="*/ 671 w 671"/>
                    <a:gd name="T17" fmla="*/ 23 h 406"/>
                    <a:gd name="T18" fmla="*/ 671 w 671"/>
                    <a:gd name="T19" fmla="*/ 28 h 406"/>
                    <a:gd name="T20" fmla="*/ 19 w 671"/>
                    <a:gd name="T21" fmla="*/ 406 h 406"/>
                    <a:gd name="T22" fmla="*/ 0 w 671"/>
                    <a:gd name="T23" fmla="*/ 379 h 406"/>
                    <a:gd name="T24" fmla="*/ 649 w 671"/>
                    <a:gd name="T25" fmla="*/ 0 h 406"/>
                    <a:gd name="T26" fmla="*/ 0 w 671"/>
                    <a:gd name="T27" fmla="*/ 0 h 406"/>
                    <a:gd name="T28" fmla="*/ 671 w 671"/>
                    <a:gd name="T29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71" h="406">
                      <a:moveTo>
                        <a:pt x="649" y="0"/>
                      </a:moveTo>
                      <a:lnTo>
                        <a:pt x="649" y="0"/>
                      </a:lnTo>
                      <a:lnTo>
                        <a:pt x="651" y="2"/>
                      </a:lnTo>
                      <a:lnTo>
                        <a:pt x="655" y="2"/>
                      </a:lnTo>
                      <a:lnTo>
                        <a:pt x="658" y="6"/>
                      </a:lnTo>
                      <a:lnTo>
                        <a:pt x="662" y="8"/>
                      </a:lnTo>
                      <a:lnTo>
                        <a:pt x="666" y="11"/>
                      </a:lnTo>
                      <a:lnTo>
                        <a:pt x="670" y="17"/>
                      </a:lnTo>
                      <a:lnTo>
                        <a:pt x="671" y="23"/>
                      </a:lnTo>
                      <a:lnTo>
                        <a:pt x="671" y="28"/>
                      </a:lnTo>
                      <a:lnTo>
                        <a:pt x="19" y="406"/>
                      </a:lnTo>
                      <a:lnTo>
                        <a:pt x="0" y="379"/>
                      </a:lnTo>
                      <a:lnTo>
                        <a:pt x="649" y="0"/>
                      </a:lnTo>
                      <a:close/>
                    </a:path>
                  </a:pathLst>
                </a:custGeom>
                <a:solidFill>
                  <a:srgbClr val="FFAAAA"/>
                </a:solidFill>
                <a:ln w="9360" cap="sq">
                  <a:solidFill>
                    <a:srgbClr val="FFAAAA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8" name="Freeform 96"/>
                <p:cNvSpPr>
                  <a:spLocks noChangeArrowheads="1"/>
                </p:cNvSpPr>
                <p:nvPr/>
              </p:nvSpPr>
              <p:spPr bwMode="auto">
                <a:xfrm>
                  <a:off x="3154" y="1774"/>
                  <a:ext cx="648" cy="371"/>
                </a:xfrm>
                <a:custGeom>
                  <a:avLst/>
                  <a:gdLst>
                    <a:gd name="G0" fmla="+- 1 0 0"/>
                    <a:gd name="G1" fmla="+- 1004 0 0"/>
                    <a:gd name="G2" fmla="+- 1 0 0"/>
                    <a:gd name="G3" fmla="*/ 1 16385 2"/>
                    <a:gd name="G4" fmla="*/ 1 51565 51712"/>
                    <a:gd name="T0" fmla="*/ 646 w 646"/>
                    <a:gd name="T1" fmla="*/ 15 h 386"/>
                    <a:gd name="T2" fmla="*/ 8 w 646"/>
                    <a:gd name="T3" fmla="*/ 386 h 386"/>
                    <a:gd name="T4" fmla="*/ 0 w 646"/>
                    <a:gd name="T5" fmla="*/ 371 h 386"/>
                    <a:gd name="T6" fmla="*/ 633 w 646"/>
                    <a:gd name="T7" fmla="*/ 0 h 386"/>
                    <a:gd name="T8" fmla="*/ 646 w 646"/>
                    <a:gd name="T9" fmla="*/ 15 h 386"/>
                    <a:gd name="T10" fmla="*/ 0 w 646"/>
                    <a:gd name="T11" fmla="*/ 0 h 386"/>
                    <a:gd name="T12" fmla="*/ 646 w 646"/>
                    <a:gd name="T13" fmla="*/ 386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46" h="386">
                      <a:moveTo>
                        <a:pt x="646" y="15"/>
                      </a:moveTo>
                      <a:lnTo>
                        <a:pt x="8" y="386"/>
                      </a:lnTo>
                      <a:lnTo>
                        <a:pt x="0" y="371"/>
                      </a:lnTo>
                      <a:lnTo>
                        <a:pt x="633" y="0"/>
                      </a:lnTo>
                      <a:lnTo>
                        <a:pt x="646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360" cap="sq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9" name="Freeform 97"/>
                <p:cNvSpPr>
                  <a:spLocks noChangeArrowheads="1"/>
                </p:cNvSpPr>
                <p:nvPr/>
              </p:nvSpPr>
              <p:spPr bwMode="auto">
                <a:xfrm>
                  <a:off x="3106" y="2126"/>
                  <a:ext cx="63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0 51712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6 0 0"/>
                    <a:gd name="T0" fmla="*/ 46 w 65"/>
                    <a:gd name="T1" fmla="*/ 65 h 69"/>
                    <a:gd name="T2" fmla="*/ 59 w 65"/>
                    <a:gd name="T3" fmla="*/ 54 h 69"/>
                    <a:gd name="T4" fmla="*/ 65 w 65"/>
                    <a:gd name="T5" fmla="*/ 39 h 69"/>
                    <a:gd name="T6" fmla="*/ 61 w 65"/>
                    <a:gd name="T7" fmla="*/ 21 h 69"/>
                    <a:gd name="T8" fmla="*/ 50 w 65"/>
                    <a:gd name="T9" fmla="*/ 8 h 69"/>
                    <a:gd name="T10" fmla="*/ 35 w 65"/>
                    <a:gd name="T11" fmla="*/ 0 h 69"/>
                    <a:gd name="T12" fmla="*/ 19 w 65"/>
                    <a:gd name="T13" fmla="*/ 2 h 69"/>
                    <a:gd name="T14" fmla="*/ 6 w 65"/>
                    <a:gd name="T15" fmla="*/ 13 h 69"/>
                    <a:gd name="T16" fmla="*/ 0 w 65"/>
                    <a:gd name="T17" fmla="*/ 30 h 69"/>
                    <a:gd name="T18" fmla="*/ 4 w 65"/>
                    <a:gd name="T19" fmla="*/ 47 h 69"/>
                    <a:gd name="T20" fmla="*/ 15 w 65"/>
                    <a:gd name="T21" fmla="*/ 62 h 69"/>
                    <a:gd name="T22" fmla="*/ 30 w 65"/>
                    <a:gd name="T23" fmla="*/ 69 h 69"/>
                    <a:gd name="T24" fmla="*/ 46 w 65"/>
                    <a:gd name="T25" fmla="*/ 65 h 69"/>
                    <a:gd name="T26" fmla="*/ 0 w 65"/>
                    <a:gd name="T27" fmla="*/ 0 h 69"/>
                    <a:gd name="T28" fmla="*/ 65 w 65"/>
                    <a:gd name="T29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5" h="69">
                      <a:moveTo>
                        <a:pt x="46" y="65"/>
                      </a:moveTo>
                      <a:lnTo>
                        <a:pt x="59" y="54"/>
                      </a:lnTo>
                      <a:lnTo>
                        <a:pt x="65" y="39"/>
                      </a:lnTo>
                      <a:lnTo>
                        <a:pt x="61" y="21"/>
                      </a:lnTo>
                      <a:lnTo>
                        <a:pt x="50" y="8"/>
                      </a:lnTo>
                      <a:lnTo>
                        <a:pt x="35" y="0"/>
                      </a:lnTo>
                      <a:lnTo>
                        <a:pt x="19" y="2"/>
                      </a:lnTo>
                      <a:lnTo>
                        <a:pt x="6" y="13"/>
                      </a:lnTo>
                      <a:lnTo>
                        <a:pt x="0" y="30"/>
                      </a:lnTo>
                      <a:lnTo>
                        <a:pt x="4" y="47"/>
                      </a:lnTo>
                      <a:lnTo>
                        <a:pt x="15" y="62"/>
                      </a:lnTo>
                      <a:lnTo>
                        <a:pt x="30" y="69"/>
                      </a:lnTo>
                      <a:lnTo>
                        <a:pt x="46" y="65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360" cap="sq">
                  <a:solidFill>
                    <a:srgbClr val="CC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0" name="Freeform 98"/>
                <p:cNvSpPr>
                  <a:spLocks noChangeArrowheads="1"/>
                </p:cNvSpPr>
                <p:nvPr/>
              </p:nvSpPr>
              <p:spPr bwMode="auto">
                <a:xfrm>
                  <a:off x="3106" y="2126"/>
                  <a:ext cx="63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0 51712"/>
                    <a:gd name="G6" fmla="+- 1 0 0"/>
                    <a:gd name="G7" fmla="*/ 1 16385 2"/>
                    <a:gd name="G8" fmla="+- 1 0 0"/>
                    <a:gd name="G9" fmla="+- 1 0 0"/>
                    <a:gd name="G10" fmla="*/ 1 3457 51712"/>
                    <a:gd name="G11" fmla="*/ 1 16697 51712"/>
                    <a:gd name="G12" fmla="+- 1 0 0"/>
                    <a:gd name="T0" fmla="*/ 46 w 65"/>
                    <a:gd name="T1" fmla="*/ 65 h 69"/>
                    <a:gd name="T2" fmla="*/ 59 w 65"/>
                    <a:gd name="T3" fmla="*/ 54 h 69"/>
                    <a:gd name="T4" fmla="*/ 65 w 65"/>
                    <a:gd name="T5" fmla="*/ 39 h 69"/>
                    <a:gd name="T6" fmla="*/ 61 w 65"/>
                    <a:gd name="T7" fmla="*/ 21 h 69"/>
                    <a:gd name="T8" fmla="*/ 50 w 65"/>
                    <a:gd name="T9" fmla="*/ 8 h 69"/>
                    <a:gd name="T10" fmla="*/ 35 w 65"/>
                    <a:gd name="T11" fmla="*/ 0 h 69"/>
                    <a:gd name="T12" fmla="*/ 19 w 65"/>
                    <a:gd name="T13" fmla="*/ 2 h 69"/>
                    <a:gd name="T14" fmla="*/ 6 w 65"/>
                    <a:gd name="T15" fmla="*/ 13 h 69"/>
                    <a:gd name="T16" fmla="*/ 0 w 65"/>
                    <a:gd name="T17" fmla="*/ 30 h 69"/>
                    <a:gd name="T18" fmla="*/ 4 w 65"/>
                    <a:gd name="T19" fmla="*/ 47 h 69"/>
                    <a:gd name="T20" fmla="*/ 15 w 65"/>
                    <a:gd name="T21" fmla="*/ 62 h 69"/>
                    <a:gd name="T22" fmla="*/ 30 w 65"/>
                    <a:gd name="T23" fmla="*/ 69 h 69"/>
                    <a:gd name="T24" fmla="*/ 46 w 65"/>
                    <a:gd name="T25" fmla="*/ 65 h 69"/>
                    <a:gd name="T26" fmla="*/ 0 w 65"/>
                    <a:gd name="T27" fmla="*/ 0 h 69"/>
                    <a:gd name="T28" fmla="*/ 65 w 65"/>
                    <a:gd name="T29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5" h="69">
                      <a:moveTo>
                        <a:pt x="46" y="65"/>
                      </a:moveTo>
                      <a:lnTo>
                        <a:pt x="59" y="54"/>
                      </a:lnTo>
                      <a:lnTo>
                        <a:pt x="65" y="39"/>
                      </a:lnTo>
                      <a:lnTo>
                        <a:pt x="61" y="21"/>
                      </a:lnTo>
                      <a:lnTo>
                        <a:pt x="50" y="8"/>
                      </a:lnTo>
                      <a:lnTo>
                        <a:pt x="35" y="0"/>
                      </a:lnTo>
                      <a:lnTo>
                        <a:pt x="19" y="2"/>
                      </a:lnTo>
                      <a:lnTo>
                        <a:pt x="6" y="13"/>
                      </a:lnTo>
                      <a:lnTo>
                        <a:pt x="0" y="30"/>
                      </a:lnTo>
                      <a:lnTo>
                        <a:pt x="4" y="47"/>
                      </a:lnTo>
                      <a:lnTo>
                        <a:pt x="15" y="62"/>
                      </a:lnTo>
                      <a:lnTo>
                        <a:pt x="30" y="69"/>
                      </a:lnTo>
                      <a:lnTo>
                        <a:pt x="46" y="65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1" name="Line 99"/>
                <p:cNvSpPr>
                  <a:spLocks noChangeShapeType="1"/>
                </p:cNvSpPr>
                <p:nvPr/>
              </p:nvSpPr>
              <p:spPr bwMode="auto">
                <a:xfrm>
                  <a:off x="3597" y="1992"/>
                  <a:ext cx="9" cy="5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2" name="Freeform 100"/>
                <p:cNvSpPr>
                  <a:spLocks noChangeArrowheads="1"/>
                </p:cNvSpPr>
                <p:nvPr/>
              </p:nvSpPr>
              <p:spPr bwMode="auto">
                <a:xfrm>
                  <a:off x="2638" y="2363"/>
                  <a:ext cx="70" cy="111"/>
                </a:xfrm>
                <a:custGeom>
                  <a:avLst/>
                  <a:gdLst>
                    <a:gd name="G0" fmla="+- 1 0 0"/>
                    <a:gd name="G1" fmla="+- 65452 0 0"/>
                    <a:gd name="G2" fmla="+- 1 0 0"/>
                    <a:gd name="G3" fmla="*/ 1 16385 2"/>
                    <a:gd name="G4" fmla="*/ 1 51565 51712"/>
                    <a:gd name="T0" fmla="*/ 72 w 72"/>
                    <a:gd name="T1" fmla="*/ 117 h 117"/>
                    <a:gd name="T2" fmla="*/ 72 w 72"/>
                    <a:gd name="T3" fmla="*/ 34 h 117"/>
                    <a:gd name="T4" fmla="*/ 0 w 72"/>
                    <a:gd name="T5" fmla="*/ 0 h 117"/>
                    <a:gd name="T6" fmla="*/ 0 w 72"/>
                    <a:gd name="T7" fmla="*/ 84 h 117"/>
                    <a:gd name="T8" fmla="*/ 72 w 72"/>
                    <a:gd name="T9" fmla="*/ 117 h 117"/>
                    <a:gd name="T10" fmla="*/ 0 w 72"/>
                    <a:gd name="T11" fmla="*/ 0 h 117"/>
                    <a:gd name="T12" fmla="*/ 72 w 72"/>
                    <a:gd name="T13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72" h="117">
                      <a:moveTo>
                        <a:pt x="72" y="117"/>
                      </a:moveTo>
                      <a:lnTo>
                        <a:pt x="72" y="34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B200"/>
                </a:solidFill>
                <a:ln w="9360" cap="sq">
                  <a:solidFill>
                    <a:srgbClr val="00B2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3" name="Freeform 101"/>
                <p:cNvSpPr>
                  <a:spLocks noChangeArrowheads="1"/>
                </p:cNvSpPr>
                <p:nvPr/>
              </p:nvSpPr>
              <p:spPr bwMode="auto">
                <a:xfrm>
                  <a:off x="2711" y="2363"/>
                  <a:ext cx="68" cy="111"/>
                </a:xfrm>
                <a:custGeom>
                  <a:avLst/>
                  <a:gdLst>
                    <a:gd name="G0" fmla="+- 83 0 0"/>
                    <a:gd name="G1" fmla="+- 1 0 0"/>
                    <a:gd name="G2" fmla="+- 116 0 0"/>
                    <a:gd name="G3" fmla="*/ 1 16385 2"/>
                    <a:gd name="G4" fmla="*/ 1 51565 51712"/>
                    <a:gd name="T0" fmla="*/ 0 w 70"/>
                    <a:gd name="T1" fmla="*/ 117 h 117"/>
                    <a:gd name="T2" fmla="*/ 0 w 70"/>
                    <a:gd name="T3" fmla="*/ 34 h 117"/>
                    <a:gd name="T4" fmla="*/ 70 w 70"/>
                    <a:gd name="T5" fmla="*/ 0 h 117"/>
                    <a:gd name="T6" fmla="*/ 70 w 70"/>
                    <a:gd name="T7" fmla="*/ 84 h 117"/>
                    <a:gd name="T8" fmla="*/ 0 w 70"/>
                    <a:gd name="T9" fmla="*/ 117 h 117"/>
                    <a:gd name="T10" fmla="*/ 0 w 70"/>
                    <a:gd name="T11" fmla="*/ 0 h 117"/>
                    <a:gd name="T12" fmla="*/ 70 w 70"/>
                    <a:gd name="T13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70" h="117">
                      <a:moveTo>
                        <a:pt x="0" y="117"/>
                      </a:moveTo>
                      <a:lnTo>
                        <a:pt x="0" y="34"/>
                      </a:lnTo>
                      <a:lnTo>
                        <a:pt x="70" y="0"/>
                      </a:lnTo>
                      <a:lnTo>
                        <a:pt x="70" y="84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4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2778" y="2340"/>
                  <a:ext cx="45" cy="21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" name="Freeform 103"/>
                <p:cNvSpPr>
                  <a:spLocks noChangeArrowheads="1"/>
                </p:cNvSpPr>
                <p:nvPr/>
              </p:nvSpPr>
              <p:spPr bwMode="auto">
                <a:xfrm>
                  <a:off x="2802" y="2082"/>
                  <a:ext cx="1079" cy="45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365 0 0"/>
                    <a:gd name="G4" fmla="cos 55083 G3"/>
                    <a:gd name="G5" fmla="+- 365 0 0"/>
                    <a:gd name="G6" fmla="sin 55602 G5"/>
                    <a:gd name="G7" fmla="+- G4 G6 0"/>
                    <a:gd name="G8" fmla="+- G7 1080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+- 1 0 0"/>
                    <a:gd name="G22" fmla="+- 1 0 0"/>
                    <a:gd name="G23" fmla="+- 269 0 0"/>
                    <a:gd name="G24" fmla="+- 33 0 0"/>
                    <a:gd name="G25" fmla="*/ 1 42069 22848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+- 1 0 0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+- 1 0 0"/>
                    <a:gd name="G43" fmla="+- 39936 0 0"/>
                    <a:gd name="G44" fmla="*/ 1 0 51712"/>
                    <a:gd name="G45" fmla="*/ 1 6295 25856"/>
                    <a:gd name="G46" fmla="*/ G45 1 180"/>
                    <a:gd name="G47" fmla="*/ G44 1 G46"/>
                    <a:gd name="G48" fmla="+- 686 0 0"/>
                    <a:gd name="G49" fmla="+- 680 0 0"/>
                    <a:gd name="G50" fmla="+- 662 0 0"/>
                    <a:gd name="G51" fmla="+- 634 0 0"/>
                    <a:gd name="G52" fmla="+- 595 0 0"/>
                    <a:gd name="G53" fmla="+- 550 0 0"/>
                    <a:gd name="G54" fmla="+- 501 0 0"/>
                    <a:gd name="G55" fmla="+- 445 0 0"/>
                    <a:gd name="G56" fmla="+- 388 0 0"/>
                    <a:gd name="G57" fmla="+- 330 0 0"/>
                    <a:gd name="T0" fmla="*/ 1075 w 1075"/>
                    <a:gd name="T1" fmla="*/ 402 h 471"/>
                    <a:gd name="T2" fmla="*/ 981 w 1075"/>
                    <a:gd name="T3" fmla="*/ 295 h 471"/>
                    <a:gd name="T4" fmla="*/ 977 w 1075"/>
                    <a:gd name="T5" fmla="*/ 297 h 471"/>
                    <a:gd name="T6" fmla="*/ 966 w 1075"/>
                    <a:gd name="T7" fmla="*/ 304 h 471"/>
                    <a:gd name="T8" fmla="*/ 949 w 1075"/>
                    <a:gd name="T9" fmla="*/ 315 h 471"/>
                    <a:gd name="T10" fmla="*/ 925 w 1075"/>
                    <a:gd name="T11" fmla="*/ 330 h 471"/>
                    <a:gd name="T12" fmla="*/ 897 w 1075"/>
                    <a:gd name="T13" fmla="*/ 347 h 471"/>
                    <a:gd name="T14" fmla="*/ 866 w 1075"/>
                    <a:gd name="T15" fmla="*/ 365 h 471"/>
                    <a:gd name="T16" fmla="*/ 829 w 1075"/>
                    <a:gd name="T17" fmla="*/ 384 h 471"/>
                    <a:gd name="T18" fmla="*/ 790 w 1075"/>
                    <a:gd name="T19" fmla="*/ 402 h 471"/>
                    <a:gd name="T20" fmla="*/ 749 w 1075"/>
                    <a:gd name="T21" fmla="*/ 419 h 471"/>
                    <a:gd name="T22" fmla="*/ 708 w 1075"/>
                    <a:gd name="T23" fmla="*/ 436 h 471"/>
                    <a:gd name="T24" fmla="*/ 665 w 1075"/>
                    <a:gd name="T25" fmla="*/ 449 h 471"/>
                    <a:gd name="T26" fmla="*/ 662 w 1075"/>
                    <a:gd name="T27" fmla="*/ 451 h 471"/>
                    <a:gd name="T28" fmla="*/ 653 w 1075"/>
                    <a:gd name="T29" fmla="*/ 453 h 471"/>
                    <a:gd name="T30" fmla="*/ 638 w 1075"/>
                    <a:gd name="T31" fmla="*/ 456 h 471"/>
                    <a:gd name="T32" fmla="*/ 615 w 1075"/>
                    <a:gd name="T33" fmla="*/ 462 h 471"/>
                    <a:gd name="T34" fmla="*/ 586 w 1075"/>
                    <a:gd name="T35" fmla="*/ 466 h 471"/>
                    <a:gd name="T36" fmla="*/ 549 w 1075"/>
                    <a:gd name="T37" fmla="*/ 469 h 471"/>
                    <a:gd name="T38" fmla="*/ 502 w 1075"/>
                    <a:gd name="T39" fmla="*/ 471 h 471"/>
                    <a:gd name="T40" fmla="*/ 447 w 1075"/>
                    <a:gd name="T41" fmla="*/ 471 h 471"/>
                    <a:gd name="T42" fmla="*/ 380 w 1075"/>
                    <a:gd name="T43" fmla="*/ 469 h 471"/>
                    <a:gd name="T44" fmla="*/ 304 w 1075"/>
                    <a:gd name="T45" fmla="*/ 464 h 471"/>
                    <a:gd name="T46" fmla="*/ 298 w 1075"/>
                    <a:gd name="T47" fmla="*/ 462 h 471"/>
                    <a:gd name="T48" fmla="*/ 280 w 1075"/>
                    <a:gd name="T49" fmla="*/ 460 h 471"/>
                    <a:gd name="T50" fmla="*/ 254 w 1075"/>
                    <a:gd name="T51" fmla="*/ 454 h 471"/>
                    <a:gd name="T52" fmla="*/ 222 w 1075"/>
                    <a:gd name="T53" fmla="*/ 445 h 471"/>
                    <a:gd name="T54" fmla="*/ 185 w 1075"/>
                    <a:gd name="T55" fmla="*/ 434 h 471"/>
                    <a:gd name="T56" fmla="*/ 146 w 1075"/>
                    <a:gd name="T57" fmla="*/ 417 h 471"/>
                    <a:gd name="T58" fmla="*/ 107 w 1075"/>
                    <a:gd name="T59" fmla="*/ 395 h 471"/>
                    <a:gd name="T60" fmla="*/ 70 w 1075"/>
                    <a:gd name="T61" fmla="*/ 367 h 471"/>
                    <a:gd name="T62" fmla="*/ 39 w 1075"/>
                    <a:gd name="T63" fmla="*/ 332 h 471"/>
                    <a:gd name="T64" fmla="*/ 37 w 1075"/>
                    <a:gd name="T65" fmla="*/ 330 h 471"/>
                    <a:gd name="T66" fmla="*/ 31 w 1075"/>
                    <a:gd name="T67" fmla="*/ 321 h 471"/>
                    <a:gd name="T68" fmla="*/ 22 w 1075"/>
                    <a:gd name="T69" fmla="*/ 308 h 471"/>
                    <a:gd name="T70" fmla="*/ 15 w 1075"/>
                    <a:gd name="T71" fmla="*/ 291 h 471"/>
                    <a:gd name="T72" fmla="*/ 5 w 1075"/>
                    <a:gd name="T73" fmla="*/ 269 h 471"/>
                    <a:gd name="T74" fmla="*/ 2 w 1075"/>
                    <a:gd name="T75" fmla="*/ 243 h 471"/>
                    <a:gd name="T76" fmla="*/ 0 w 1075"/>
                    <a:gd name="T77" fmla="*/ 215 h 471"/>
                    <a:gd name="T78" fmla="*/ 4 w 1075"/>
                    <a:gd name="T79" fmla="*/ 186 h 471"/>
                    <a:gd name="T80" fmla="*/ 16 w 1075"/>
                    <a:gd name="T81" fmla="*/ 152 h 471"/>
                    <a:gd name="T82" fmla="*/ 37 w 1075"/>
                    <a:gd name="T83" fmla="*/ 119 h 471"/>
                    <a:gd name="T84" fmla="*/ 68 w 1075"/>
                    <a:gd name="T85" fmla="*/ 84 h 471"/>
                    <a:gd name="T86" fmla="*/ 70 w 1075"/>
                    <a:gd name="T87" fmla="*/ 82 h 471"/>
                    <a:gd name="T88" fmla="*/ 80 w 1075"/>
                    <a:gd name="T89" fmla="*/ 72 h 471"/>
                    <a:gd name="T90" fmla="*/ 93 w 1075"/>
                    <a:gd name="T91" fmla="*/ 59 h 471"/>
                    <a:gd name="T92" fmla="*/ 115 w 1075"/>
                    <a:gd name="T93" fmla="*/ 43 h 471"/>
                    <a:gd name="T94" fmla="*/ 144 w 1075"/>
                    <a:gd name="T95" fmla="*/ 22 h 471"/>
                    <a:gd name="T96" fmla="*/ 182 w 1075"/>
                    <a:gd name="T97" fmla="*/ 0 h 471"/>
                    <a:gd name="T98" fmla="*/ 322 w 1075"/>
                    <a:gd name="T99" fmla="*/ 85 h 471"/>
                    <a:gd name="T100" fmla="*/ 0 w 1075"/>
                    <a:gd name="T101" fmla="*/ 0 h 471"/>
                    <a:gd name="T102" fmla="*/ 1075 w 1075"/>
                    <a:gd name="T103" fmla="*/ 471 h 4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T100" t="T101" r="T102" b="T103"/>
                  <a:pathLst>
                    <a:path w="1075" h="471">
                      <a:moveTo>
                        <a:pt x="1075" y="402"/>
                      </a:moveTo>
                      <a:lnTo>
                        <a:pt x="981" y="295"/>
                      </a:lnTo>
                      <a:lnTo>
                        <a:pt x="977" y="297"/>
                      </a:lnTo>
                      <a:lnTo>
                        <a:pt x="966" y="304"/>
                      </a:lnTo>
                      <a:lnTo>
                        <a:pt x="949" y="315"/>
                      </a:lnTo>
                      <a:lnTo>
                        <a:pt x="925" y="330"/>
                      </a:lnTo>
                      <a:lnTo>
                        <a:pt x="897" y="347"/>
                      </a:lnTo>
                      <a:lnTo>
                        <a:pt x="866" y="365"/>
                      </a:lnTo>
                      <a:lnTo>
                        <a:pt x="829" y="384"/>
                      </a:lnTo>
                      <a:lnTo>
                        <a:pt x="790" y="402"/>
                      </a:lnTo>
                      <a:lnTo>
                        <a:pt x="749" y="419"/>
                      </a:lnTo>
                      <a:lnTo>
                        <a:pt x="708" y="436"/>
                      </a:lnTo>
                      <a:lnTo>
                        <a:pt x="665" y="449"/>
                      </a:lnTo>
                      <a:lnTo>
                        <a:pt x="662" y="451"/>
                      </a:lnTo>
                      <a:lnTo>
                        <a:pt x="653" y="453"/>
                      </a:lnTo>
                      <a:lnTo>
                        <a:pt x="638" y="456"/>
                      </a:lnTo>
                      <a:lnTo>
                        <a:pt x="615" y="462"/>
                      </a:lnTo>
                      <a:lnTo>
                        <a:pt x="586" y="466"/>
                      </a:lnTo>
                      <a:lnTo>
                        <a:pt x="549" y="469"/>
                      </a:lnTo>
                      <a:lnTo>
                        <a:pt x="502" y="471"/>
                      </a:lnTo>
                      <a:lnTo>
                        <a:pt x="447" y="471"/>
                      </a:lnTo>
                      <a:lnTo>
                        <a:pt x="380" y="469"/>
                      </a:lnTo>
                      <a:lnTo>
                        <a:pt x="304" y="464"/>
                      </a:lnTo>
                      <a:lnTo>
                        <a:pt x="298" y="462"/>
                      </a:lnTo>
                      <a:lnTo>
                        <a:pt x="280" y="460"/>
                      </a:lnTo>
                      <a:lnTo>
                        <a:pt x="254" y="454"/>
                      </a:lnTo>
                      <a:lnTo>
                        <a:pt x="222" y="445"/>
                      </a:lnTo>
                      <a:lnTo>
                        <a:pt x="185" y="434"/>
                      </a:lnTo>
                      <a:lnTo>
                        <a:pt x="146" y="417"/>
                      </a:lnTo>
                      <a:lnTo>
                        <a:pt x="107" y="395"/>
                      </a:lnTo>
                      <a:lnTo>
                        <a:pt x="70" y="367"/>
                      </a:lnTo>
                      <a:lnTo>
                        <a:pt x="39" y="332"/>
                      </a:lnTo>
                      <a:lnTo>
                        <a:pt x="37" y="330"/>
                      </a:lnTo>
                      <a:lnTo>
                        <a:pt x="31" y="321"/>
                      </a:lnTo>
                      <a:lnTo>
                        <a:pt x="22" y="308"/>
                      </a:lnTo>
                      <a:lnTo>
                        <a:pt x="15" y="291"/>
                      </a:lnTo>
                      <a:lnTo>
                        <a:pt x="5" y="269"/>
                      </a:lnTo>
                      <a:lnTo>
                        <a:pt x="2" y="243"/>
                      </a:lnTo>
                      <a:lnTo>
                        <a:pt x="0" y="215"/>
                      </a:lnTo>
                      <a:lnTo>
                        <a:pt x="4" y="186"/>
                      </a:lnTo>
                      <a:lnTo>
                        <a:pt x="16" y="152"/>
                      </a:lnTo>
                      <a:lnTo>
                        <a:pt x="37" y="119"/>
                      </a:lnTo>
                      <a:lnTo>
                        <a:pt x="68" y="84"/>
                      </a:lnTo>
                      <a:lnTo>
                        <a:pt x="70" y="82"/>
                      </a:lnTo>
                      <a:lnTo>
                        <a:pt x="80" y="72"/>
                      </a:lnTo>
                      <a:lnTo>
                        <a:pt x="93" y="59"/>
                      </a:lnTo>
                      <a:lnTo>
                        <a:pt x="115" y="43"/>
                      </a:lnTo>
                      <a:lnTo>
                        <a:pt x="144" y="22"/>
                      </a:lnTo>
                      <a:lnTo>
                        <a:pt x="182" y="0"/>
                      </a:lnTo>
                      <a:lnTo>
                        <a:pt x="322" y="85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6" name="Freeform 104"/>
                <p:cNvSpPr>
                  <a:spLocks noChangeArrowheads="1"/>
                </p:cNvSpPr>
                <p:nvPr/>
              </p:nvSpPr>
              <p:spPr bwMode="auto">
                <a:xfrm>
                  <a:off x="2791" y="2149"/>
                  <a:ext cx="1080" cy="45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364 0 0"/>
                    <a:gd name="G4" fmla="cos 55081 G3"/>
                    <a:gd name="G5" fmla="+- 364 0 0"/>
                    <a:gd name="G6" fmla="sin 55602 G5"/>
                    <a:gd name="G7" fmla="+- G4 G6 0"/>
                    <a:gd name="G8" fmla="+- G7 1080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+- 1 0 0"/>
                    <a:gd name="G22" fmla="+- 1 0 0"/>
                    <a:gd name="G23" fmla="+- 267 0 0"/>
                    <a:gd name="G24" fmla="+- 35 0 0"/>
                    <a:gd name="G25" fmla="*/ 1 42069 22848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+- 1 0 0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+- 1 0 0"/>
                    <a:gd name="G43" fmla="+- 39936 0 0"/>
                    <a:gd name="G44" fmla="*/ 1 0 51712"/>
                    <a:gd name="G45" fmla="*/ 1 6295 25856"/>
                    <a:gd name="G46" fmla="*/ G45 1 180"/>
                    <a:gd name="G47" fmla="*/ G44 1 G46"/>
                    <a:gd name="G48" fmla="+- 688 0 0"/>
                    <a:gd name="G49" fmla="+- 682 0 0"/>
                    <a:gd name="G50" fmla="+- 663 0 0"/>
                    <a:gd name="G51" fmla="+- 635 0 0"/>
                    <a:gd name="G52" fmla="+- 597 0 0"/>
                    <a:gd name="G53" fmla="+- 552 0 0"/>
                    <a:gd name="G54" fmla="+- 502 0 0"/>
                    <a:gd name="G55" fmla="+- 447 0 0"/>
                    <a:gd name="G56" fmla="+- 389 0 0"/>
                    <a:gd name="G57" fmla="+- 330 0 0"/>
                    <a:gd name="T0" fmla="*/ 1075 w 1075"/>
                    <a:gd name="T1" fmla="*/ 354 h 469"/>
                    <a:gd name="T2" fmla="*/ 981 w 1075"/>
                    <a:gd name="T3" fmla="*/ 293 h 469"/>
                    <a:gd name="T4" fmla="*/ 977 w 1075"/>
                    <a:gd name="T5" fmla="*/ 295 h 469"/>
                    <a:gd name="T6" fmla="*/ 966 w 1075"/>
                    <a:gd name="T7" fmla="*/ 303 h 469"/>
                    <a:gd name="T8" fmla="*/ 949 w 1075"/>
                    <a:gd name="T9" fmla="*/ 314 h 469"/>
                    <a:gd name="T10" fmla="*/ 925 w 1075"/>
                    <a:gd name="T11" fmla="*/ 328 h 469"/>
                    <a:gd name="T12" fmla="*/ 897 w 1075"/>
                    <a:gd name="T13" fmla="*/ 345 h 469"/>
                    <a:gd name="T14" fmla="*/ 866 w 1075"/>
                    <a:gd name="T15" fmla="*/ 364 h 469"/>
                    <a:gd name="T16" fmla="*/ 829 w 1075"/>
                    <a:gd name="T17" fmla="*/ 382 h 469"/>
                    <a:gd name="T18" fmla="*/ 790 w 1075"/>
                    <a:gd name="T19" fmla="*/ 401 h 469"/>
                    <a:gd name="T20" fmla="*/ 749 w 1075"/>
                    <a:gd name="T21" fmla="*/ 419 h 469"/>
                    <a:gd name="T22" fmla="*/ 708 w 1075"/>
                    <a:gd name="T23" fmla="*/ 434 h 469"/>
                    <a:gd name="T24" fmla="*/ 665 w 1075"/>
                    <a:gd name="T25" fmla="*/ 447 h 469"/>
                    <a:gd name="T26" fmla="*/ 662 w 1075"/>
                    <a:gd name="T27" fmla="*/ 449 h 469"/>
                    <a:gd name="T28" fmla="*/ 653 w 1075"/>
                    <a:gd name="T29" fmla="*/ 451 h 469"/>
                    <a:gd name="T30" fmla="*/ 638 w 1075"/>
                    <a:gd name="T31" fmla="*/ 456 h 469"/>
                    <a:gd name="T32" fmla="*/ 615 w 1075"/>
                    <a:gd name="T33" fmla="*/ 460 h 469"/>
                    <a:gd name="T34" fmla="*/ 586 w 1075"/>
                    <a:gd name="T35" fmla="*/ 464 h 469"/>
                    <a:gd name="T36" fmla="*/ 549 w 1075"/>
                    <a:gd name="T37" fmla="*/ 468 h 469"/>
                    <a:gd name="T38" fmla="*/ 502 w 1075"/>
                    <a:gd name="T39" fmla="*/ 469 h 469"/>
                    <a:gd name="T40" fmla="*/ 447 w 1075"/>
                    <a:gd name="T41" fmla="*/ 469 h 469"/>
                    <a:gd name="T42" fmla="*/ 380 w 1075"/>
                    <a:gd name="T43" fmla="*/ 468 h 469"/>
                    <a:gd name="T44" fmla="*/ 304 w 1075"/>
                    <a:gd name="T45" fmla="*/ 462 h 469"/>
                    <a:gd name="T46" fmla="*/ 298 w 1075"/>
                    <a:gd name="T47" fmla="*/ 462 h 469"/>
                    <a:gd name="T48" fmla="*/ 280 w 1075"/>
                    <a:gd name="T49" fmla="*/ 458 h 469"/>
                    <a:gd name="T50" fmla="*/ 254 w 1075"/>
                    <a:gd name="T51" fmla="*/ 453 h 469"/>
                    <a:gd name="T52" fmla="*/ 222 w 1075"/>
                    <a:gd name="T53" fmla="*/ 445 h 469"/>
                    <a:gd name="T54" fmla="*/ 185 w 1075"/>
                    <a:gd name="T55" fmla="*/ 432 h 469"/>
                    <a:gd name="T56" fmla="*/ 146 w 1075"/>
                    <a:gd name="T57" fmla="*/ 416 h 469"/>
                    <a:gd name="T58" fmla="*/ 107 w 1075"/>
                    <a:gd name="T59" fmla="*/ 393 h 469"/>
                    <a:gd name="T60" fmla="*/ 70 w 1075"/>
                    <a:gd name="T61" fmla="*/ 366 h 469"/>
                    <a:gd name="T62" fmla="*/ 39 w 1075"/>
                    <a:gd name="T63" fmla="*/ 332 h 469"/>
                    <a:gd name="T64" fmla="*/ 37 w 1075"/>
                    <a:gd name="T65" fmla="*/ 328 h 469"/>
                    <a:gd name="T66" fmla="*/ 31 w 1075"/>
                    <a:gd name="T67" fmla="*/ 321 h 469"/>
                    <a:gd name="T68" fmla="*/ 22 w 1075"/>
                    <a:gd name="T69" fmla="*/ 306 h 469"/>
                    <a:gd name="T70" fmla="*/ 15 w 1075"/>
                    <a:gd name="T71" fmla="*/ 290 h 469"/>
                    <a:gd name="T72" fmla="*/ 5 w 1075"/>
                    <a:gd name="T73" fmla="*/ 267 h 469"/>
                    <a:gd name="T74" fmla="*/ 2 w 1075"/>
                    <a:gd name="T75" fmla="*/ 243 h 469"/>
                    <a:gd name="T76" fmla="*/ 0 w 1075"/>
                    <a:gd name="T77" fmla="*/ 215 h 469"/>
                    <a:gd name="T78" fmla="*/ 4 w 1075"/>
                    <a:gd name="T79" fmla="*/ 184 h 469"/>
                    <a:gd name="T80" fmla="*/ 16 w 1075"/>
                    <a:gd name="T81" fmla="*/ 152 h 469"/>
                    <a:gd name="T82" fmla="*/ 37 w 1075"/>
                    <a:gd name="T83" fmla="*/ 117 h 469"/>
                    <a:gd name="T84" fmla="*/ 68 w 1075"/>
                    <a:gd name="T85" fmla="*/ 84 h 469"/>
                    <a:gd name="T86" fmla="*/ 70 w 1075"/>
                    <a:gd name="T87" fmla="*/ 80 h 469"/>
                    <a:gd name="T88" fmla="*/ 80 w 1075"/>
                    <a:gd name="T89" fmla="*/ 73 h 469"/>
                    <a:gd name="T90" fmla="*/ 93 w 1075"/>
                    <a:gd name="T91" fmla="*/ 60 h 469"/>
                    <a:gd name="T92" fmla="*/ 115 w 1075"/>
                    <a:gd name="T93" fmla="*/ 41 h 469"/>
                    <a:gd name="T94" fmla="*/ 144 w 1075"/>
                    <a:gd name="T95" fmla="*/ 23 h 469"/>
                    <a:gd name="T96" fmla="*/ 182 w 1075"/>
                    <a:gd name="T97" fmla="*/ 0 h 469"/>
                    <a:gd name="T98" fmla="*/ 315 w 1075"/>
                    <a:gd name="T99" fmla="*/ 37 h 469"/>
                    <a:gd name="T100" fmla="*/ 0 w 1075"/>
                    <a:gd name="T101" fmla="*/ 0 h 469"/>
                    <a:gd name="T102" fmla="*/ 1075 w 1075"/>
                    <a:gd name="T103" fmla="*/ 469 h 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T100" t="T101" r="T102" b="T103"/>
                  <a:pathLst>
                    <a:path w="1075" h="469">
                      <a:moveTo>
                        <a:pt x="1075" y="354"/>
                      </a:moveTo>
                      <a:lnTo>
                        <a:pt x="981" y="293"/>
                      </a:lnTo>
                      <a:lnTo>
                        <a:pt x="977" y="295"/>
                      </a:lnTo>
                      <a:lnTo>
                        <a:pt x="966" y="303"/>
                      </a:lnTo>
                      <a:lnTo>
                        <a:pt x="949" y="314"/>
                      </a:lnTo>
                      <a:lnTo>
                        <a:pt x="925" y="328"/>
                      </a:lnTo>
                      <a:lnTo>
                        <a:pt x="897" y="345"/>
                      </a:lnTo>
                      <a:lnTo>
                        <a:pt x="866" y="364"/>
                      </a:lnTo>
                      <a:lnTo>
                        <a:pt x="829" y="382"/>
                      </a:lnTo>
                      <a:lnTo>
                        <a:pt x="790" y="401"/>
                      </a:lnTo>
                      <a:lnTo>
                        <a:pt x="749" y="419"/>
                      </a:lnTo>
                      <a:lnTo>
                        <a:pt x="708" y="434"/>
                      </a:lnTo>
                      <a:lnTo>
                        <a:pt x="665" y="447"/>
                      </a:lnTo>
                      <a:lnTo>
                        <a:pt x="662" y="449"/>
                      </a:lnTo>
                      <a:lnTo>
                        <a:pt x="653" y="451"/>
                      </a:lnTo>
                      <a:lnTo>
                        <a:pt x="638" y="456"/>
                      </a:lnTo>
                      <a:lnTo>
                        <a:pt x="615" y="460"/>
                      </a:lnTo>
                      <a:lnTo>
                        <a:pt x="586" y="464"/>
                      </a:lnTo>
                      <a:lnTo>
                        <a:pt x="549" y="468"/>
                      </a:lnTo>
                      <a:lnTo>
                        <a:pt x="502" y="469"/>
                      </a:lnTo>
                      <a:lnTo>
                        <a:pt x="447" y="469"/>
                      </a:lnTo>
                      <a:lnTo>
                        <a:pt x="380" y="468"/>
                      </a:lnTo>
                      <a:lnTo>
                        <a:pt x="304" y="462"/>
                      </a:lnTo>
                      <a:lnTo>
                        <a:pt x="298" y="462"/>
                      </a:lnTo>
                      <a:lnTo>
                        <a:pt x="280" y="458"/>
                      </a:lnTo>
                      <a:lnTo>
                        <a:pt x="254" y="453"/>
                      </a:lnTo>
                      <a:lnTo>
                        <a:pt x="222" y="445"/>
                      </a:lnTo>
                      <a:lnTo>
                        <a:pt x="185" y="432"/>
                      </a:lnTo>
                      <a:lnTo>
                        <a:pt x="146" y="416"/>
                      </a:lnTo>
                      <a:lnTo>
                        <a:pt x="107" y="393"/>
                      </a:lnTo>
                      <a:lnTo>
                        <a:pt x="70" y="366"/>
                      </a:lnTo>
                      <a:lnTo>
                        <a:pt x="39" y="332"/>
                      </a:lnTo>
                      <a:lnTo>
                        <a:pt x="37" y="328"/>
                      </a:lnTo>
                      <a:lnTo>
                        <a:pt x="31" y="321"/>
                      </a:lnTo>
                      <a:lnTo>
                        <a:pt x="22" y="306"/>
                      </a:lnTo>
                      <a:lnTo>
                        <a:pt x="15" y="290"/>
                      </a:lnTo>
                      <a:lnTo>
                        <a:pt x="5" y="267"/>
                      </a:lnTo>
                      <a:lnTo>
                        <a:pt x="2" y="243"/>
                      </a:lnTo>
                      <a:lnTo>
                        <a:pt x="0" y="215"/>
                      </a:lnTo>
                      <a:lnTo>
                        <a:pt x="4" y="184"/>
                      </a:lnTo>
                      <a:lnTo>
                        <a:pt x="16" y="152"/>
                      </a:lnTo>
                      <a:lnTo>
                        <a:pt x="37" y="117"/>
                      </a:lnTo>
                      <a:lnTo>
                        <a:pt x="68" y="84"/>
                      </a:lnTo>
                      <a:lnTo>
                        <a:pt x="70" y="80"/>
                      </a:lnTo>
                      <a:lnTo>
                        <a:pt x="80" y="73"/>
                      </a:lnTo>
                      <a:lnTo>
                        <a:pt x="93" y="60"/>
                      </a:lnTo>
                      <a:lnTo>
                        <a:pt x="115" y="41"/>
                      </a:lnTo>
                      <a:lnTo>
                        <a:pt x="144" y="23"/>
                      </a:lnTo>
                      <a:lnTo>
                        <a:pt x="182" y="0"/>
                      </a:lnTo>
                      <a:lnTo>
                        <a:pt x="315" y="37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" name="Freeform 105"/>
                <p:cNvSpPr>
                  <a:spLocks noChangeArrowheads="1"/>
                </p:cNvSpPr>
                <p:nvPr/>
              </p:nvSpPr>
              <p:spPr bwMode="auto">
                <a:xfrm>
                  <a:off x="3636" y="2360"/>
                  <a:ext cx="42" cy="54"/>
                </a:xfrm>
                <a:custGeom>
                  <a:avLst/>
                  <a:gdLst>
                    <a:gd name="G0" fmla="+- 1 0 0"/>
                    <a:gd name="G1" fmla="+- 68 0 0"/>
                    <a:gd name="G2" fmla="+- 1 0 0"/>
                    <a:gd name="G3" fmla="*/ 1 16385 2"/>
                    <a:gd name="G4" fmla="*/ 1 51565 51712"/>
                    <a:gd name="T0" fmla="*/ 44 w 44"/>
                    <a:gd name="T1" fmla="*/ 0 h 58"/>
                    <a:gd name="T2" fmla="*/ 0 w 44"/>
                    <a:gd name="T3" fmla="*/ 25 h 58"/>
                    <a:gd name="T4" fmla="*/ 0 w 44"/>
                    <a:gd name="T5" fmla="*/ 58 h 58"/>
                    <a:gd name="T6" fmla="*/ 44 w 44"/>
                    <a:gd name="T7" fmla="*/ 34 h 58"/>
                    <a:gd name="T8" fmla="*/ 44 w 44"/>
                    <a:gd name="T9" fmla="*/ 0 h 58"/>
                    <a:gd name="T10" fmla="*/ 0 w 44"/>
                    <a:gd name="T11" fmla="*/ 0 h 58"/>
                    <a:gd name="T12" fmla="*/ 44 w 44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8">
                      <a:moveTo>
                        <a:pt x="44" y="0"/>
                      </a:moveTo>
                      <a:lnTo>
                        <a:pt x="0" y="25"/>
                      </a:lnTo>
                      <a:lnTo>
                        <a:pt x="0" y="58"/>
                      </a:lnTo>
                      <a:lnTo>
                        <a:pt x="44" y="34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" name="Freeform 106"/>
                <p:cNvSpPr>
                  <a:spLocks noChangeArrowheads="1"/>
                </p:cNvSpPr>
                <p:nvPr/>
              </p:nvSpPr>
              <p:spPr bwMode="auto">
                <a:xfrm>
                  <a:off x="3636" y="2360"/>
                  <a:ext cx="42" cy="54"/>
                </a:xfrm>
                <a:custGeom>
                  <a:avLst/>
                  <a:gdLst>
                    <a:gd name="G0" fmla="+- 1 0 0"/>
                    <a:gd name="G1" fmla="+- 68 0 0"/>
                    <a:gd name="G2" fmla="+- 1 0 0"/>
                    <a:gd name="G3" fmla="*/ 1 16385 2"/>
                    <a:gd name="G4" fmla="*/ 1 32768 5"/>
                    <a:gd name="T0" fmla="*/ 44 w 44"/>
                    <a:gd name="T1" fmla="*/ 0 h 58"/>
                    <a:gd name="T2" fmla="*/ 0 w 44"/>
                    <a:gd name="T3" fmla="*/ 25 h 58"/>
                    <a:gd name="T4" fmla="*/ 0 w 44"/>
                    <a:gd name="T5" fmla="*/ 58 h 58"/>
                    <a:gd name="T6" fmla="*/ 44 w 44"/>
                    <a:gd name="T7" fmla="*/ 34 h 58"/>
                    <a:gd name="T8" fmla="*/ 44 w 44"/>
                    <a:gd name="T9" fmla="*/ 0 h 58"/>
                    <a:gd name="T10" fmla="*/ 0 w 44"/>
                    <a:gd name="T11" fmla="*/ 0 h 58"/>
                    <a:gd name="T12" fmla="*/ 44 w 44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8">
                      <a:moveTo>
                        <a:pt x="44" y="0"/>
                      </a:moveTo>
                      <a:lnTo>
                        <a:pt x="0" y="25"/>
                      </a:lnTo>
                      <a:lnTo>
                        <a:pt x="0" y="58"/>
                      </a:lnTo>
                      <a:lnTo>
                        <a:pt x="44" y="3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9" name="Freeform 107"/>
                <p:cNvSpPr>
                  <a:spLocks noChangeArrowheads="1"/>
                </p:cNvSpPr>
                <p:nvPr/>
              </p:nvSpPr>
              <p:spPr bwMode="auto">
                <a:xfrm>
                  <a:off x="3636" y="2417"/>
                  <a:ext cx="42" cy="53"/>
                </a:xfrm>
                <a:custGeom>
                  <a:avLst/>
                  <a:gdLst>
                    <a:gd name="G0" fmla="+- 1 0 0"/>
                    <a:gd name="G1" fmla="+- 70 0 0"/>
                    <a:gd name="G2" fmla="+- 1 0 0"/>
                    <a:gd name="G3" fmla="*/ 1 16385 2"/>
                    <a:gd name="G4" fmla="*/ 1 51565 51712"/>
                    <a:gd name="T0" fmla="*/ 44 w 44"/>
                    <a:gd name="T1" fmla="*/ 0 h 57"/>
                    <a:gd name="T2" fmla="*/ 0 w 44"/>
                    <a:gd name="T3" fmla="*/ 24 h 57"/>
                    <a:gd name="T4" fmla="*/ 0 w 44"/>
                    <a:gd name="T5" fmla="*/ 57 h 57"/>
                    <a:gd name="T6" fmla="*/ 44 w 44"/>
                    <a:gd name="T7" fmla="*/ 31 h 57"/>
                    <a:gd name="T8" fmla="*/ 44 w 44"/>
                    <a:gd name="T9" fmla="*/ 0 h 57"/>
                    <a:gd name="T10" fmla="*/ 0 w 44"/>
                    <a:gd name="T11" fmla="*/ 0 h 57"/>
                    <a:gd name="T12" fmla="*/ 44 w 44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7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4" y="31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0" name="Freeform 108"/>
                <p:cNvSpPr>
                  <a:spLocks noChangeArrowheads="1"/>
                </p:cNvSpPr>
                <p:nvPr/>
              </p:nvSpPr>
              <p:spPr bwMode="auto">
                <a:xfrm>
                  <a:off x="3636" y="2417"/>
                  <a:ext cx="42" cy="53"/>
                </a:xfrm>
                <a:custGeom>
                  <a:avLst/>
                  <a:gdLst>
                    <a:gd name="G0" fmla="+- 1 0 0"/>
                    <a:gd name="G1" fmla="+- 70 0 0"/>
                    <a:gd name="G2" fmla="+- 1 0 0"/>
                    <a:gd name="G3" fmla="*/ 1 16385 2"/>
                    <a:gd name="G4" fmla="*/ 1 32768 5"/>
                    <a:gd name="T0" fmla="*/ 44 w 44"/>
                    <a:gd name="T1" fmla="*/ 0 h 57"/>
                    <a:gd name="T2" fmla="*/ 0 w 44"/>
                    <a:gd name="T3" fmla="*/ 24 h 57"/>
                    <a:gd name="T4" fmla="*/ 0 w 44"/>
                    <a:gd name="T5" fmla="*/ 57 h 57"/>
                    <a:gd name="T6" fmla="*/ 44 w 44"/>
                    <a:gd name="T7" fmla="*/ 31 h 57"/>
                    <a:gd name="T8" fmla="*/ 44 w 44"/>
                    <a:gd name="T9" fmla="*/ 0 h 57"/>
                    <a:gd name="T10" fmla="*/ 0 w 44"/>
                    <a:gd name="T11" fmla="*/ 0 h 57"/>
                    <a:gd name="T12" fmla="*/ 44 w 44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7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4" y="31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1" name="Freeform 109"/>
                <p:cNvSpPr>
                  <a:spLocks noChangeArrowheads="1"/>
                </p:cNvSpPr>
                <p:nvPr/>
              </p:nvSpPr>
              <p:spPr bwMode="auto">
                <a:xfrm>
                  <a:off x="3636" y="2464"/>
                  <a:ext cx="42" cy="54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51565 51712"/>
                    <a:gd name="T0" fmla="*/ 44 w 44"/>
                    <a:gd name="T1" fmla="*/ 0 h 58"/>
                    <a:gd name="T2" fmla="*/ 0 w 44"/>
                    <a:gd name="T3" fmla="*/ 24 h 58"/>
                    <a:gd name="T4" fmla="*/ 0 w 44"/>
                    <a:gd name="T5" fmla="*/ 58 h 58"/>
                    <a:gd name="T6" fmla="*/ 44 w 44"/>
                    <a:gd name="T7" fmla="*/ 33 h 58"/>
                    <a:gd name="T8" fmla="*/ 44 w 44"/>
                    <a:gd name="T9" fmla="*/ 0 h 58"/>
                    <a:gd name="T10" fmla="*/ 0 w 44"/>
                    <a:gd name="T11" fmla="*/ 0 h 58"/>
                    <a:gd name="T12" fmla="*/ 44 w 44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8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8"/>
                      </a:lnTo>
                      <a:lnTo>
                        <a:pt x="44" y="33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2" name="Freeform 110"/>
                <p:cNvSpPr>
                  <a:spLocks noChangeArrowheads="1"/>
                </p:cNvSpPr>
                <p:nvPr/>
              </p:nvSpPr>
              <p:spPr bwMode="auto">
                <a:xfrm>
                  <a:off x="3636" y="2464"/>
                  <a:ext cx="42" cy="54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32768 5"/>
                    <a:gd name="T0" fmla="*/ 44 w 44"/>
                    <a:gd name="T1" fmla="*/ 0 h 58"/>
                    <a:gd name="T2" fmla="*/ 0 w 44"/>
                    <a:gd name="T3" fmla="*/ 24 h 58"/>
                    <a:gd name="T4" fmla="*/ 0 w 44"/>
                    <a:gd name="T5" fmla="*/ 58 h 58"/>
                    <a:gd name="T6" fmla="*/ 44 w 44"/>
                    <a:gd name="T7" fmla="*/ 33 h 58"/>
                    <a:gd name="T8" fmla="*/ 44 w 44"/>
                    <a:gd name="T9" fmla="*/ 0 h 58"/>
                    <a:gd name="T10" fmla="*/ 0 w 44"/>
                    <a:gd name="T11" fmla="*/ 0 h 58"/>
                    <a:gd name="T12" fmla="*/ 44 w 44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8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8"/>
                      </a:lnTo>
                      <a:lnTo>
                        <a:pt x="44" y="33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3" name="Freeform 111"/>
                <p:cNvSpPr>
                  <a:spLocks noChangeArrowheads="1"/>
                </p:cNvSpPr>
                <p:nvPr/>
              </p:nvSpPr>
              <p:spPr bwMode="auto">
                <a:xfrm>
                  <a:off x="3636" y="2516"/>
                  <a:ext cx="42" cy="53"/>
                </a:xfrm>
                <a:custGeom>
                  <a:avLst/>
                  <a:gdLst>
                    <a:gd name="G0" fmla="+- 1 0 0"/>
                    <a:gd name="G1" fmla="+- 70 0 0"/>
                    <a:gd name="G2" fmla="+- 1 0 0"/>
                    <a:gd name="G3" fmla="*/ 1 16385 2"/>
                    <a:gd name="G4" fmla="*/ 1 51565 51712"/>
                    <a:gd name="T0" fmla="*/ 44 w 44"/>
                    <a:gd name="T1" fmla="*/ 0 h 57"/>
                    <a:gd name="T2" fmla="*/ 0 w 44"/>
                    <a:gd name="T3" fmla="*/ 24 h 57"/>
                    <a:gd name="T4" fmla="*/ 0 w 44"/>
                    <a:gd name="T5" fmla="*/ 57 h 57"/>
                    <a:gd name="T6" fmla="*/ 44 w 44"/>
                    <a:gd name="T7" fmla="*/ 31 h 57"/>
                    <a:gd name="T8" fmla="*/ 44 w 44"/>
                    <a:gd name="T9" fmla="*/ 0 h 57"/>
                    <a:gd name="T10" fmla="*/ 0 w 44"/>
                    <a:gd name="T11" fmla="*/ 0 h 57"/>
                    <a:gd name="T12" fmla="*/ 44 w 44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7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4" y="31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4" name="Freeform 112"/>
                <p:cNvSpPr>
                  <a:spLocks noChangeArrowheads="1"/>
                </p:cNvSpPr>
                <p:nvPr/>
              </p:nvSpPr>
              <p:spPr bwMode="auto">
                <a:xfrm>
                  <a:off x="3636" y="2516"/>
                  <a:ext cx="42" cy="53"/>
                </a:xfrm>
                <a:custGeom>
                  <a:avLst/>
                  <a:gdLst>
                    <a:gd name="G0" fmla="+- 1 0 0"/>
                    <a:gd name="G1" fmla="+- 70 0 0"/>
                    <a:gd name="G2" fmla="+- 1 0 0"/>
                    <a:gd name="G3" fmla="*/ 1 16385 2"/>
                    <a:gd name="G4" fmla="*/ 1 32768 5"/>
                    <a:gd name="T0" fmla="*/ 44 w 44"/>
                    <a:gd name="T1" fmla="*/ 0 h 57"/>
                    <a:gd name="T2" fmla="*/ 0 w 44"/>
                    <a:gd name="T3" fmla="*/ 24 h 57"/>
                    <a:gd name="T4" fmla="*/ 0 w 44"/>
                    <a:gd name="T5" fmla="*/ 57 h 57"/>
                    <a:gd name="T6" fmla="*/ 44 w 44"/>
                    <a:gd name="T7" fmla="*/ 31 h 57"/>
                    <a:gd name="T8" fmla="*/ 44 w 44"/>
                    <a:gd name="T9" fmla="*/ 0 h 57"/>
                    <a:gd name="T10" fmla="*/ 0 w 44"/>
                    <a:gd name="T11" fmla="*/ 0 h 57"/>
                    <a:gd name="T12" fmla="*/ 44 w 44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4" h="57">
                      <a:moveTo>
                        <a:pt x="44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4" y="31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" name="Freeform 113"/>
                <p:cNvSpPr>
                  <a:spLocks noChangeArrowheads="1"/>
                </p:cNvSpPr>
                <p:nvPr/>
              </p:nvSpPr>
              <p:spPr bwMode="auto">
                <a:xfrm>
                  <a:off x="3641" y="2409"/>
                  <a:ext cx="43" cy="53"/>
                </a:xfrm>
                <a:custGeom>
                  <a:avLst/>
                  <a:gdLst>
                    <a:gd name="G0" fmla="+- 1 0 0"/>
                    <a:gd name="G1" fmla="+- 71 0 0"/>
                    <a:gd name="G2" fmla="+- 1 0 0"/>
                    <a:gd name="G3" fmla="*/ 1 16385 2"/>
                    <a:gd name="G4" fmla="*/ 1 51565 51712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1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360" cap="sq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" name="Freeform 114"/>
                <p:cNvSpPr>
                  <a:spLocks noChangeArrowheads="1"/>
                </p:cNvSpPr>
                <p:nvPr/>
              </p:nvSpPr>
              <p:spPr bwMode="auto">
                <a:xfrm>
                  <a:off x="3641" y="2409"/>
                  <a:ext cx="43" cy="53"/>
                </a:xfrm>
                <a:custGeom>
                  <a:avLst/>
                  <a:gdLst>
                    <a:gd name="G0" fmla="+- 1 0 0"/>
                    <a:gd name="G1" fmla="+- 71 0 0"/>
                    <a:gd name="G2" fmla="+- 1 0 0"/>
                    <a:gd name="G3" fmla="*/ 1 16385 2"/>
                    <a:gd name="G4" fmla="*/ 1 32768 5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1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1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" name="Freeform 115"/>
                <p:cNvSpPr>
                  <a:spLocks noChangeArrowheads="1"/>
                </p:cNvSpPr>
                <p:nvPr/>
              </p:nvSpPr>
              <p:spPr bwMode="auto">
                <a:xfrm>
                  <a:off x="3641" y="2455"/>
                  <a:ext cx="43" cy="53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51565 51712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3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360" cap="sq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8" name="Freeform 116"/>
                <p:cNvSpPr>
                  <a:spLocks noChangeArrowheads="1"/>
                </p:cNvSpPr>
                <p:nvPr/>
              </p:nvSpPr>
              <p:spPr bwMode="auto">
                <a:xfrm>
                  <a:off x="3641" y="2455"/>
                  <a:ext cx="43" cy="53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32768 5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3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3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9" name="Freeform 117"/>
                <p:cNvSpPr>
                  <a:spLocks noChangeArrowheads="1"/>
                </p:cNvSpPr>
                <p:nvPr/>
              </p:nvSpPr>
              <p:spPr bwMode="auto">
                <a:xfrm>
                  <a:off x="3641" y="2507"/>
                  <a:ext cx="43" cy="53"/>
                </a:xfrm>
                <a:custGeom>
                  <a:avLst/>
                  <a:gdLst>
                    <a:gd name="G0" fmla="+- 1 0 0"/>
                    <a:gd name="G1" fmla="+- 71 0 0"/>
                    <a:gd name="G2" fmla="+- 1 0 0"/>
                    <a:gd name="G3" fmla="*/ 1 16385 2"/>
                    <a:gd name="G4" fmla="*/ 1 51565 51712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1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1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360" cap="sq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0" name="Freeform 118"/>
                <p:cNvSpPr>
                  <a:spLocks noChangeArrowheads="1"/>
                </p:cNvSpPr>
                <p:nvPr/>
              </p:nvSpPr>
              <p:spPr bwMode="auto">
                <a:xfrm>
                  <a:off x="3641" y="2507"/>
                  <a:ext cx="43" cy="53"/>
                </a:xfrm>
                <a:custGeom>
                  <a:avLst/>
                  <a:gdLst>
                    <a:gd name="G0" fmla="+- 1 0 0"/>
                    <a:gd name="G1" fmla="+- 71 0 0"/>
                    <a:gd name="G2" fmla="+- 1 0 0"/>
                    <a:gd name="G3" fmla="*/ 1 16385 2"/>
                    <a:gd name="G4" fmla="*/ 1 32768 5"/>
                    <a:gd name="T0" fmla="*/ 45 w 45"/>
                    <a:gd name="T1" fmla="*/ 0 h 57"/>
                    <a:gd name="T2" fmla="*/ 0 w 45"/>
                    <a:gd name="T3" fmla="*/ 24 h 57"/>
                    <a:gd name="T4" fmla="*/ 0 w 45"/>
                    <a:gd name="T5" fmla="*/ 57 h 57"/>
                    <a:gd name="T6" fmla="*/ 45 w 45"/>
                    <a:gd name="T7" fmla="*/ 31 h 57"/>
                    <a:gd name="T8" fmla="*/ 45 w 45"/>
                    <a:gd name="T9" fmla="*/ 0 h 57"/>
                    <a:gd name="T10" fmla="*/ 0 w 45"/>
                    <a:gd name="T11" fmla="*/ 0 h 57"/>
                    <a:gd name="T12" fmla="*/ 45 w 45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7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7"/>
                      </a:lnTo>
                      <a:lnTo>
                        <a:pt x="45" y="31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1" name="Freeform 119"/>
                <p:cNvSpPr>
                  <a:spLocks noChangeArrowheads="1"/>
                </p:cNvSpPr>
                <p:nvPr/>
              </p:nvSpPr>
              <p:spPr bwMode="auto">
                <a:xfrm>
                  <a:off x="4076" y="1967"/>
                  <a:ext cx="675" cy="398"/>
                </a:xfrm>
                <a:custGeom>
                  <a:avLst/>
                  <a:gdLst>
                    <a:gd name="G0" fmla="+- 993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9170 0 0"/>
                    <a:gd name="G7" fmla="+- 1 0 0"/>
                    <a:gd name="G8" fmla="+- 1 0 0"/>
                    <a:gd name="G9" fmla="*/ 1 895 51712"/>
                    <a:gd name="G10" fmla="+- 1 0 0"/>
                    <a:gd name="G11" fmla="+- 362 0 0"/>
                    <a:gd name="T0" fmla="*/ 0 w 673"/>
                    <a:gd name="T1" fmla="*/ 362 h 414"/>
                    <a:gd name="T2" fmla="*/ 633 w 673"/>
                    <a:gd name="T3" fmla="*/ 2 h 414"/>
                    <a:gd name="T4" fmla="*/ 634 w 673"/>
                    <a:gd name="T5" fmla="*/ 0 h 414"/>
                    <a:gd name="T6" fmla="*/ 640 w 673"/>
                    <a:gd name="T7" fmla="*/ 0 h 414"/>
                    <a:gd name="T8" fmla="*/ 647 w 673"/>
                    <a:gd name="T9" fmla="*/ 2 h 414"/>
                    <a:gd name="T10" fmla="*/ 655 w 673"/>
                    <a:gd name="T11" fmla="*/ 4 h 414"/>
                    <a:gd name="T12" fmla="*/ 662 w 673"/>
                    <a:gd name="T13" fmla="*/ 10 h 414"/>
                    <a:gd name="T14" fmla="*/ 670 w 673"/>
                    <a:gd name="T15" fmla="*/ 19 h 414"/>
                    <a:gd name="T16" fmla="*/ 673 w 673"/>
                    <a:gd name="T17" fmla="*/ 34 h 414"/>
                    <a:gd name="T18" fmla="*/ 673 w 673"/>
                    <a:gd name="T19" fmla="*/ 54 h 414"/>
                    <a:gd name="T20" fmla="*/ 41 w 673"/>
                    <a:gd name="T21" fmla="*/ 414 h 414"/>
                    <a:gd name="T22" fmla="*/ 0 w 673"/>
                    <a:gd name="T23" fmla="*/ 362 h 414"/>
                    <a:gd name="T24" fmla="*/ 0 w 673"/>
                    <a:gd name="T25" fmla="*/ 0 h 414"/>
                    <a:gd name="T26" fmla="*/ 673 w 673"/>
                    <a:gd name="T27" fmla="*/ 414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673" h="414">
                      <a:moveTo>
                        <a:pt x="0" y="362"/>
                      </a:moveTo>
                      <a:lnTo>
                        <a:pt x="633" y="2"/>
                      </a:lnTo>
                      <a:lnTo>
                        <a:pt x="634" y="0"/>
                      </a:lnTo>
                      <a:lnTo>
                        <a:pt x="640" y="0"/>
                      </a:lnTo>
                      <a:lnTo>
                        <a:pt x="647" y="2"/>
                      </a:lnTo>
                      <a:lnTo>
                        <a:pt x="655" y="4"/>
                      </a:lnTo>
                      <a:lnTo>
                        <a:pt x="662" y="10"/>
                      </a:lnTo>
                      <a:lnTo>
                        <a:pt x="670" y="19"/>
                      </a:lnTo>
                      <a:lnTo>
                        <a:pt x="673" y="34"/>
                      </a:lnTo>
                      <a:lnTo>
                        <a:pt x="673" y="54"/>
                      </a:lnTo>
                      <a:lnTo>
                        <a:pt x="41" y="414"/>
                      </a:lnTo>
                      <a:lnTo>
                        <a:pt x="0" y="3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3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2" name="Freeform 120"/>
                <p:cNvSpPr>
                  <a:spLocks noChangeArrowheads="1"/>
                </p:cNvSpPr>
                <p:nvPr/>
              </p:nvSpPr>
              <p:spPr bwMode="auto">
                <a:xfrm>
                  <a:off x="4076" y="1967"/>
                  <a:ext cx="675" cy="398"/>
                </a:xfrm>
                <a:custGeom>
                  <a:avLst/>
                  <a:gdLst>
                    <a:gd name="G0" fmla="+- 993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4 0 0"/>
                    <a:gd name="G7" fmla="+- 1 0 0"/>
                    <a:gd name="G8" fmla="+- 1 0 0"/>
                    <a:gd name="G9" fmla="*/ 1 28513 57600"/>
                    <a:gd name="G10" fmla="*/ 1 0 51712"/>
                    <a:gd name="G11" fmla="+- 65265 0 0"/>
                    <a:gd name="T0" fmla="*/ 0 w 673"/>
                    <a:gd name="T1" fmla="*/ 362 h 414"/>
                    <a:gd name="T2" fmla="*/ 633 w 673"/>
                    <a:gd name="T3" fmla="*/ 2 h 414"/>
                    <a:gd name="T4" fmla="*/ 634 w 673"/>
                    <a:gd name="T5" fmla="*/ 0 h 414"/>
                    <a:gd name="T6" fmla="*/ 640 w 673"/>
                    <a:gd name="T7" fmla="*/ 0 h 414"/>
                    <a:gd name="T8" fmla="*/ 647 w 673"/>
                    <a:gd name="T9" fmla="*/ 2 h 414"/>
                    <a:gd name="T10" fmla="*/ 655 w 673"/>
                    <a:gd name="T11" fmla="*/ 4 h 414"/>
                    <a:gd name="T12" fmla="*/ 662 w 673"/>
                    <a:gd name="T13" fmla="*/ 10 h 414"/>
                    <a:gd name="T14" fmla="*/ 670 w 673"/>
                    <a:gd name="T15" fmla="*/ 19 h 414"/>
                    <a:gd name="T16" fmla="*/ 673 w 673"/>
                    <a:gd name="T17" fmla="*/ 34 h 414"/>
                    <a:gd name="T18" fmla="*/ 673 w 673"/>
                    <a:gd name="T19" fmla="*/ 54 h 414"/>
                    <a:gd name="T20" fmla="*/ 41 w 673"/>
                    <a:gd name="T21" fmla="*/ 414 h 414"/>
                    <a:gd name="T22" fmla="*/ 0 w 673"/>
                    <a:gd name="T23" fmla="*/ 362 h 414"/>
                    <a:gd name="T24" fmla="*/ 0 w 673"/>
                    <a:gd name="T25" fmla="*/ 0 h 414"/>
                    <a:gd name="T26" fmla="*/ 673 w 673"/>
                    <a:gd name="T27" fmla="*/ 414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T24" t="T25" r="T26" b="T27"/>
                  <a:pathLst>
                    <a:path w="673" h="414">
                      <a:moveTo>
                        <a:pt x="0" y="362"/>
                      </a:moveTo>
                      <a:lnTo>
                        <a:pt x="633" y="2"/>
                      </a:lnTo>
                      <a:lnTo>
                        <a:pt x="634" y="0"/>
                      </a:lnTo>
                      <a:lnTo>
                        <a:pt x="640" y="0"/>
                      </a:lnTo>
                      <a:lnTo>
                        <a:pt x="647" y="2"/>
                      </a:lnTo>
                      <a:lnTo>
                        <a:pt x="655" y="4"/>
                      </a:lnTo>
                      <a:lnTo>
                        <a:pt x="662" y="10"/>
                      </a:lnTo>
                      <a:lnTo>
                        <a:pt x="670" y="19"/>
                      </a:lnTo>
                      <a:lnTo>
                        <a:pt x="673" y="34"/>
                      </a:lnTo>
                      <a:lnTo>
                        <a:pt x="673" y="54"/>
                      </a:lnTo>
                      <a:lnTo>
                        <a:pt x="41" y="414"/>
                      </a:lnTo>
                      <a:lnTo>
                        <a:pt x="0" y="362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3" name="Freeform 121"/>
                <p:cNvSpPr>
                  <a:spLocks noChangeArrowheads="1"/>
                </p:cNvSpPr>
                <p:nvPr/>
              </p:nvSpPr>
              <p:spPr bwMode="auto">
                <a:xfrm>
                  <a:off x="4082" y="1969"/>
                  <a:ext cx="669" cy="391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630 w 667"/>
                    <a:gd name="T1" fmla="*/ 0 h 406"/>
                    <a:gd name="T2" fmla="*/ 632 w 667"/>
                    <a:gd name="T3" fmla="*/ 0 h 406"/>
                    <a:gd name="T4" fmla="*/ 638 w 667"/>
                    <a:gd name="T5" fmla="*/ 0 h 406"/>
                    <a:gd name="T6" fmla="*/ 645 w 667"/>
                    <a:gd name="T7" fmla="*/ 2 h 406"/>
                    <a:gd name="T8" fmla="*/ 654 w 667"/>
                    <a:gd name="T9" fmla="*/ 6 h 406"/>
                    <a:gd name="T10" fmla="*/ 662 w 667"/>
                    <a:gd name="T11" fmla="*/ 15 h 406"/>
                    <a:gd name="T12" fmla="*/ 666 w 667"/>
                    <a:gd name="T13" fmla="*/ 28 h 406"/>
                    <a:gd name="T14" fmla="*/ 667 w 667"/>
                    <a:gd name="T15" fmla="*/ 47 h 406"/>
                    <a:gd name="T16" fmla="*/ 35 w 667"/>
                    <a:gd name="T17" fmla="*/ 406 h 406"/>
                    <a:gd name="T18" fmla="*/ 0 w 667"/>
                    <a:gd name="T19" fmla="*/ 360 h 406"/>
                    <a:gd name="T20" fmla="*/ 630 w 667"/>
                    <a:gd name="T21" fmla="*/ 0 h 406"/>
                    <a:gd name="T22" fmla="*/ 0 w 667"/>
                    <a:gd name="T23" fmla="*/ 0 h 406"/>
                    <a:gd name="T24" fmla="*/ 667 w 667"/>
                    <a:gd name="T25" fmla="*/ 406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667" h="406">
                      <a:moveTo>
                        <a:pt x="630" y="0"/>
                      </a:moveTo>
                      <a:lnTo>
                        <a:pt x="632" y="0"/>
                      </a:lnTo>
                      <a:lnTo>
                        <a:pt x="638" y="0"/>
                      </a:lnTo>
                      <a:lnTo>
                        <a:pt x="645" y="2"/>
                      </a:lnTo>
                      <a:lnTo>
                        <a:pt x="654" y="6"/>
                      </a:lnTo>
                      <a:lnTo>
                        <a:pt x="662" y="15"/>
                      </a:lnTo>
                      <a:lnTo>
                        <a:pt x="666" y="28"/>
                      </a:lnTo>
                      <a:lnTo>
                        <a:pt x="667" y="47"/>
                      </a:lnTo>
                      <a:lnTo>
                        <a:pt x="35" y="406"/>
                      </a:lnTo>
                      <a:lnTo>
                        <a:pt x="0" y="360"/>
                      </a:lnTo>
                      <a:lnTo>
                        <a:pt x="630" y="0"/>
                      </a:lnTo>
                      <a:close/>
                    </a:path>
                  </a:pathLst>
                </a:custGeom>
                <a:solidFill>
                  <a:srgbClr val="FF2B2B"/>
                </a:solidFill>
                <a:ln w="9360" cap="sq">
                  <a:solidFill>
                    <a:srgbClr val="FF2B2B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4" name="Freeform 122"/>
                <p:cNvSpPr>
                  <a:spLocks noChangeArrowheads="1"/>
                </p:cNvSpPr>
                <p:nvPr/>
              </p:nvSpPr>
              <p:spPr bwMode="auto">
                <a:xfrm>
                  <a:off x="4087" y="1971"/>
                  <a:ext cx="663" cy="38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987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629 w 661"/>
                    <a:gd name="T1" fmla="*/ 0 h 397"/>
                    <a:gd name="T2" fmla="*/ 631 w 661"/>
                    <a:gd name="T3" fmla="*/ 0 h 397"/>
                    <a:gd name="T4" fmla="*/ 638 w 661"/>
                    <a:gd name="T5" fmla="*/ 0 h 397"/>
                    <a:gd name="T6" fmla="*/ 646 w 661"/>
                    <a:gd name="T7" fmla="*/ 4 h 397"/>
                    <a:gd name="T8" fmla="*/ 655 w 661"/>
                    <a:gd name="T9" fmla="*/ 11 h 397"/>
                    <a:gd name="T10" fmla="*/ 661 w 661"/>
                    <a:gd name="T11" fmla="*/ 22 h 397"/>
                    <a:gd name="T12" fmla="*/ 661 w 661"/>
                    <a:gd name="T13" fmla="*/ 39 h 397"/>
                    <a:gd name="T14" fmla="*/ 32 w 661"/>
                    <a:gd name="T15" fmla="*/ 397 h 397"/>
                    <a:gd name="T16" fmla="*/ 0 w 661"/>
                    <a:gd name="T17" fmla="*/ 358 h 397"/>
                    <a:gd name="T18" fmla="*/ 629 w 661"/>
                    <a:gd name="T19" fmla="*/ 0 h 397"/>
                    <a:gd name="T20" fmla="*/ 0 w 661"/>
                    <a:gd name="T21" fmla="*/ 0 h 397"/>
                    <a:gd name="T22" fmla="*/ 661 w 661"/>
                    <a:gd name="T23" fmla="*/ 397 h 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661" h="397">
                      <a:moveTo>
                        <a:pt x="629" y="0"/>
                      </a:moveTo>
                      <a:lnTo>
                        <a:pt x="631" y="0"/>
                      </a:lnTo>
                      <a:lnTo>
                        <a:pt x="638" y="0"/>
                      </a:lnTo>
                      <a:lnTo>
                        <a:pt x="646" y="4"/>
                      </a:lnTo>
                      <a:lnTo>
                        <a:pt x="655" y="11"/>
                      </a:lnTo>
                      <a:lnTo>
                        <a:pt x="661" y="22"/>
                      </a:lnTo>
                      <a:lnTo>
                        <a:pt x="661" y="39"/>
                      </a:lnTo>
                      <a:lnTo>
                        <a:pt x="32" y="397"/>
                      </a:lnTo>
                      <a:lnTo>
                        <a:pt x="0" y="358"/>
                      </a:lnTo>
                      <a:lnTo>
                        <a:pt x="629" y="0"/>
                      </a:lnTo>
                      <a:close/>
                    </a:path>
                  </a:pathLst>
                </a:custGeom>
                <a:solidFill>
                  <a:srgbClr val="FF5555"/>
                </a:solidFill>
                <a:ln w="9360" cap="sq">
                  <a:solidFill>
                    <a:srgbClr val="FF555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5" name="Freeform 123"/>
                <p:cNvSpPr>
                  <a:spLocks noChangeArrowheads="1"/>
                </p:cNvSpPr>
                <p:nvPr/>
              </p:nvSpPr>
              <p:spPr bwMode="auto">
                <a:xfrm>
                  <a:off x="4095" y="1971"/>
                  <a:ext cx="655" cy="376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983 0 0"/>
                    <a:gd name="G5" fmla="*/ 1 19279 11520"/>
                    <a:gd name="G6" fmla="+- 1 0 0"/>
                    <a:gd name="G7" fmla="+- 1 0 0"/>
                    <a:gd name="G8" fmla="*/ 1 49152 5"/>
                    <a:gd name="G9" fmla="*/ 1 0 51712"/>
                    <a:gd name="T0" fmla="*/ 625 w 653"/>
                    <a:gd name="T1" fmla="*/ 0 h 391"/>
                    <a:gd name="T2" fmla="*/ 627 w 653"/>
                    <a:gd name="T3" fmla="*/ 0 h 391"/>
                    <a:gd name="T4" fmla="*/ 632 w 653"/>
                    <a:gd name="T5" fmla="*/ 2 h 391"/>
                    <a:gd name="T6" fmla="*/ 640 w 653"/>
                    <a:gd name="T7" fmla="*/ 6 h 391"/>
                    <a:gd name="T8" fmla="*/ 647 w 653"/>
                    <a:gd name="T9" fmla="*/ 11 h 391"/>
                    <a:gd name="T10" fmla="*/ 651 w 653"/>
                    <a:gd name="T11" fmla="*/ 21 h 391"/>
                    <a:gd name="T12" fmla="*/ 653 w 653"/>
                    <a:gd name="T13" fmla="*/ 33 h 391"/>
                    <a:gd name="T14" fmla="*/ 24 w 653"/>
                    <a:gd name="T15" fmla="*/ 391 h 391"/>
                    <a:gd name="T16" fmla="*/ 0 w 653"/>
                    <a:gd name="T17" fmla="*/ 358 h 391"/>
                    <a:gd name="T18" fmla="*/ 625 w 653"/>
                    <a:gd name="T19" fmla="*/ 0 h 391"/>
                    <a:gd name="T20" fmla="*/ 0 w 653"/>
                    <a:gd name="T21" fmla="*/ 0 h 391"/>
                    <a:gd name="T22" fmla="*/ 653 w 653"/>
                    <a:gd name="T23" fmla="*/ 391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653" h="391">
                      <a:moveTo>
                        <a:pt x="625" y="0"/>
                      </a:moveTo>
                      <a:lnTo>
                        <a:pt x="627" y="0"/>
                      </a:lnTo>
                      <a:lnTo>
                        <a:pt x="632" y="2"/>
                      </a:lnTo>
                      <a:lnTo>
                        <a:pt x="640" y="6"/>
                      </a:lnTo>
                      <a:lnTo>
                        <a:pt x="647" y="11"/>
                      </a:lnTo>
                      <a:lnTo>
                        <a:pt x="651" y="21"/>
                      </a:lnTo>
                      <a:lnTo>
                        <a:pt x="653" y="33"/>
                      </a:lnTo>
                      <a:lnTo>
                        <a:pt x="24" y="391"/>
                      </a:lnTo>
                      <a:lnTo>
                        <a:pt x="0" y="358"/>
                      </a:lnTo>
                      <a:lnTo>
                        <a:pt x="625" y="0"/>
                      </a:lnTo>
                      <a:close/>
                    </a:path>
                  </a:pathLst>
                </a:custGeom>
                <a:solidFill>
                  <a:srgbClr val="FF8080"/>
                </a:solidFill>
                <a:ln w="9360" cap="sq">
                  <a:solidFill>
                    <a:srgbClr val="FF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6" name="Freeform 124"/>
                <p:cNvSpPr>
                  <a:spLocks noChangeArrowheads="1"/>
                </p:cNvSpPr>
                <p:nvPr/>
              </p:nvSpPr>
              <p:spPr bwMode="auto">
                <a:xfrm>
                  <a:off x="4100" y="1971"/>
                  <a:ext cx="648" cy="36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7 0 0"/>
                    <a:gd name="G4" fmla="sin 54749 G3"/>
                    <a:gd name="G5" fmla="+- 17 0 0"/>
                    <a:gd name="G6" fmla="cos 55380 G5"/>
                    <a:gd name="G7" fmla="+- G4 0 G6"/>
                    <a:gd name="G8" fmla="*/ G7 65535 1"/>
                    <a:gd name="G9" fmla="+- G8 10800 0"/>
                    <a:gd name="G10" fmla="+- 1 0 0"/>
                    <a:gd name="G11" fmla="+- 1 0 0"/>
                    <a:gd name="G12" fmla="+- 1 0 0"/>
                    <a:gd name="G13" fmla="*/ 1 16385 2"/>
                    <a:gd name="G14" fmla="+- 1 0 0"/>
                    <a:gd name="G15" fmla="+- 1 0 0"/>
                    <a:gd name="G16" fmla="*/ 1 51565 51712"/>
                    <a:gd name="G17" fmla="+- 4 0 0"/>
                    <a:gd name="G18" fmla="+- 64911 0 0"/>
                    <a:gd name="T0" fmla="*/ 623 w 646"/>
                    <a:gd name="T1" fmla="*/ 0 h 384"/>
                    <a:gd name="T2" fmla="*/ 625 w 646"/>
                    <a:gd name="T3" fmla="*/ 2 h 384"/>
                    <a:gd name="T4" fmla="*/ 627 w 646"/>
                    <a:gd name="T5" fmla="*/ 2 h 384"/>
                    <a:gd name="T6" fmla="*/ 631 w 646"/>
                    <a:gd name="T7" fmla="*/ 4 h 384"/>
                    <a:gd name="T8" fmla="*/ 635 w 646"/>
                    <a:gd name="T9" fmla="*/ 6 h 384"/>
                    <a:gd name="T10" fmla="*/ 638 w 646"/>
                    <a:gd name="T11" fmla="*/ 9 h 384"/>
                    <a:gd name="T12" fmla="*/ 642 w 646"/>
                    <a:gd name="T13" fmla="*/ 13 h 384"/>
                    <a:gd name="T14" fmla="*/ 644 w 646"/>
                    <a:gd name="T15" fmla="*/ 17 h 384"/>
                    <a:gd name="T16" fmla="*/ 646 w 646"/>
                    <a:gd name="T17" fmla="*/ 22 h 384"/>
                    <a:gd name="T18" fmla="*/ 646 w 646"/>
                    <a:gd name="T19" fmla="*/ 30 h 384"/>
                    <a:gd name="T20" fmla="*/ 19 w 646"/>
                    <a:gd name="T21" fmla="*/ 384 h 384"/>
                    <a:gd name="T22" fmla="*/ 0 w 646"/>
                    <a:gd name="T23" fmla="*/ 358 h 384"/>
                    <a:gd name="T24" fmla="*/ 623 w 646"/>
                    <a:gd name="T25" fmla="*/ 0 h 384"/>
                    <a:gd name="T26" fmla="*/ 0 w 646"/>
                    <a:gd name="T27" fmla="*/ 0 h 384"/>
                    <a:gd name="T28" fmla="*/ 646 w 646"/>
                    <a:gd name="T29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46" h="384">
                      <a:moveTo>
                        <a:pt x="623" y="0"/>
                      </a:moveTo>
                      <a:lnTo>
                        <a:pt x="625" y="2"/>
                      </a:lnTo>
                      <a:lnTo>
                        <a:pt x="627" y="2"/>
                      </a:lnTo>
                      <a:lnTo>
                        <a:pt x="631" y="4"/>
                      </a:lnTo>
                      <a:lnTo>
                        <a:pt x="635" y="6"/>
                      </a:lnTo>
                      <a:lnTo>
                        <a:pt x="638" y="9"/>
                      </a:lnTo>
                      <a:lnTo>
                        <a:pt x="642" y="13"/>
                      </a:lnTo>
                      <a:lnTo>
                        <a:pt x="644" y="17"/>
                      </a:lnTo>
                      <a:lnTo>
                        <a:pt x="646" y="22"/>
                      </a:lnTo>
                      <a:lnTo>
                        <a:pt x="646" y="30"/>
                      </a:lnTo>
                      <a:lnTo>
                        <a:pt x="19" y="384"/>
                      </a:lnTo>
                      <a:lnTo>
                        <a:pt x="0" y="358"/>
                      </a:lnTo>
                      <a:lnTo>
                        <a:pt x="623" y="0"/>
                      </a:lnTo>
                      <a:close/>
                    </a:path>
                  </a:pathLst>
                </a:custGeom>
                <a:solidFill>
                  <a:srgbClr val="FFAAAA"/>
                </a:solidFill>
                <a:ln w="9360" cap="sq">
                  <a:solidFill>
                    <a:srgbClr val="FFAAAA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7" name="Freeform 125"/>
                <p:cNvSpPr>
                  <a:spLocks noChangeArrowheads="1"/>
                </p:cNvSpPr>
                <p:nvPr/>
              </p:nvSpPr>
              <p:spPr bwMode="auto">
                <a:xfrm>
                  <a:off x="4108" y="1973"/>
                  <a:ext cx="640" cy="36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*/ 1 54081 25856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619 w 638"/>
                    <a:gd name="T1" fmla="*/ 0 h 376"/>
                    <a:gd name="T2" fmla="*/ 621 w 638"/>
                    <a:gd name="T3" fmla="*/ 0 h 376"/>
                    <a:gd name="T4" fmla="*/ 623 w 638"/>
                    <a:gd name="T5" fmla="*/ 2 h 376"/>
                    <a:gd name="T6" fmla="*/ 627 w 638"/>
                    <a:gd name="T7" fmla="*/ 6 h 376"/>
                    <a:gd name="T8" fmla="*/ 632 w 638"/>
                    <a:gd name="T9" fmla="*/ 9 h 376"/>
                    <a:gd name="T10" fmla="*/ 634 w 638"/>
                    <a:gd name="T11" fmla="*/ 13 h 376"/>
                    <a:gd name="T12" fmla="*/ 638 w 638"/>
                    <a:gd name="T13" fmla="*/ 17 h 376"/>
                    <a:gd name="T14" fmla="*/ 638 w 638"/>
                    <a:gd name="T15" fmla="*/ 22 h 376"/>
                    <a:gd name="T16" fmla="*/ 13 w 638"/>
                    <a:gd name="T17" fmla="*/ 376 h 376"/>
                    <a:gd name="T18" fmla="*/ 0 w 638"/>
                    <a:gd name="T19" fmla="*/ 356 h 376"/>
                    <a:gd name="T20" fmla="*/ 619 w 638"/>
                    <a:gd name="T21" fmla="*/ 0 h 376"/>
                    <a:gd name="T22" fmla="*/ 0 w 638"/>
                    <a:gd name="T23" fmla="*/ 0 h 376"/>
                    <a:gd name="T24" fmla="*/ 638 w 638"/>
                    <a:gd name="T25" fmla="*/ 376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638" h="376">
                      <a:moveTo>
                        <a:pt x="619" y="0"/>
                      </a:moveTo>
                      <a:lnTo>
                        <a:pt x="621" y="0"/>
                      </a:lnTo>
                      <a:lnTo>
                        <a:pt x="623" y="2"/>
                      </a:lnTo>
                      <a:lnTo>
                        <a:pt x="627" y="6"/>
                      </a:lnTo>
                      <a:lnTo>
                        <a:pt x="632" y="9"/>
                      </a:lnTo>
                      <a:lnTo>
                        <a:pt x="634" y="13"/>
                      </a:lnTo>
                      <a:lnTo>
                        <a:pt x="638" y="17"/>
                      </a:lnTo>
                      <a:lnTo>
                        <a:pt x="638" y="22"/>
                      </a:lnTo>
                      <a:lnTo>
                        <a:pt x="13" y="376"/>
                      </a:lnTo>
                      <a:lnTo>
                        <a:pt x="0" y="356"/>
                      </a:lnTo>
                      <a:lnTo>
                        <a:pt x="619" y="0"/>
                      </a:lnTo>
                      <a:close/>
                    </a:path>
                  </a:pathLst>
                </a:custGeom>
                <a:solidFill>
                  <a:srgbClr val="FFD5D5"/>
                </a:solidFill>
                <a:ln w="9360" cap="sq">
                  <a:solidFill>
                    <a:srgbClr val="FFD5D5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8" name="Freeform 126"/>
                <p:cNvSpPr>
                  <a:spLocks noChangeArrowheads="1"/>
                </p:cNvSpPr>
                <p:nvPr/>
              </p:nvSpPr>
              <p:spPr bwMode="auto">
                <a:xfrm>
                  <a:off x="4113" y="1973"/>
                  <a:ext cx="635" cy="357"/>
                </a:xfrm>
                <a:custGeom>
                  <a:avLst/>
                  <a:gdLst>
                    <a:gd name="G0" fmla="+- 1 0 0"/>
                    <a:gd name="G1" fmla="+- 976 0 0"/>
                    <a:gd name="G2" fmla="+- 1 0 0"/>
                    <a:gd name="G3" fmla="*/ 1 16385 2"/>
                    <a:gd name="G4" fmla="*/ 1 51565 51712"/>
                    <a:gd name="T0" fmla="*/ 633 w 633"/>
                    <a:gd name="T1" fmla="*/ 17 h 371"/>
                    <a:gd name="T2" fmla="*/ 8 w 633"/>
                    <a:gd name="T3" fmla="*/ 371 h 371"/>
                    <a:gd name="T4" fmla="*/ 0 w 633"/>
                    <a:gd name="T5" fmla="*/ 356 h 371"/>
                    <a:gd name="T6" fmla="*/ 620 w 633"/>
                    <a:gd name="T7" fmla="*/ 0 h 371"/>
                    <a:gd name="T8" fmla="*/ 633 w 633"/>
                    <a:gd name="T9" fmla="*/ 17 h 371"/>
                    <a:gd name="T10" fmla="*/ 0 w 633"/>
                    <a:gd name="T11" fmla="*/ 0 h 371"/>
                    <a:gd name="T12" fmla="*/ 633 w 633"/>
                    <a:gd name="T13" fmla="*/ 371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633" h="371">
                      <a:moveTo>
                        <a:pt x="633" y="17"/>
                      </a:moveTo>
                      <a:lnTo>
                        <a:pt x="8" y="371"/>
                      </a:lnTo>
                      <a:lnTo>
                        <a:pt x="0" y="356"/>
                      </a:lnTo>
                      <a:lnTo>
                        <a:pt x="620" y="0"/>
                      </a:lnTo>
                      <a:lnTo>
                        <a:pt x="633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360" cap="sq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9" name="Freeform 127"/>
                <p:cNvSpPr>
                  <a:spLocks noChangeArrowheads="1"/>
                </p:cNvSpPr>
                <p:nvPr/>
              </p:nvSpPr>
              <p:spPr bwMode="auto">
                <a:xfrm>
                  <a:off x="4061" y="2311"/>
                  <a:ext cx="63" cy="6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1 0 0"/>
                    <a:gd name="G5" fmla="*/ 1 0 51712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5 0 0"/>
                    <a:gd name="T0" fmla="*/ 47 w 65"/>
                    <a:gd name="T1" fmla="*/ 65 h 67"/>
                    <a:gd name="T2" fmla="*/ 60 w 65"/>
                    <a:gd name="T3" fmla="*/ 54 h 67"/>
                    <a:gd name="T4" fmla="*/ 65 w 65"/>
                    <a:gd name="T5" fmla="*/ 38 h 67"/>
                    <a:gd name="T6" fmla="*/ 62 w 65"/>
                    <a:gd name="T7" fmla="*/ 21 h 67"/>
                    <a:gd name="T8" fmla="*/ 51 w 65"/>
                    <a:gd name="T9" fmla="*/ 6 h 67"/>
                    <a:gd name="T10" fmla="*/ 36 w 65"/>
                    <a:gd name="T11" fmla="*/ 0 h 67"/>
                    <a:gd name="T12" fmla="*/ 19 w 65"/>
                    <a:gd name="T13" fmla="*/ 2 h 67"/>
                    <a:gd name="T14" fmla="*/ 6 w 65"/>
                    <a:gd name="T15" fmla="*/ 13 h 67"/>
                    <a:gd name="T16" fmla="*/ 0 w 65"/>
                    <a:gd name="T17" fmla="*/ 28 h 67"/>
                    <a:gd name="T18" fmla="*/ 4 w 65"/>
                    <a:gd name="T19" fmla="*/ 47 h 67"/>
                    <a:gd name="T20" fmla="*/ 15 w 65"/>
                    <a:gd name="T21" fmla="*/ 60 h 67"/>
                    <a:gd name="T22" fmla="*/ 30 w 65"/>
                    <a:gd name="T23" fmla="*/ 67 h 67"/>
                    <a:gd name="T24" fmla="*/ 47 w 65"/>
                    <a:gd name="T25" fmla="*/ 65 h 67"/>
                    <a:gd name="T26" fmla="*/ 0 w 65"/>
                    <a:gd name="T27" fmla="*/ 0 h 67"/>
                    <a:gd name="T28" fmla="*/ 65 w 65"/>
                    <a:gd name="T2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5" h="67">
                      <a:moveTo>
                        <a:pt x="47" y="65"/>
                      </a:moveTo>
                      <a:lnTo>
                        <a:pt x="60" y="54"/>
                      </a:lnTo>
                      <a:lnTo>
                        <a:pt x="65" y="38"/>
                      </a:lnTo>
                      <a:lnTo>
                        <a:pt x="62" y="21"/>
                      </a:lnTo>
                      <a:lnTo>
                        <a:pt x="51" y="6"/>
                      </a:lnTo>
                      <a:lnTo>
                        <a:pt x="36" y="0"/>
                      </a:lnTo>
                      <a:lnTo>
                        <a:pt x="19" y="2"/>
                      </a:lnTo>
                      <a:lnTo>
                        <a:pt x="6" y="13"/>
                      </a:lnTo>
                      <a:lnTo>
                        <a:pt x="0" y="28"/>
                      </a:lnTo>
                      <a:lnTo>
                        <a:pt x="4" y="47"/>
                      </a:lnTo>
                      <a:lnTo>
                        <a:pt x="15" y="60"/>
                      </a:lnTo>
                      <a:lnTo>
                        <a:pt x="30" y="67"/>
                      </a:lnTo>
                      <a:lnTo>
                        <a:pt x="47" y="65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360" cap="sq">
                  <a:solidFill>
                    <a:srgbClr val="CC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0" name="Freeform 128"/>
                <p:cNvSpPr>
                  <a:spLocks noChangeArrowheads="1"/>
                </p:cNvSpPr>
                <p:nvPr/>
              </p:nvSpPr>
              <p:spPr bwMode="auto">
                <a:xfrm>
                  <a:off x="4061" y="2311"/>
                  <a:ext cx="63" cy="6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1 0 0"/>
                    <a:gd name="G5" fmla="*/ 1 0 51712"/>
                    <a:gd name="G6" fmla="+- 1 0 0"/>
                    <a:gd name="G7" fmla="*/ 1 16385 2"/>
                    <a:gd name="G8" fmla="+- 1 0 0"/>
                    <a:gd name="G9" fmla="+- 1 0 0"/>
                    <a:gd name="G10" fmla="*/ 1 3457 51712"/>
                    <a:gd name="G11" fmla="*/ 1 17477 51712"/>
                    <a:gd name="G12" fmla="+- 1 0 0"/>
                    <a:gd name="T0" fmla="*/ 47 w 65"/>
                    <a:gd name="T1" fmla="*/ 65 h 67"/>
                    <a:gd name="T2" fmla="*/ 60 w 65"/>
                    <a:gd name="T3" fmla="*/ 54 h 67"/>
                    <a:gd name="T4" fmla="*/ 65 w 65"/>
                    <a:gd name="T5" fmla="*/ 38 h 67"/>
                    <a:gd name="T6" fmla="*/ 62 w 65"/>
                    <a:gd name="T7" fmla="*/ 21 h 67"/>
                    <a:gd name="T8" fmla="*/ 51 w 65"/>
                    <a:gd name="T9" fmla="*/ 6 h 67"/>
                    <a:gd name="T10" fmla="*/ 36 w 65"/>
                    <a:gd name="T11" fmla="*/ 0 h 67"/>
                    <a:gd name="T12" fmla="*/ 19 w 65"/>
                    <a:gd name="T13" fmla="*/ 2 h 67"/>
                    <a:gd name="T14" fmla="*/ 6 w 65"/>
                    <a:gd name="T15" fmla="*/ 13 h 67"/>
                    <a:gd name="T16" fmla="*/ 0 w 65"/>
                    <a:gd name="T17" fmla="*/ 28 h 67"/>
                    <a:gd name="T18" fmla="*/ 4 w 65"/>
                    <a:gd name="T19" fmla="*/ 47 h 67"/>
                    <a:gd name="T20" fmla="*/ 15 w 65"/>
                    <a:gd name="T21" fmla="*/ 60 h 67"/>
                    <a:gd name="T22" fmla="*/ 30 w 65"/>
                    <a:gd name="T23" fmla="*/ 67 h 67"/>
                    <a:gd name="T24" fmla="*/ 47 w 65"/>
                    <a:gd name="T25" fmla="*/ 65 h 67"/>
                    <a:gd name="T26" fmla="*/ 0 w 65"/>
                    <a:gd name="T27" fmla="*/ 0 h 67"/>
                    <a:gd name="T28" fmla="*/ 65 w 65"/>
                    <a:gd name="T29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5" h="67">
                      <a:moveTo>
                        <a:pt x="47" y="65"/>
                      </a:moveTo>
                      <a:lnTo>
                        <a:pt x="60" y="54"/>
                      </a:lnTo>
                      <a:lnTo>
                        <a:pt x="65" y="38"/>
                      </a:lnTo>
                      <a:lnTo>
                        <a:pt x="62" y="21"/>
                      </a:lnTo>
                      <a:lnTo>
                        <a:pt x="51" y="6"/>
                      </a:lnTo>
                      <a:lnTo>
                        <a:pt x="36" y="0"/>
                      </a:lnTo>
                      <a:lnTo>
                        <a:pt x="19" y="2"/>
                      </a:lnTo>
                      <a:lnTo>
                        <a:pt x="6" y="13"/>
                      </a:lnTo>
                      <a:lnTo>
                        <a:pt x="0" y="28"/>
                      </a:lnTo>
                      <a:lnTo>
                        <a:pt x="4" y="47"/>
                      </a:lnTo>
                      <a:lnTo>
                        <a:pt x="15" y="60"/>
                      </a:lnTo>
                      <a:lnTo>
                        <a:pt x="30" y="67"/>
                      </a:lnTo>
                      <a:lnTo>
                        <a:pt x="47" y="65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1" name="Freeform 129"/>
                <p:cNvSpPr>
                  <a:spLocks noChangeArrowheads="1"/>
                </p:cNvSpPr>
                <p:nvPr/>
              </p:nvSpPr>
              <p:spPr bwMode="auto">
                <a:xfrm>
                  <a:off x="2639" y="2333"/>
                  <a:ext cx="140" cy="59"/>
                </a:xfrm>
                <a:custGeom>
                  <a:avLst/>
                  <a:gdLst>
                    <a:gd name="G0" fmla="+- 106 0 0"/>
                    <a:gd name="G1" fmla="+- 1 0 0"/>
                    <a:gd name="G2" fmla="+- 30 0 0"/>
                    <a:gd name="G3" fmla="*/ 1 16385 2"/>
                    <a:gd name="G4" fmla="*/ 1 51565 51712"/>
                    <a:gd name="T0" fmla="*/ 0 w 141"/>
                    <a:gd name="T1" fmla="*/ 31 h 63"/>
                    <a:gd name="T2" fmla="*/ 75 w 141"/>
                    <a:gd name="T3" fmla="*/ 0 h 63"/>
                    <a:gd name="T4" fmla="*/ 141 w 141"/>
                    <a:gd name="T5" fmla="*/ 29 h 63"/>
                    <a:gd name="T6" fmla="*/ 71 w 141"/>
                    <a:gd name="T7" fmla="*/ 63 h 63"/>
                    <a:gd name="T8" fmla="*/ 0 w 141"/>
                    <a:gd name="T9" fmla="*/ 31 h 63"/>
                    <a:gd name="T10" fmla="*/ 0 w 141"/>
                    <a:gd name="T11" fmla="*/ 0 h 63"/>
                    <a:gd name="T12" fmla="*/ 141 w 141"/>
                    <a:gd name="T1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141" h="63">
                      <a:moveTo>
                        <a:pt x="0" y="31"/>
                      </a:moveTo>
                      <a:lnTo>
                        <a:pt x="75" y="0"/>
                      </a:lnTo>
                      <a:lnTo>
                        <a:pt x="141" y="29"/>
                      </a:lnTo>
                      <a:lnTo>
                        <a:pt x="71" y="63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80FF80"/>
                </a:solidFill>
                <a:ln w="9360" cap="sq">
                  <a:solidFill>
                    <a:srgbClr val="80FF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2" name="Freeform 130"/>
                <p:cNvSpPr>
                  <a:spLocks noChangeArrowheads="1"/>
                </p:cNvSpPr>
                <p:nvPr/>
              </p:nvSpPr>
              <p:spPr bwMode="auto">
                <a:xfrm>
                  <a:off x="2802" y="2027"/>
                  <a:ext cx="1077" cy="45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365 0 0"/>
                    <a:gd name="G4" fmla="cos 55082 G3"/>
                    <a:gd name="G5" fmla="+- 365 0 0"/>
                    <a:gd name="G6" fmla="sin 55602 G5"/>
                    <a:gd name="G7" fmla="+- G4 G6 0"/>
                    <a:gd name="G8" fmla="+- G7 1080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+- 1 0 0"/>
                    <a:gd name="G22" fmla="+- 1 0 0"/>
                    <a:gd name="G23" fmla="+- 268 0 0"/>
                    <a:gd name="G24" fmla="+- 34 0 0"/>
                    <a:gd name="G25" fmla="*/ 1 29817 51712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*/ 1 16385 2"/>
                    <a:gd name="G32" fmla="+- 1 0 0"/>
                    <a:gd name="G33" fmla="+- 1 0 0"/>
                    <a:gd name="G34" fmla="+- 1 0 0"/>
                    <a:gd name="G35" fmla="+- 1 0 0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+- 1 0 0"/>
                    <a:gd name="G43" fmla="+- 1 0 0"/>
                    <a:gd name="G44" fmla="+- 1 0 0"/>
                    <a:gd name="G45" fmla="+- 1 0 0"/>
                    <a:gd name="G46" fmla="+- 1 0 0"/>
                    <a:gd name="G47" fmla="+- 1 0 0"/>
                    <a:gd name="G48" fmla="+- 1 0 0"/>
                    <a:gd name="G49" fmla="+- 1 0 0"/>
                    <a:gd name="G50" fmla="+- 1 0 0"/>
                    <a:gd name="G51" fmla="*/ 1 0 51712"/>
                    <a:gd name="G52" fmla="cos 54736 G51"/>
                    <a:gd name="G53" fmla="*/ 1 0 51712"/>
                    <a:gd name="G54" fmla="sin 55082 G53"/>
                    <a:gd name="G55" fmla="+- G52 G54 0"/>
                    <a:gd name="G56" fmla="+- G55 10800 0"/>
                    <a:gd name="G57" fmla="+- 1 0 0"/>
                    <a:gd name="G58" fmla="+- 1 0 0"/>
                    <a:gd name="G59" fmla="+- 1 0 0"/>
                    <a:gd name="G60" fmla="+- 1 0 0"/>
                    <a:gd name="T0" fmla="*/ 1073 w 1073"/>
                    <a:gd name="T1" fmla="*/ 456 h 471"/>
                    <a:gd name="T2" fmla="*/ 981 w 1073"/>
                    <a:gd name="T3" fmla="*/ 294 h 471"/>
                    <a:gd name="T4" fmla="*/ 977 w 1073"/>
                    <a:gd name="T5" fmla="*/ 296 h 471"/>
                    <a:gd name="T6" fmla="*/ 966 w 1073"/>
                    <a:gd name="T7" fmla="*/ 304 h 471"/>
                    <a:gd name="T8" fmla="*/ 949 w 1073"/>
                    <a:gd name="T9" fmla="*/ 315 h 471"/>
                    <a:gd name="T10" fmla="*/ 925 w 1073"/>
                    <a:gd name="T11" fmla="*/ 330 h 471"/>
                    <a:gd name="T12" fmla="*/ 897 w 1073"/>
                    <a:gd name="T13" fmla="*/ 346 h 471"/>
                    <a:gd name="T14" fmla="*/ 866 w 1073"/>
                    <a:gd name="T15" fmla="*/ 365 h 471"/>
                    <a:gd name="T16" fmla="*/ 829 w 1073"/>
                    <a:gd name="T17" fmla="*/ 383 h 471"/>
                    <a:gd name="T18" fmla="*/ 790 w 1073"/>
                    <a:gd name="T19" fmla="*/ 402 h 471"/>
                    <a:gd name="T20" fmla="*/ 749 w 1073"/>
                    <a:gd name="T21" fmla="*/ 421 h 471"/>
                    <a:gd name="T22" fmla="*/ 708 w 1073"/>
                    <a:gd name="T23" fmla="*/ 435 h 471"/>
                    <a:gd name="T24" fmla="*/ 665 w 1073"/>
                    <a:gd name="T25" fmla="*/ 448 h 471"/>
                    <a:gd name="T26" fmla="*/ 662 w 1073"/>
                    <a:gd name="T27" fmla="*/ 450 h 471"/>
                    <a:gd name="T28" fmla="*/ 653 w 1073"/>
                    <a:gd name="T29" fmla="*/ 452 h 471"/>
                    <a:gd name="T30" fmla="*/ 638 w 1073"/>
                    <a:gd name="T31" fmla="*/ 456 h 471"/>
                    <a:gd name="T32" fmla="*/ 615 w 1073"/>
                    <a:gd name="T33" fmla="*/ 461 h 471"/>
                    <a:gd name="T34" fmla="*/ 586 w 1073"/>
                    <a:gd name="T35" fmla="*/ 465 h 471"/>
                    <a:gd name="T36" fmla="*/ 549 w 1073"/>
                    <a:gd name="T37" fmla="*/ 469 h 471"/>
                    <a:gd name="T38" fmla="*/ 502 w 1073"/>
                    <a:gd name="T39" fmla="*/ 471 h 471"/>
                    <a:gd name="T40" fmla="*/ 447 w 1073"/>
                    <a:gd name="T41" fmla="*/ 471 h 471"/>
                    <a:gd name="T42" fmla="*/ 380 w 1073"/>
                    <a:gd name="T43" fmla="*/ 469 h 471"/>
                    <a:gd name="T44" fmla="*/ 304 w 1073"/>
                    <a:gd name="T45" fmla="*/ 463 h 471"/>
                    <a:gd name="T46" fmla="*/ 298 w 1073"/>
                    <a:gd name="T47" fmla="*/ 463 h 471"/>
                    <a:gd name="T48" fmla="*/ 280 w 1073"/>
                    <a:gd name="T49" fmla="*/ 459 h 471"/>
                    <a:gd name="T50" fmla="*/ 254 w 1073"/>
                    <a:gd name="T51" fmla="*/ 454 h 471"/>
                    <a:gd name="T52" fmla="*/ 222 w 1073"/>
                    <a:gd name="T53" fmla="*/ 446 h 471"/>
                    <a:gd name="T54" fmla="*/ 185 w 1073"/>
                    <a:gd name="T55" fmla="*/ 433 h 471"/>
                    <a:gd name="T56" fmla="*/ 146 w 1073"/>
                    <a:gd name="T57" fmla="*/ 417 h 471"/>
                    <a:gd name="T58" fmla="*/ 107 w 1073"/>
                    <a:gd name="T59" fmla="*/ 395 h 471"/>
                    <a:gd name="T60" fmla="*/ 70 w 1073"/>
                    <a:gd name="T61" fmla="*/ 367 h 471"/>
                    <a:gd name="T62" fmla="*/ 39 w 1073"/>
                    <a:gd name="T63" fmla="*/ 333 h 471"/>
                    <a:gd name="T64" fmla="*/ 37 w 1073"/>
                    <a:gd name="T65" fmla="*/ 330 h 471"/>
                    <a:gd name="T66" fmla="*/ 31 w 1073"/>
                    <a:gd name="T67" fmla="*/ 322 h 471"/>
                    <a:gd name="T68" fmla="*/ 22 w 1073"/>
                    <a:gd name="T69" fmla="*/ 307 h 471"/>
                    <a:gd name="T70" fmla="*/ 15 w 1073"/>
                    <a:gd name="T71" fmla="*/ 291 h 471"/>
                    <a:gd name="T72" fmla="*/ 5 w 1073"/>
                    <a:gd name="T73" fmla="*/ 268 h 471"/>
                    <a:gd name="T74" fmla="*/ 2 w 1073"/>
                    <a:gd name="T75" fmla="*/ 244 h 471"/>
                    <a:gd name="T76" fmla="*/ 0 w 1073"/>
                    <a:gd name="T77" fmla="*/ 215 h 471"/>
                    <a:gd name="T78" fmla="*/ 4 w 1073"/>
                    <a:gd name="T79" fmla="*/ 185 h 471"/>
                    <a:gd name="T80" fmla="*/ 16 w 1073"/>
                    <a:gd name="T81" fmla="*/ 154 h 471"/>
                    <a:gd name="T82" fmla="*/ 37 w 1073"/>
                    <a:gd name="T83" fmla="*/ 118 h 471"/>
                    <a:gd name="T84" fmla="*/ 68 w 1073"/>
                    <a:gd name="T85" fmla="*/ 85 h 471"/>
                    <a:gd name="T86" fmla="*/ 70 w 1073"/>
                    <a:gd name="T87" fmla="*/ 81 h 471"/>
                    <a:gd name="T88" fmla="*/ 80 w 1073"/>
                    <a:gd name="T89" fmla="*/ 72 h 471"/>
                    <a:gd name="T90" fmla="*/ 93 w 1073"/>
                    <a:gd name="T91" fmla="*/ 61 h 471"/>
                    <a:gd name="T92" fmla="*/ 115 w 1073"/>
                    <a:gd name="T93" fmla="*/ 42 h 471"/>
                    <a:gd name="T94" fmla="*/ 144 w 1073"/>
                    <a:gd name="T95" fmla="*/ 24 h 471"/>
                    <a:gd name="T96" fmla="*/ 182 w 1073"/>
                    <a:gd name="T97" fmla="*/ 0 h 471"/>
                    <a:gd name="T98" fmla="*/ 328 w 1073"/>
                    <a:gd name="T99" fmla="*/ 141 h 471"/>
                    <a:gd name="T100" fmla="*/ 137 w 1073"/>
                    <a:gd name="T101" fmla="*/ 259 h 471"/>
                    <a:gd name="T102" fmla="*/ 0 w 1073"/>
                    <a:gd name="T103" fmla="*/ 0 h 471"/>
                    <a:gd name="T104" fmla="*/ 1073 w 1073"/>
                    <a:gd name="T105" fmla="*/ 471 h 4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T102" t="T103" r="T104" b="T105"/>
                  <a:pathLst>
                    <a:path w="1073" h="471">
                      <a:moveTo>
                        <a:pt x="1073" y="456"/>
                      </a:moveTo>
                      <a:lnTo>
                        <a:pt x="981" y="294"/>
                      </a:lnTo>
                      <a:lnTo>
                        <a:pt x="977" y="296"/>
                      </a:lnTo>
                      <a:lnTo>
                        <a:pt x="966" y="304"/>
                      </a:lnTo>
                      <a:lnTo>
                        <a:pt x="949" y="315"/>
                      </a:lnTo>
                      <a:lnTo>
                        <a:pt x="925" y="330"/>
                      </a:lnTo>
                      <a:lnTo>
                        <a:pt x="897" y="346"/>
                      </a:lnTo>
                      <a:lnTo>
                        <a:pt x="866" y="365"/>
                      </a:lnTo>
                      <a:lnTo>
                        <a:pt x="829" y="383"/>
                      </a:lnTo>
                      <a:lnTo>
                        <a:pt x="790" y="402"/>
                      </a:lnTo>
                      <a:lnTo>
                        <a:pt x="749" y="421"/>
                      </a:lnTo>
                      <a:lnTo>
                        <a:pt x="708" y="435"/>
                      </a:lnTo>
                      <a:lnTo>
                        <a:pt x="665" y="448"/>
                      </a:lnTo>
                      <a:lnTo>
                        <a:pt x="662" y="450"/>
                      </a:lnTo>
                      <a:lnTo>
                        <a:pt x="653" y="452"/>
                      </a:lnTo>
                      <a:lnTo>
                        <a:pt x="638" y="456"/>
                      </a:lnTo>
                      <a:lnTo>
                        <a:pt x="615" y="461"/>
                      </a:lnTo>
                      <a:lnTo>
                        <a:pt x="586" y="465"/>
                      </a:lnTo>
                      <a:lnTo>
                        <a:pt x="549" y="469"/>
                      </a:lnTo>
                      <a:lnTo>
                        <a:pt x="502" y="471"/>
                      </a:lnTo>
                      <a:lnTo>
                        <a:pt x="447" y="471"/>
                      </a:lnTo>
                      <a:lnTo>
                        <a:pt x="380" y="469"/>
                      </a:lnTo>
                      <a:lnTo>
                        <a:pt x="304" y="463"/>
                      </a:lnTo>
                      <a:lnTo>
                        <a:pt x="298" y="463"/>
                      </a:lnTo>
                      <a:lnTo>
                        <a:pt x="280" y="459"/>
                      </a:lnTo>
                      <a:lnTo>
                        <a:pt x="254" y="454"/>
                      </a:lnTo>
                      <a:lnTo>
                        <a:pt x="222" y="446"/>
                      </a:lnTo>
                      <a:lnTo>
                        <a:pt x="185" y="433"/>
                      </a:lnTo>
                      <a:lnTo>
                        <a:pt x="146" y="417"/>
                      </a:lnTo>
                      <a:lnTo>
                        <a:pt x="107" y="395"/>
                      </a:lnTo>
                      <a:lnTo>
                        <a:pt x="70" y="367"/>
                      </a:lnTo>
                      <a:lnTo>
                        <a:pt x="39" y="333"/>
                      </a:lnTo>
                      <a:lnTo>
                        <a:pt x="37" y="330"/>
                      </a:lnTo>
                      <a:lnTo>
                        <a:pt x="31" y="322"/>
                      </a:lnTo>
                      <a:lnTo>
                        <a:pt x="22" y="307"/>
                      </a:lnTo>
                      <a:lnTo>
                        <a:pt x="15" y="291"/>
                      </a:lnTo>
                      <a:lnTo>
                        <a:pt x="5" y="268"/>
                      </a:lnTo>
                      <a:lnTo>
                        <a:pt x="2" y="244"/>
                      </a:lnTo>
                      <a:lnTo>
                        <a:pt x="0" y="215"/>
                      </a:lnTo>
                      <a:lnTo>
                        <a:pt x="4" y="185"/>
                      </a:lnTo>
                      <a:lnTo>
                        <a:pt x="16" y="154"/>
                      </a:lnTo>
                      <a:lnTo>
                        <a:pt x="37" y="118"/>
                      </a:lnTo>
                      <a:lnTo>
                        <a:pt x="68" y="85"/>
                      </a:lnTo>
                      <a:lnTo>
                        <a:pt x="70" y="81"/>
                      </a:lnTo>
                      <a:lnTo>
                        <a:pt x="80" y="72"/>
                      </a:lnTo>
                      <a:lnTo>
                        <a:pt x="93" y="61"/>
                      </a:lnTo>
                      <a:lnTo>
                        <a:pt x="115" y="42"/>
                      </a:lnTo>
                      <a:lnTo>
                        <a:pt x="144" y="24"/>
                      </a:lnTo>
                      <a:lnTo>
                        <a:pt x="182" y="0"/>
                      </a:lnTo>
                      <a:lnTo>
                        <a:pt x="328" y="141"/>
                      </a:lnTo>
                      <a:lnTo>
                        <a:pt x="137" y="259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3" name="Freeform 131"/>
                <p:cNvSpPr>
                  <a:spLocks noChangeArrowheads="1"/>
                </p:cNvSpPr>
                <p:nvPr/>
              </p:nvSpPr>
              <p:spPr bwMode="auto">
                <a:xfrm>
                  <a:off x="3641" y="2351"/>
                  <a:ext cx="43" cy="54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51565 51712"/>
                    <a:gd name="T0" fmla="*/ 45 w 45"/>
                    <a:gd name="T1" fmla="*/ 0 h 58"/>
                    <a:gd name="T2" fmla="*/ 0 w 45"/>
                    <a:gd name="T3" fmla="*/ 24 h 58"/>
                    <a:gd name="T4" fmla="*/ 0 w 45"/>
                    <a:gd name="T5" fmla="*/ 58 h 58"/>
                    <a:gd name="T6" fmla="*/ 45 w 45"/>
                    <a:gd name="T7" fmla="*/ 34 h 58"/>
                    <a:gd name="T8" fmla="*/ 45 w 45"/>
                    <a:gd name="T9" fmla="*/ 0 h 58"/>
                    <a:gd name="T10" fmla="*/ 0 w 45"/>
                    <a:gd name="T11" fmla="*/ 0 h 58"/>
                    <a:gd name="T12" fmla="*/ 45 w 45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8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8"/>
                      </a:lnTo>
                      <a:lnTo>
                        <a:pt x="45" y="34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360" cap="sq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4" name="Freeform 132"/>
                <p:cNvSpPr>
                  <a:spLocks noChangeArrowheads="1"/>
                </p:cNvSpPr>
                <p:nvPr/>
              </p:nvSpPr>
              <p:spPr bwMode="auto">
                <a:xfrm>
                  <a:off x="3641" y="2351"/>
                  <a:ext cx="43" cy="54"/>
                </a:xfrm>
                <a:custGeom>
                  <a:avLst/>
                  <a:gdLst>
                    <a:gd name="G0" fmla="+- 1 0 0"/>
                    <a:gd name="G1" fmla="+- 69 0 0"/>
                    <a:gd name="G2" fmla="+- 1 0 0"/>
                    <a:gd name="G3" fmla="*/ 1 16385 2"/>
                    <a:gd name="G4" fmla="*/ 1 32768 5"/>
                    <a:gd name="T0" fmla="*/ 45 w 45"/>
                    <a:gd name="T1" fmla="*/ 0 h 58"/>
                    <a:gd name="T2" fmla="*/ 0 w 45"/>
                    <a:gd name="T3" fmla="*/ 24 h 58"/>
                    <a:gd name="T4" fmla="*/ 0 w 45"/>
                    <a:gd name="T5" fmla="*/ 58 h 58"/>
                    <a:gd name="T6" fmla="*/ 45 w 45"/>
                    <a:gd name="T7" fmla="*/ 34 h 58"/>
                    <a:gd name="T8" fmla="*/ 45 w 45"/>
                    <a:gd name="T9" fmla="*/ 0 h 58"/>
                    <a:gd name="T10" fmla="*/ 0 w 45"/>
                    <a:gd name="T11" fmla="*/ 0 h 58"/>
                    <a:gd name="T12" fmla="*/ 45 w 45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45" h="58">
                      <a:moveTo>
                        <a:pt x="45" y="0"/>
                      </a:moveTo>
                      <a:lnTo>
                        <a:pt x="0" y="24"/>
                      </a:lnTo>
                      <a:lnTo>
                        <a:pt x="0" y="58"/>
                      </a:lnTo>
                      <a:lnTo>
                        <a:pt x="45" y="34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648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5" name="Freeform 133"/>
                <p:cNvSpPr>
                  <a:spLocks noChangeArrowheads="1"/>
                </p:cNvSpPr>
                <p:nvPr/>
              </p:nvSpPr>
              <p:spPr bwMode="auto">
                <a:xfrm>
                  <a:off x="3988" y="1265"/>
                  <a:ext cx="1044" cy="706"/>
                </a:xfrm>
                <a:custGeom>
                  <a:avLst/>
                  <a:gdLst>
                    <a:gd name="G0" fmla="+- 326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79 0 0"/>
                    <a:gd name="G16" fmla="*/ 1 11615 49664"/>
                    <a:gd name="G17" fmla="*/ 1 35399 44192"/>
                    <a:gd name="G18" fmla="+- 1 0 0"/>
                    <a:gd name="G19" fmla="+- 1 0 0"/>
                    <a:gd name="G20" fmla="+- 1 0 0"/>
                    <a:gd name="G21" fmla="+- 1 0 0"/>
                    <a:gd name="G22" fmla="+- 1 0 0"/>
                    <a:gd name="G23" fmla="*/ 1 16385 2"/>
                    <a:gd name="G24" fmla="+- 1 0 0"/>
                    <a:gd name="G25" fmla="+- 1 0 0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*/ 1 56847 49664"/>
                    <a:gd name="G35" fmla="+- 1 0 0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*/ 1 0 51712"/>
                    <a:gd name="G42" fmla="cos 54736 G41"/>
                    <a:gd name="G43" fmla="*/ 1 0 51712"/>
                    <a:gd name="G44" fmla="sin 54903 G43"/>
                    <a:gd name="G45" fmla="+- G42 G44 0"/>
                    <a:gd name="G46" fmla="+- G45 10800 0"/>
                    <a:gd name="G47" fmla="+- 1 0 0"/>
                    <a:gd name="G48" fmla="+- 1 0 0"/>
                    <a:gd name="G49" fmla="+- 1 0 0"/>
                    <a:gd name="T0" fmla="*/ 0 w 1040"/>
                    <a:gd name="T1" fmla="*/ 420 h 732"/>
                    <a:gd name="T2" fmla="*/ 72 w 1040"/>
                    <a:gd name="T3" fmla="*/ 166 h 732"/>
                    <a:gd name="T4" fmla="*/ 78 w 1040"/>
                    <a:gd name="T5" fmla="*/ 165 h 732"/>
                    <a:gd name="T6" fmla="*/ 89 w 1040"/>
                    <a:gd name="T7" fmla="*/ 155 h 732"/>
                    <a:gd name="T8" fmla="*/ 110 w 1040"/>
                    <a:gd name="T9" fmla="*/ 144 h 732"/>
                    <a:gd name="T10" fmla="*/ 136 w 1040"/>
                    <a:gd name="T11" fmla="*/ 129 h 732"/>
                    <a:gd name="T12" fmla="*/ 167 w 1040"/>
                    <a:gd name="T13" fmla="*/ 113 h 732"/>
                    <a:gd name="T14" fmla="*/ 206 w 1040"/>
                    <a:gd name="T15" fmla="*/ 92 h 732"/>
                    <a:gd name="T16" fmla="*/ 247 w 1040"/>
                    <a:gd name="T17" fmla="*/ 74 h 732"/>
                    <a:gd name="T18" fmla="*/ 295 w 1040"/>
                    <a:gd name="T19" fmla="*/ 55 h 732"/>
                    <a:gd name="T20" fmla="*/ 345 w 1040"/>
                    <a:gd name="T21" fmla="*/ 37 h 732"/>
                    <a:gd name="T22" fmla="*/ 397 w 1040"/>
                    <a:gd name="T23" fmla="*/ 22 h 732"/>
                    <a:gd name="T24" fmla="*/ 453 w 1040"/>
                    <a:gd name="T25" fmla="*/ 11 h 732"/>
                    <a:gd name="T26" fmla="*/ 510 w 1040"/>
                    <a:gd name="T27" fmla="*/ 3 h 732"/>
                    <a:gd name="T28" fmla="*/ 568 w 1040"/>
                    <a:gd name="T29" fmla="*/ 0 h 732"/>
                    <a:gd name="T30" fmla="*/ 575 w 1040"/>
                    <a:gd name="T31" fmla="*/ 0 h 732"/>
                    <a:gd name="T32" fmla="*/ 592 w 1040"/>
                    <a:gd name="T33" fmla="*/ 0 h 732"/>
                    <a:gd name="T34" fmla="*/ 619 w 1040"/>
                    <a:gd name="T35" fmla="*/ 1 h 732"/>
                    <a:gd name="T36" fmla="*/ 655 w 1040"/>
                    <a:gd name="T37" fmla="*/ 3 h 732"/>
                    <a:gd name="T38" fmla="*/ 696 w 1040"/>
                    <a:gd name="T39" fmla="*/ 7 h 732"/>
                    <a:gd name="T40" fmla="*/ 740 w 1040"/>
                    <a:gd name="T41" fmla="*/ 14 h 732"/>
                    <a:gd name="T42" fmla="*/ 788 w 1040"/>
                    <a:gd name="T43" fmla="*/ 22 h 732"/>
                    <a:gd name="T44" fmla="*/ 836 w 1040"/>
                    <a:gd name="T45" fmla="*/ 35 h 732"/>
                    <a:gd name="T46" fmla="*/ 883 w 1040"/>
                    <a:gd name="T47" fmla="*/ 51 h 732"/>
                    <a:gd name="T48" fmla="*/ 927 w 1040"/>
                    <a:gd name="T49" fmla="*/ 72 h 732"/>
                    <a:gd name="T50" fmla="*/ 966 w 1040"/>
                    <a:gd name="T51" fmla="*/ 98 h 732"/>
                    <a:gd name="T52" fmla="*/ 998 w 1040"/>
                    <a:gd name="T53" fmla="*/ 127 h 732"/>
                    <a:gd name="T54" fmla="*/ 1001 w 1040"/>
                    <a:gd name="T55" fmla="*/ 131 h 732"/>
                    <a:gd name="T56" fmla="*/ 1009 w 1040"/>
                    <a:gd name="T57" fmla="*/ 142 h 732"/>
                    <a:gd name="T58" fmla="*/ 1018 w 1040"/>
                    <a:gd name="T59" fmla="*/ 159 h 732"/>
                    <a:gd name="T60" fmla="*/ 1027 w 1040"/>
                    <a:gd name="T61" fmla="*/ 179 h 732"/>
                    <a:gd name="T62" fmla="*/ 1037 w 1040"/>
                    <a:gd name="T63" fmla="*/ 207 h 732"/>
                    <a:gd name="T64" fmla="*/ 1040 w 1040"/>
                    <a:gd name="T65" fmla="*/ 239 h 732"/>
                    <a:gd name="T66" fmla="*/ 1040 w 1040"/>
                    <a:gd name="T67" fmla="*/ 274 h 732"/>
                    <a:gd name="T68" fmla="*/ 1031 w 1040"/>
                    <a:gd name="T69" fmla="*/ 311 h 732"/>
                    <a:gd name="T70" fmla="*/ 1013 w 1040"/>
                    <a:gd name="T71" fmla="*/ 352 h 732"/>
                    <a:gd name="T72" fmla="*/ 1011 w 1040"/>
                    <a:gd name="T73" fmla="*/ 356 h 732"/>
                    <a:gd name="T74" fmla="*/ 1003 w 1040"/>
                    <a:gd name="T75" fmla="*/ 365 h 732"/>
                    <a:gd name="T76" fmla="*/ 990 w 1040"/>
                    <a:gd name="T77" fmla="*/ 378 h 732"/>
                    <a:gd name="T78" fmla="*/ 976 w 1040"/>
                    <a:gd name="T79" fmla="*/ 394 h 732"/>
                    <a:gd name="T80" fmla="*/ 955 w 1040"/>
                    <a:gd name="T81" fmla="*/ 413 h 732"/>
                    <a:gd name="T82" fmla="*/ 933 w 1040"/>
                    <a:gd name="T83" fmla="*/ 430 h 732"/>
                    <a:gd name="T84" fmla="*/ 907 w 1040"/>
                    <a:gd name="T85" fmla="*/ 448 h 732"/>
                    <a:gd name="T86" fmla="*/ 877 w 1040"/>
                    <a:gd name="T87" fmla="*/ 463 h 732"/>
                    <a:gd name="T88" fmla="*/ 759 w 1040"/>
                    <a:gd name="T89" fmla="*/ 732 h 732"/>
                    <a:gd name="T90" fmla="*/ 0 w 1040"/>
                    <a:gd name="T91" fmla="*/ 0 h 732"/>
                    <a:gd name="T92" fmla="*/ 1040 w 1040"/>
                    <a:gd name="T93" fmla="*/ 732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T90" t="T91" r="T92" b="T93"/>
                  <a:pathLst>
                    <a:path w="1040" h="732">
                      <a:moveTo>
                        <a:pt x="0" y="420"/>
                      </a:moveTo>
                      <a:lnTo>
                        <a:pt x="72" y="166"/>
                      </a:lnTo>
                      <a:lnTo>
                        <a:pt x="78" y="165"/>
                      </a:lnTo>
                      <a:lnTo>
                        <a:pt x="89" y="155"/>
                      </a:lnTo>
                      <a:lnTo>
                        <a:pt x="110" y="144"/>
                      </a:lnTo>
                      <a:lnTo>
                        <a:pt x="136" y="129"/>
                      </a:lnTo>
                      <a:lnTo>
                        <a:pt x="167" y="113"/>
                      </a:lnTo>
                      <a:lnTo>
                        <a:pt x="206" y="92"/>
                      </a:lnTo>
                      <a:lnTo>
                        <a:pt x="247" y="74"/>
                      </a:lnTo>
                      <a:lnTo>
                        <a:pt x="295" y="55"/>
                      </a:lnTo>
                      <a:lnTo>
                        <a:pt x="345" y="37"/>
                      </a:lnTo>
                      <a:lnTo>
                        <a:pt x="397" y="22"/>
                      </a:lnTo>
                      <a:lnTo>
                        <a:pt x="453" y="11"/>
                      </a:lnTo>
                      <a:lnTo>
                        <a:pt x="510" y="3"/>
                      </a:lnTo>
                      <a:lnTo>
                        <a:pt x="568" y="0"/>
                      </a:lnTo>
                      <a:lnTo>
                        <a:pt x="575" y="0"/>
                      </a:lnTo>
                      <a:lnTo>
                        <a:pt x="592" y="0"/>
                      </a:lnTo>
                      <a:lnTo>
                        <a:pt x="619" y="1"/>
                      </a:lnTo>
                      <a:lnTo>
                        <a:pt x="655" y="3"/>
                      </a:lnTo>
                      <a:lnTo>
                        <a:pt x="696" y="7"/>
                      </a:lnTo>
                      <a:lnTo>
                        <a:pt x="740" y="14"/>
                      </a:lnTo>
                      <a:lnTo>
                        <a:pt x="788" y="22"/>
                      </a:lnTo>
                      <a:lnTo>
                        <a:pt x="836" y="35"/>
                      </a:lnTo>
                      <a:lnTo>
                        <a:pt x="883" y="51"/>
                      </a:lnTo>
                      <a:lnTo>
                        <a:pt x="927" y="72"/>
                      </a:lnTo>
                      <a:lnTo>
                        <a:pt x="966" y="98"/>
                      </a:lnTo>
                      <a:lnTo>
                        <a:pt x="998" y="127"/>
                      </a:lnTo>
                      <a:lnTo>
                        <a:pt x="1001" y="131"/>
                      </a:lnTo>
                      <a:lnTo>
                        <a:pt x="1009" y="142"/>
                      </a:lnTo>
                      <a:lnTo>
                        <a:pt x="1018" y="159"/>
                      </a:lnTo>
                      <a:lnTo>
                        <a:pt x="1027" y="179"/>
                      </a:lnTo>
                      <a:lnTo>
                        <a:pt x="1037" y="207"/>
                      </a:lnTo>
                      <a:lnTo>
                        <a:pt x="1040" y="239"/>
                      </a:lnTo>
                      <a:lnTo>
                        <a:pt x="1040" y="274"/>
                      </a:lnTo>
                      <a:lnTo>
                        <a:pt x="1031" y="311"/>
                      </a:lnTo>
                      <a:lnTo>
                        <a:pt x="1013" y="352"/>
                      </a:lnTo>
                      <a:lnTo>
                        <a:pt x="1011" y="356"/>
                      </a:lnTo>
                      <a:lnTo>
                        <a:pt x="1003" y="365"/>
                      </a:lnTo>
                      <a:lnTo>
                        <a:pt x="990" y="378"/>
                      </a:lnTo>
                      <a:lnTo>
                        <a:pt x="976" y="394"/>
                      </a:lnTo>
                      <a:lnTo>
                        <a:pt x="955" y="413"/>
                      </a:lnTo>
                      <a:lnTo>
                        <a:pt x="933" y="430"/>
                      </a:lnTo>
                      <a:lnTo>
                        <a:pt x="907" y="448"/>
                      </a:lnTo>
                      <a:lnTo>
                        <a:pt x="877" y="463"/>
                      </a:lnTo>
                      <a:lnTo>
                        <a:pt x="759" y="732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" name="Freeform 134"/>
                <p:cNvSpPr>
                  <a:spLocks noChangeArrowheads="1"/>
                </p:cNvSpPr>
                <p:nvPr/>
              </p:nvSpPr>
              <p:spPr bwMode="auto">
                <a:xfrm>
                  <a:off x="3986" y="1320"/>
                  <a:ext cx="1046" cy="653"/>
                </a:xfrm>
                <a:custGeom>
                  <a:avLst/>
                  <a:gdLst>
                    <a:gd name="G0" fmla="+- 276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039 0 0"/>
                    <a:gd name="G16" fmla="+- 1 0 0"/>
                    <a:gd name="G17" fmla="+- 1015 0 0"/>
                    <a:gd name="G18" fmla="sin 312 G17"/>
                    <a:gd name="G19" fmla="+- 1 0 0"/>
                    <a:gd name="G20" fmla="+- 1 0 0"/>
                    <a:gd name="G21" fmla="+- 1 0 0"/>
                    <a:gd name="G22" fmla="+- 1 0 0"/>
                    <a:gd name="G23" fmla="+- 1 0 0"/>
                    <a:gd name="G24" fmla="*/ 1 16385 2"/>
                    <a:gd name="G25" fmla="+- 1 0 0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*/ 1 56847 49664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*/ 1 0 51712"/>
                    <a:gd name="G43" fmla="sin 54736 G42"/>
                    <a:gd name="G44" fmla="*/ 1 0 51712"/>
                    <a:gd name="G45" fmla="cos 54905 G44"/>
                    <a:gd name="G46" fmla="+- G43 0 G45"/>
                    <a:gd name="G47" fmla="*/ G46 65535 1"/>
                    <a:gd name="G48" fmla="+- G47 10800 0"/>
                    <a:gd name="G49" fmla="+- 1 0 0"/>
                    <a:gd name="G50" fmla="+- 1 0 0"/>
                    <a:gd name="G51" fmla="+- 1 0 0"/>
                    <a:gd name="T0" fmla="*/ 0 w 1042"/>
                    <a:gd name="T1" fmla="*/ 369 h 677"/>
                    <a:gd name="T2" fmla="*/ 74 w 1042"/>
                    <a:gd name="T3" fmla="*/ 167 h 677"/>
                    <a:gd name="T4" fmla="*/ 80 w 1042"/>
                    <a:gd name="T5" fmla="*/ 165 h 677"/>
                    <a:gd name="T6" fmla="*/ 91 w 1042"/>
                    <a:gd name="T7" fmla="*/ 156 h 677"/>
                    <a:gd name="T8" fmla="*/ 112 w 1042"/>
                    <a:gd name="T9" fmla="*/ 145 h 677"/>
                    <a:gd name="T10" fmla="*/ 138 w 1042"/>
                    <a:gd name="T11" fmla="*/ 130 h 677"/>
                    <a:gd name="T12" fmla="*/ 169 w 1042"/>
                    <a:gd name="T13" fmla="*/ 111 h 677"/>
                    <a:gd name="T14" fmla="*/ 208 w 1042"/>
                    <a:gd name="T15" fmla="*/ 93 h 677"/>
                    <a:gd name="T16" fmla="*/ 249 w 1042"/>
                    <a:gd name="T17" fmla="*/ 74 h 677"/>
                    <a:gd name="T18" fmla="*/ 297 w 1042"/>
                    <a:gd name="T19" fmla="*/ 56 h 677"/>
                    <a:gd name="T20" fmla="*/ 347 w 1042"/>
                    <a:gd name="T21" fmla="*/ 37 h 677"/>
                    <a:gd name="T22" fmla="*/ 399 w 1042"/>
                    <a:gd name="T23" fmla="*/ 22 h 677"/>
                    <a:gd name="T24" fmla="*/ 455 w 1042"/>
                    <a:gd name="T25" fmla="*/ 11 h 677"/>
                    <a:gd name="T26" fmla="*/ 512 w 1042"/>
                    <a:gd name="T27" fmla="*/ 2 h 677"/>
                    <a:gd name="T28" fmla="*/ 570 w 1042"/>
                    <a:gd name="T29" fmla="*/ 0 h 677"/>
                    <a:gd name="T30" fmla="*/ 577 w 1042"/>
                    <a:gd name="T31" fmla="*/ 0 h 677"/>
                    <a:gd name="T32" fmla="*/ 594 w 1042"/>
                    <a:gd name="T33" fmla="*/ 0 h 677"/>
                    <a:gd name="T34" fmla="*/ 621 w 1042"/>
                    <a:gd name="T35" fmla="*/ 2 h 677"/>
                    <a:gd name="T36" fmla="*/ 657 w 1042"/>
                    <a:gd name="T37" fmla="*/ 4 h 677"/>
                    <a:gd name="T38" fmla="*/ 698 w 1042"/>
                    <a:gd name="T39" fmla="*/ 7 h 677"/>
                    <a:gd name="T40" fmla="*/ 742 w 1042"/>
                    <a:gd name="T41" fmla="*/ 13 h 677"/>
                    <a:gd name="T42" fmla="*/ 790 w 1042"/>
                    <a:gd name="T43" fmla="*/ 22 h 677"/>
                    <a:gd name="T44" fmla="*/ 838 w 1042"/>
                    <a:gd name="T45" fmla="*/ 35 h 677"/>
                    <a:gd name="T46" fmla="*/ 885 w 1042"/>
                    <a:gd name="T47" fmla="*/ 52 h 677"/>
                    <a:gd name="T48" fmla="*/ 929 w 1042"/>
                    <a:gd name="T49" fmla="*/ 72 h 677"/>
                    <a:gd name="T50" fmla="*/ 968 w 1042"/>
                    <a:gd name="T51" fmla="*/ 98 h 677"/>
                    <a:gd name="T52" fmla="*/ 1000 w 1042"/>
                    <a:gd name="T53" fmla="*/ 128 h 677"/>
                    <a:gd name="T54" fmla="*/ 1003 w 1042"/>
                    <a:gd name="T55" fmla="*/ 132 h 677"/>
                    <a:gd name="T56" fmla="*/ 1011 w 1042"/>
                    <a:gd name="T57" fmla="*/ 143 h 677"/>
                    <a:gd name="T58" fmla="*/ 1020 w 1042"/>
                    <a:gd name="T59" fmla="*/ 158 h 677"/>
                    <a:gd name="T60" fmla="*/ 1029 w 1042"/>
                    <a:gd name="T61" fmla="*/ 180 h 677"/>
                    <a:gd name="T62" fmla="*/ 1039 w 1042"/>
                    <a:gd name="T63" fmla="*/ 208 h 677"/>
                    <a:gd name="T64" fmla="*/ 1042 w 1042"/>
                    <a:gd name="T65" fmla="*/ 237 h 677"/>
                    <a:gd name="T66" fmla="*/ 1042 w 1042"/>
                    <a:gd name="T67" fmla="*/ 273 h 677"/>
                    <a:gd name="T68" fmla="*/ 1033 w 1042"/>
                    <a:gd name="T69" fmla="*/ 312 h 677"/>
                    <a:gd name="T70" fmla="*/ 1015 w 1042"/>
                    <a:gd name="T71" fmla="*/ 352 h 677"/>
                    <a:gd name="T72" fmla="*/ 1013 w 1042"/>
                    <a:gd name="T73" fmla="*/ 356 h 677"/>
                    <a:gd name="T74" fmla="*/ 1005 w 1042"/>
                    <a:gd name="T75" fmla="*/ 365 h 677"/>
                    <a:gd name="T76" fmla="*/ 992 w 1042"/>
                    <a:gd name="T77" fmla="*/ 378 h 677"/>
                    <a:gd name="T78" fmla="*/ 978 w 1042"/>
                    <a:gd name="T79" fmla="*/ 395 h 677"/>
                    <a:gd name="T80" fmla="*/ 957 w 1042"/>
                    <a:gd name="T81" fmla="*/ 412 h 677"/>
                    <a:gd name="T82" fmla="*/ 935 w 1042"/>
                    <a:gd name="T83" fmla="*/ 430 h 677"/>
                    <a:gd name="T84" fmla="*/ 909 w 1042"/>
                    <a:gd name="T85" fmla="*/ 447 h 677"/>
                    <a:gd name="T86" fmla="*/ 879 w 1042"/>
                    <a:gd name="T87" fmla="*/ 462 h 677"/>
                    <a:gd name="T88" fmla="*/ 766 w 1042"/>
                    <a:gd name="T89" fmla="*/ 677 h 677"/>
                    <a:gd name="T90" fmla="*/ 0 w 1042"/>
                    <a:gd name="T91" fmla="*/ 0 h 677"/>
                    <a:gd name="T92" fmla="*/ 1042 w 1042"/>
                    <a:gd name="T93" fmla="*/ 677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T90" t="T91" r="T92" b="T93"/>
                  <a:pathLst>
                    <a:path w="1042" h="677">
                      <a:moveTo>
                        <a:pt x="0" y="369"/>
                      </a:moveTo>
                      <a:lnTo>
                        <a:pt x="74" y="167"/>
                      </a:lnTo>
                      <a:lnTo>
                        <a:pt x="80" y="165"/>
                      </a:lnTo>
                      <a:lnTo>
                        <a:pt x="91" y="156"/>
                      </a:lnTo>
                      <a:lnTo>
                        <a:pt x="112" y="145"/>
                      </a:lnTo>
                      <a:lnTo>
                        <a:pt x="138" y="130"/>
                      </a:lnTo>
                      <a:lnTo>
                        <a:pt x="169" y="111"/>
                      </a:lnTo>
                      <a:lnTo>
                        <a:pt x="208" y="93"/>
                      </a:lnTo>
                      <a:lnTo>
                        <a:pt x="249" y="74"/>
                      </a:lnTo>
                      <a:lnTo>
                        <a:pt x="297" y="56"/>
                      </a:lnTo>
                      <a:lnTo>
                        <a:pt x="347" y="37"/>
                      </a:lnTo>
                      <a:lnTo>
                        <a:pt x="399" y="22"/>
                      </a:lnTo>
                      <a:lnTo>
                        <a:pt x="455" y="11"/>
                      </a:lnTo>
                      <a:lnTo>
                        <a:pt x="512" y="2"/>
                      </a:lnTo>
                      <a:lnTo>
                        <a:pt x="570" y="0"/>
                      </a:lnTo>
                      <a:lnTo>
                        <a:pt x="577" y="0"/>
                      </a:lnTo>
                      <a:lnTo>
                        <a:pt x="594" y="0"/>
                      </a:lnTo>
                      <a:lnTo>
                        <a:pt x="621" y="2"/>
                      </a:lnTo>
                      <a:lnTo>
                        <a:pt x="657" y="4"/>
                      </a:lnTo>
                      <a:lnTo>
                        <a:pt x="698" y="7"/>
                      </a:lnTo>
                      <a:lnTo>
                        <a:pt x="742" y="13"/>
                      </a:lnTo>
                      <a:lnTo>
                        <a:pt x="790" y="22"/>
                      </a:lnTo>
                      <a:lnTo>
                        <a:pt x="838" y="35"/>
                      </a:lnTo>
                      <a:lnTo>
                        <a:pt x="885" y="52"/>
                      </a:lnTo>
                      <a:lnTo>
                        <a:pt x="929" y="72"/>
                      </a:lnTo>
                      <a:lnTo>
                        <a:pt x="968" y="98"/>
                      </a:lnTo>
                      <a:lnTo>
                        <a:pt x="1000" y="128"/>
                      </a:lnTo>
                      <a:lnTo>
                        <a:pt x="1003" y="132"/>
                      </a:lnTo>
                      <a:lnTo>
                        <a:pt x="1011" y="143"/>
                      </a:lnTo>
                      <a:lnTo>
                        <a:pt x="1020" y="158"/>
                      </a:lnTo>
                      <a:lnTo>
                        <a:pt x="1029" y="180"/>
                      </a:lnTo>
                      <a:lnTo>
                        <a:pt x="1039" y="208"/>
                      </a:lnTo>
                      <a:lnTo>
                        <a:pt x="1042" y="237"/>
                      </a:lnTo>
                      <a:lnTo>
                        <a:pt x="1042" y="273"/>
                      </a:lnTo>
                      <a:lnTo>
                        <a:pt x="1033" y="312"/>
                      </a:lnTo>
                      <a:lnTo>
                        <a:pt x="1015" y="352"/>
                      </a:lnTo>
                      <a:lnTo>
                        <a:pt x="1013" y="356"/>
                      </a:lnTo>
                      <a:lnTo>
                        <a:pt x="1005" y="365"/>
                      </a:lnTo>
                      <a:lnTo>
                        <a:pt x="992" y="378"/>
                      </a:lnTo>
                      <a:lnTo>
                        <a:pt x="978" y="395"/>
                      </a:lnTo>
                      <a:lnTo>
                        <a:pt x="957" y="412"/>
                      </a:lnTo>
                      <a:lnTo>
                        <a:pt x="935" y="430"/>
                      </a:lnTo>
                      <a:lnTo>
                        <a:pt x="909" y="447"/>
                      </a:lnTo>
                      <a:lnTo>
                        <a:pt x="879" y="462"/>
                      </a:lnTo>
                      <a:lnTo>
                        <a:pt x="766" y="677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7" name="Freeform 135"/>
                <p:cNvSpPr>
                  <a:spLocks noChangeArrowheads="1"/>
                </p:cNvSpPr>
                <p:nvPr/>
              </p:nvSpPr>
              <p:spPr bwMode="auto">
                <a:xfrm>
                  <a:off x="3981" y="1395"/>
                  <a:ext cx="1038" cy="609"/>
                </a:xfrm>
                <a:custGeom>
                  <a:avLst/>
                  <a:gdLst>
                    <a:gd name="G0" fmla="+- 210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034 0 0"/>
                    <a:gd name="G17" fmla="cos 237 G16"/>
                    <a:gd name="G18" fmla="*/ 1 17047 45696"/>
                    <a:gd name="G19" fmla="+- 1 0 0"/>
                    <a:gd name="G20" fmla="+- 1 0 0"/>
                    <a:gd name="G21" fmla="+- 1 0 0"/>
                    <a:gd name="G22" fmla="+- 1 0 0"/>
                    <a:gd name="G23" fmla="+- 1 0 0"/>
                    <a:gd name="G24" fmla="*/ 1 16385 2"/>
                    <a:gd name="G25" fmla="+- 1 0 0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*/ 1 56847 49664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*/ 1 0 51712"/>
                    <a:gd name="G43" fmla="+- 1 0 0"/>
                    <a:gd name="G44" fmla="+- 1 0 0"/>
                    <a:gd name="G45" fmla="+- 1 0 0"/>
                    <a:gd name="T0" fmla="*/ 0 w 1034"/>
                    <a:gd name="T1" fmla="*/ 311 h 632"/>
                    <a:gd name="T2" fmla="*/ 66 w 1034"/>
                    <a:gd name="T3" fmla="*/ 167 h 632"/>
                    <a:gd name="T4" fmla="*/ 72 w 1034"/>
                    <a:gd name="T5" fmla="*/ 163 h 632"/>
                    <a:gd name="T6" fmla="*/ 83 w 1034"/>
                    <a:gd name="T7" fmla="*/ 155 h 632"/>
                    <a:gd name="T8" fmla="*/ 104 w 1034"/>
                    <a:gd name="T9" fmla="*/ 144 h 632"/>
                    <a:gd name="T10" fmla="*/ 130 w 1034"/>
                    <a:gd name="T11" fmla="*/ 128 h 632"/>
                    <a:gd name="T12" fmla="*/ 161 w 1034"/>
                    <a:gd name="T13" fmla="*/ 111 h 632"/>
                    <a:gd name="T14" fmla="*/ 200 w 1034"/>
                    <a:gd name="T15" fmla="*/ 92 h 632"/>
                    <a:gd name="T16" fmla="*/ 241 w 1034"/>
                    <a:gd name="T17" fmla="*/ 72 h 632"/>
                    <a:gd name="T18" fmla="*/ 289 w 1034"/>
                    <a:gd name="T19" fmla="*/ 53 h 632"/>
                    <a:gd name="T20" fmla="*/ 339 w 1034"/>
                    <a:gd name="T21" fmla="*/ 37 h 632"/>
                    <a:gd name="T22" fmla="*/ 391 w 1034"/>
                    <a:gd name="T23" fmla="*/ 22 h 632"/>
                    <a:gd name="T24" fmla="*/ 447 w 1034"/>
                    <a:gd name="T25" fmla="*/ 9 h 632"/>
                    <a:gd name="T26" fmla="*/ 504 w 1034"/>
                    <a:gd name="T27" fmla="*/ 1 h 632"/>
                    <a:gd name="T28" fmla="*/ 562 w 1034"/>
                    <a:gd name="T29" fmla="*/ 0 h 632"/>
                    <a:gd name="T30" fmla="*/ 569 w 1034"/>
                    <a:gd name="T31" fmla="*/ 0 h 632"/>
                    <a:gd name="T32" fmla="*/ 586 w 1034"/>
                    <a:gd name="T33" fmla="*/ 0 h 632"/>
                    <a:gd name="T34" fmla="*/ 613 w 1034"/>
                    <a:gd name="T35" fmla="*/ 0 h 632"/>
                    <a:gd name="T36" fmla="*/ 649 w 1034"/>
                    <a:gd name="T37" fmla="*/ 1 h 632"/>
                    <a:gd name="T38" fmla="*/ 690 w 1034"/>
                    <a:gd name="T39" fmla="*/ 7 h 632"/>
                    <a:gd name="T40" fmla="*/ 734 w 1034"/>
                    <a:gd name="T41" fmla="*/ 13 h 632"/>
                    <a:gd name="T42" fmla="*/ 782 w 1034"/>
                    <a:gd name="T43" fmla="*/ 22 h 632"/>
                    <a:gd name="T44" fmla="*/ 830 w 1034"/>
                    <a:gd name="T45" fmla="*/ 35 h 632"/>
                    <a:gd name="T46" fmla="*/ 877 w 1034"/>
                    <a:gd name="T47" fmla="*/ 50 h 632"/>
                    <a:gd name="T48" fmla="*/ 921 w 1034"/>
                    <a:gd name="T49" fmla="*/ 70 h 632"/>
                    <a:gd name="T50" fmla="*/ 960 w 1034"/>
                    <a:gd name="T51" fmla="*/ 96 h 632"/>
                    <a:gd name="T52" fmla="*/ 992 w 1034"/>
                    <a:gd name="T53" fmla="*/ 128 h 632"/>
                    <a:gd name="T54" fmla="*/ 995 w 1034"/>
                    <a:gd name="T55" fmla="*/ 131 h 632"/>
                    <a:gd name="T56" fmla="*/ 1003 w 1034"/>
                    <a:gd name="T57" fmla="*/ 141 h 632"/>
                    <a:gd name="T58" fmla="*/ 1012 w 1034"/>
                    <a:gd name="T59" fmla="*/ 157 h 632"/>
                    <a:gd name="T60" fmla="*/ 1021 w 1034"/>
                    <a:gd name="T61" fmla="*/ 180 h 632"/>
                    <a:gd name="T62" fmla="*/ 1031 w 1034"/>
                    <a:gd name="T63" fmla="*/ 205 h 632"/>
                    <a:gd name="T64" fmla="*/ 1034 w 1034"/>
                    <a:gd name="T65" fmla="*/ 237 h 632"/>
                    <a:gd name="T66" fmla="*/ 1034 w 1034"/>
                    <a:gd name="T67" fmla="*/ 272 h 632"/>
                    <a:gd name="T68" fmla="*/ 1025 w 1034"/>
                    <a:gd name="T69" fmla="*/ 311 h 632"/>
                    <a:gd name="T70" fmla="*/ 1007 w 1034"/>
                    <a:gd name="T71" fmla="*/ 352 h 632"/>
                    <a:gd name="T72" fmla="*/ 1005 w 1034"/>
                    <a:gd name="T73" fmla="*/ 356 h 632"/>
                    <a:gd name="T74" fmla="*/ 997 w 1034"/>
                    <a:gd name="T75" fmla="*/ 363 h 632"/>
                    <a:gd name="T76" fmla="*/ 984 w 1034"/>
                    <a:gd name="T77" fmla="*/ 378 h 632"/>
                    <a:gd name="T78" fmla="*/ 970 w 1034"/>
                    <a:gd name="T79" fmla="*/ 393 h 632"/>
                    <a:gd name="T80" fmla="*/ 949 w 1034"/>
                    <a:gd name="T81" fmla="*/ 411 h 632"/>
                    <a:gd name="T82" fmla="*/ 927 w 1034"/>
                    <a:gd name="T83" fmla="*/ 430 h 632"/>
                    <a:gd name="T84" fmla="*/ 901 w 1034"/>
                    <a:gd name="T85" fmla="*/ 447 h 632"/>
                    <a:gd name="T86" fmla="*/ 871 w 1034"/>
                    <a:gd name="T87" fmla="*/ 461 h 632"/>
                    <a:gd name="T88" fmla="*/ 758 w 1034"/>
                    <a:gd name="T89" fmla="*/ 632 h 632"/>
                    <a:gd name="T90" fmla="*/ 0 w 1034"/>
                    <a:gd name="T91" fmla="*/ 0 h 632"/>
                    <a:gd name="T92" fmla="*/ 1034 w 1034"/>
                    <a:gd name="T93" fmla="*/ 632 h 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T90" t="T91" r="T92" b="T93"/>
                  <a:pathLst>
                    <a:path w="1034" h="632">
                      <a:moveTo>
                        <a:pt x="0" y="311"/>
                      </a:moveTo>
                      <a:lnTo>
                        <a:pt x="66" y="167"/>
                      </a:lnTo>
                      <a:lnTo>
                        <a:pt x="72" y="163"/>
                      </a:lnTo>
                      <a:lnTo>
                        <a:pt x="83" y="155"/>
                      </a:lnTo>
                      <a:lnTo>
                        <a:pt x="104" y="144"/>
                      </a:lnTo>
                      <a:lnTo>
                        <a:pt x="130" y="128"/>
                      </a:lnTo>
                      <a:lnTo>
                        <a:pt x="161" y="111"/>
                      </a:lnTo>
                      <a:lnTo>
                        <a:pt x="200" y="92"/>
                      </a:lnTo>
                      <a:lnTo>
                        <a:pt x="241" y="72"/>
                      </a:lnTo>
                      <a:lnTo>
                        <a:pt x="289" y="53"/>
                      </a:lnTo>
                      <a:lnTo>
                        <a:pt x="339" y="37"/>
                      </a:lnTo>
                      <a:lnTo>
                        <a:pt x="391" y="22"/>
                      </a:lnTo>
                      <a:lnTo>
                        <a:pt x="447" y="9"/>
                      </a:lnTo>
                      <a:lnTo>
                        <a:pt x="504" y="1"/>
                      </a:lnTo>
                      <a:lnTo>
                        <a:pt x="562" y="0"/>
                      </a:lnTo>
                      <a:lnTo>
                        <a:pt x="569" y="0"/>
                      </a:lnTo>
                      <a:lnTo>
                        <a:pt x="586" y="0"/>
                      </a:lnTo>
                      <a:lnTo>
                        <a:pt x="613" y="0"/>
                      </a:lnTo>
                      <a:lnTo>
                        <a:pt x="649" y="1"/>
                      </a:lnTo>
                      <a:lnTo>
                        <a:pt x="690" y="7"/>
                      </a:lnTo>
                      <a:lnTo>
                        <a:pt x="734" y="13"/>
                      </a:lnTo>
                      <a:lnTo>
                        <a:pt x="782" y="22"/>
                      </a:lnTo>
                      <a:lnTo>
                        <a:pt x="830" y="35"/>
                      </a:lnTo>
                      <a:lnTo>
                        <a:pt x="877" y="50"/>
                      </a:lnTo>
                      <a:lnTo>
                        <a:pt x="921" y="70"/>
                      </a:lnTo>
                      <a:lnTo>
                        <a:pt x="960" y="96"/>
                      </a:lnTo>
                      <a:lnTo>
                        <a:pt x="992" y="128"/>
                      </a:lnTo>
                      <a:lnTo>
                        <a:pt x="995" y="131"/>
                      </a:lnTo>
                      <a:lnTo>
                        <a:pt x="1003" y="141"/>
                      </a:lnTo>
                      <a:lnTo>
                        <a:pt x="1012" y="157"/>
                      </a:lnTo>
                      <a:lnTo>
                        <a:pt x="1021" y="180"/>
                      </a:lnTo>
                      <a:lnTo>
                        <a:pt x="1031" y="205"/>
                      </a:lnTo>
                      <a:lnTo>
                        <a:pt x="1034" y="237"/>
                      </a:lnTo>
                      <a:lnTo>
                        <a:pt x="1034" y="272"/>
                      </a:lnTo>
                      <a:lnTo>
                        <a:pt x="1025" y="311"/>
                      </a:lnTo>
                      <a:lnTo>
                        <a:pt x="1007" y="352"/>
                      </a:lnTo>
                      <a:lnTo>
                        <a:pt x="1005" y="356"/>
                      </a:lnTo>
                      <a:lnTo>
                        <a:pt x="997" y="363"/>
                      </a:lnTo>
                      <a:lnTo>
                        <a:pt x="984" y="378"/>
                      </a:lnTo>
                      <a:lnTo>
                        <a:pt x="970" y="393"/>
                      </a:lnTo>
                      <a:lnTo>
                        <a:pt x="949" y="411"/>
                      </a:lnTo>
                      <a:lnTo>
                        <a:pt x="927" y="430"/>
                      </a:lnTo>
                      <a:lnTo>
                        <a:pt x="901" y="447"/>
                      </a:lnTo>
                      <a:lnTo>
                        <a:pt x="871" y="461"/>
                      </a:lnTo>
                      <a:lnTo>
                        <a:pt x="758" y="632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8" name="Freeform 136"/>
                <p:cNvSpPr>
                  <a:spLocks noChangeArrowheads="1"/>
                </p:cNvSpPr>
                <p:nvPr/>
              </p:nvSpPr>
              <p:spPr bwMode="auto">
                <a:xfrm>
                  <a:off x="3994" y="1419"/>
                  <a:ext cx="1038" cy="564"/>
                </a:xfrm>
                <a:custGeom>
                  <a:avLst/>
                  <a:gdLst>
                    <a:gd name="G0" fmla="+- 175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034 0 0"/>
                    <a:gd name="G17" fmla="cos 237 G16"/>
                    <a:gd name="G18" fmla="*/ 1 50769 51712"/>
                    <a:gd name="G19" fmla="+- 1 0 0"/>
                    <a:gd name="G20" fmla="+- 1 0 0"/>
                    <a:gd name="G21" fmla="+- 1 0 0"/>
                    <a:gd name="G22" fmla="+- 1 0 0"/>
                    <a:gd name="G23" fmla="+- 1 0 0"/>
                    <a:gd name="G24" fmla="*/ 1 16385 2"/>
                    <a:gd name="G25" fmla="+- 1 0 0"/>
                    <a:gd name="G26" fmla="+- 1 0 0"/>
                    <a:gd name="G27" fmla="+- 1 0 0"/>
                    <a:gd name="G28" fmla="+- 1 0 0"/>
                    <a:gd name="G29" fmla="+- 1 0 0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*/ 1 56847 49664"/>
                    <a:gd name="G36" fmla="+- 1 0 0"/>
                    <a:gd name="G37" fmla="+- 1 0 0"/>
                    <a:gd name="G38" fmla="+- 1 0 0"/>
                    <a:gd name="G39" fmla="+- 1 0 0"/>
                    <a:gd name="G40" fmla="+- 1 0 0"/>
                    <a:gd name="G41" fmla="+- 1 0 0"/>
                    <a:gd name="G42" fmla="*/ 1 0 51712"/>
                    <a:gd name="G43" fmla="sin 54736 G42"/>
                    <a:gd name="G44" fmla="*/ 1 0 51712"/>
                    <a:gd name="G45" fmla="cos 54897 G44"/>
                    <a:gd name="G46" fmla="+- G43 0 G45"/>
                    <a:gd name="G47" fmla="*/ G46 65535 1"/>
                    <a:gd name="G48" fmla="+- G47 10800 0"/>
                    <a:gd name="G49" fmla="+- 1 0 0"/>
                    <a:gd name="G50" fmla="+- 1 0 0"/>
                    <a:gd name="G51" fmla="+- 1 0 0"/>
                    <a:gd name="T0" fmla="*/ 0 w 1034"/>
                    <a:gd name="T1" fmla="*/ 276 h 586"/>
                    <a:gd name="T2" fmla="*/ 66 w 1034"/>
                    <a:gd name="T3" fmla="*/ 167 h 586"/>
                    <a:gd name="T4" fmla="*/ 72 w 1034"/>
                    <a:gd name="T5" fmla="*/ 163 h 586"/>
                    <a:gd name="T6" fmla="*/ 83 w 1034"/>
                    <a:gd name="T7" fmla="*/ 156 h 586"/>
                    <a:gd name="T8" fmla="*/ 104 w 1034"/>
                    <a:gd name="T9" fmla="*/ 145 h 586"/>
                    <a:gd name="T10" fmla="*/ 130 w 1034"/>
                    <a:gd name="T11" fmla="*/ 130 h 586"/>
                    <a:gd name="T12" fmla="*/ 161 w 1034"/>
                    <a:gd name="T13" fmla="*/ 111 h 586"/>
                    <a:gd name="T14" fmla="*/ 200 w 1034"/>
                    <a:gd name="T15" fmla="*/ 93 h 586"/>
                    <a:gd name="T16" fmla="*/ 241 w 1034"/>
                    <a:gd name="T17" fmla="*/ 74 h 586"/>
                    <a:gd name="T18" fmla="*/ 289 w 1034"/>
                    <a:gd name="T19" fmla="*/ 56 h 586"/>
                    <a:gd name="T20" fmla="*/ 339 w 1034"/>
                    <a:gd name="T21" fmla="*/ 37 h 586"/>
                    <a:gd name="T22" fmla="*/ 391 w 1034"/>
                    <a:gd name="T23" fmla="*/ 22 h 586"/>
                    <a:gd name="T24" fmla="*/ 447 w 1034"/>
                    <a:gd name="T25" fmla="*/ 11 h 586"/>
                    <a:gd name="T26" fmla="*/ 504 w 1034"/>
                    <a:gd name="T27" fmla="*/ 2 h 586"/>
                    <a:gd name="T28" fmla="*/ 562 w 1034"/>
                    <a:gd name="T29" fmla="*/ 0 h 586"/>
                    <a:gd name="T30" fmla="*/ 569 w 1034"/>
                    <a:gd name="T31" fmla="*/ 0 h 586"/>
                    <a:gd name="T32" fmla="*/ 586 w 1034"/>
                    <a:gd name="T33" fmla="*/ 0 h 586"/>
                    <a:gd name="T34" fmla="*/ 613 w 1034"/>
                    <a:gd name="T35" fmla="*/ 0 h 586"/>
                    <a:gd name="T36" fmla="*/ 649 w 1034"/>
                    <a:gd name="T37" fmla="*/ 4 h 586"/>
                    <a:gd name="T38" fmla="*/ 690 w 1034"/>
                    <a:gd name="T39" fmla="*/ 7 h 586"/>
                    <a:gd name="T40" fmla="*/ 734 w 1034"/>
                    <a:gd name="T41" fmla="*/ 13 h 586"/>
                    <a:gd name="T42" fmla="*/ 782 w 1034"/>
                    <a:gd name="T43" fmla="*/ 22 h 586"/>
                    <a:gd name="T44" fmla="*/ 830 w 1034"/>
                    <a:gd name="T45" fmla="*/ 35 h 586"/>
                    <a:gd name="T46" fmla="*/ 877 w 1034"/>
                    <a:gd name="T47" fmla="*/ 52 h 586"/>
                    <a:gd name="T48" fmla="*/ 921 w 1034"/>
                    <a:gd name="T49" fmla="*/ 72 h 586"/>
                    <a:gd name="T50" fmla="*/ 960 w 1034"/>
                    <a:gd name="T51" fmla="*/ 96 h 586"/>
                    <a:gd name="T52" fmla="*/ 992 w 1034"/>
                    <a:gd name="T53" fmla="*/ 128 h 586"/>
                    <a:gd name="T54" fmla="*/ 995 w 1034"/>
                    <a:gd name="T55" fmla="*/ 132 h 586"/>
                    <a:gd name="T56" fmla="*/ 1003 w 1034"/>
                    <a:gd name="T57" fmla="*/ 143 h 586"/>
                    <a:gd name="T58" fmla="*/ 1012 w 1034"/>
                    <a:gd name="T59" fmla="*/ 158 h 586"/>
                    <a:gd name="T60" fmla="*/ 1021 w 1034"/>
                    <a:gd name="T61" fmla="*/ 180 h 586"/>
                    <a:gd name="T62" fmla="*/ 1031 w 1034"/>
                    <a:gd name="T63" fmla="*/ 208 h 586"/>
                    <a:gd name="T64" fmla="*/ 1034 w 1034"/>
                    <a:gd name="T65" fmla="*/ 237 h 586"/>
                    <a:gd name="T66" fmla="*/ 1034 w 1034"/>
                    <a:gd name="T67" fmla="*/ 273 h 586"/>
                    <a:gd name="T68" fmla="*/ 1025 w 1034"/>
                    <a:gd name="T69" fmla="*/ 312 h 586"/>
                    <a:gd name="T70" fmla="*/ 1007 w 1034"/>
                    <a:gd name="T71" fmla="*/ 352 h 586"/>
                    <a:gd name="T72" fmla="*/ 1005 w 1034"/>
                    <a:gd name="T73" fmla="*/ 356 h 586"/>
                    <a:gd name="T74" fmla="*/ 997 w 1034"/>
                    <a:gd name="T75" fmla="*/ 365 h 586"/>
                    <a:gd name="T76" fmla="*/ 984 w 1034"/>
                    <a:gd name="T77" fmla="*/ 378 h 586"/>
                    <a:gd name="T78" fmla="*/ 970 w 1034"/>
                    <a:gd name="T79" fmla="*/ 395 h 586"/>
                    <a:gd name="T80" fmla="*/ 949 w 1034"/>
                    <a:gd name="T81" fmla="*/ 412 h 586"/>
                    <a:gd name="T82" fmla="*/ 927 w 1034"/>
                    <a:gd name="T83" fmla="*/ 430 h 586"/>
                    <a:gd name="T84" fmla="*/ 901 w 1034"/>
                    <a:gd name="T85" fmla="*/ 447 h 586"/>
                    <a:gd name="T86" fmla="*/ 871 w 1034"/>
                    <a:gd name="T87" fmla="*/ 462 h 586"/>
                    <a:gd name="T88" fmla="*/ 758 w 1034"/>
                    <a:gd name="T89" fmla="*/ 586 h 586"/>
                    <a:gd name="T90" fmla="*/ 0 w 1034"/>
                    <a:gd name="T91" fmla="*/ 0 h 586"/>
                    <a:gd name="T92" fmla="*/ 1034 w 1034"/>
                    <a:gd name="T93" fmla="*/ 586 h 5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T90" t="T91" r="T92" b="T93"/>
                  <a:pathLst>
                    <a:path w="1034" h="586">
                      <a:moveTo>
                        <a:pt x="0" y="276"/>
                      </a:moveTo>
                      <a:lnTo>
                        <a:pt x="66" y="167"/>
                      </a:lnTo>
                      <a:lnTo>
                        <a:pt x="72" y="163"/>
                      </a:lnTo>
                      <a:lnTo>
                        <a:pt x="83" y="156"/>
                      </a:lnTo>
                      <a:lnTo>
                        <a:pt x="104" y="145"/>
                      </a:lnTo>
                      <a:lnTo>
                        <a:pt x="130" y="130"/>
                      </a:lnTo>
                      <a:lnTo>
                        <a:pt x="161" y="111"/>
                      </a:lnTo>
                      <a:lnTo>
                        <a:pt x="200" y="93"/>
                      </a:lnTo>
                      <a:lnTo>
                        <a:pt x="241" y="74"/>
                      </a:lnTo>
                      <a:lnTo>
                        <a:pt x="289" y="56"/>
                      </a:lnTo>
                      <a:lnTo>
                        <a:pt x="339" y="37"/>
                      </a:lnTo>
                      <a:lnTo>
                        <a:pt x="391" y="22"/>
                      </a:lnTo>
                      <a:lnTo>
                        <a:pt x="447" y="11"/>
                      </a:lnTo>
                      <a:lnTo>
                        <a:pt x="504" y="2"/>
                      </a:lnTo>
                      <a:lnTo>
                        <a:pt x="562" y="0"/>
                      </a:lnTo>
                      <a:lnTo>
                        <a:pt x="569" y="0"/>
                      </a:lnTo>
                      <a:lnTo>
                        <a:pt x="586" y="0"/>
                      </a:lnTo>
                      <a:lnTo>
                        <a:pt x="613" y="0"/>
                      </a:lnTo>
                      <a:lnTo>
                        <a:pt x="649" y="4"/>
                      </a:lnTo>
                      <a:lnTo>
                        <a:pt x="690" y="7"/>
                      </a:lnTo>
                      <a:lnTo>
                        <a:pt x="734" y="13"/>
                      </a:lnTo>
                      <a:lnTo>
                        <a:pt x="782" y="22"/>
                      </a:lnTo>
                      <a:lnTo>
                        <a:pt x="830" y="35"/>
                      </a:lnTo>
                      <a:lnTo>
                        <a:pt x="877" y="52"/>
                      </a:lnTo>
                      <a:lnTo>
                        <a:pt x="921" y="72"/>
                      </a:lnTo>
                      <a:lnTo>
                        <a:pt x="960" y="96"/>
                      </a:lnTo>
                      <a:lnTo>
                        <a:pt x="992" y="128"/>
                      </a:lnTo>
                      <a:lnTo>
                        <a:pt x="995" y="132"/>
                      </a:lnTo>
                      <a:lnTo>
                        <a:pt x="1003" y="143"/>
                      </a:lnTo>
                      <a:lnTo>
                        <a:pt x="1012" y="158"/>
                      </a:lnTo>
                      <a:lnTo>
                        <a:pt x="1021" y="180"/>
                      </a:lnTo>
                      <a:lnTo>
                        <a:pt x="1031" y="208"/>
                      </a:lnTo>
                      <a:lnTo>
                        <a:pt x="1034" y="237"/>
                      </a:lnTo>
                      <a:lnTo>
                        <a:pt x="1034" y="273"/>
                      </a:lnTo>
                      <a:lnTo>
                        <a:pt x="1025" y="312"/>
                      </a:lnTo>
                      <a:lnTo>
                        <a:pt x="1007" y="352"/>
                      </a:lnTo>
                      <a:lnTo>
                        <a:pt x="1005" y="356"/>
                      </a:lnTo>
                      <a:lnTo>
                        <a:pt x="997" y="365"/>
                      </a:lnTo>
                      <a:lnTo>
                        <a:pt x="984" y="378"/>
                      </a:lnTo>
                      <a:lnTo>
                        <a:pt x="970" y="395"/>
                      </a:lnTo>
                      <a:lnTo>
                        <a:pt x="949" y="412"/>
                      </a:lnTo>
                      <a:lnTo>
                        <a:pt x="927" y="430"/>
                      </a:lnTo>
                      <a:lnTo>
                        <a:pt x="901" y="447"/>
                      </a:lnTo>
                      <a:lnTo>
                        <a:pt x="871" y="462"/>
                      </a:lnTo>
                      <a:lnTo>
                        <a:pt x="758" y="586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9" name="Freeform 137"/>
                <p:cNvSpPr>
                  <a:spLocks noChangeArrowheads="1"/>
                </p:cNvSpPr>
                <p:nvPr/>
              </p:nvSpPr>
              <p:spPr bwMode="auto">
                <a:xfrm>
                  <a:off x="4002" y="1469"/>
                  <a:ext cx="1031" cy="514"/>
                </a:xfrm>
                <a:custGeom>
                  <a:avLst/>
                  <a:gdLst>
                    <a:gd name="G0" fmla="+- 11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7 0 0"/>
                    <a:gd name="G10" fmla="sin 54740 G9"/>
                    <a:gd name="G11" fmla="+- 7 0 0"/>
                    <a:gd name="G12" fmla="cos 55419 G11"/>
                    <a:gd name="G13" fmla="+- G10 0 G12"/>
                    <a:gd name="G14" fmla="*/ G13 65535 1"/>
                    <a:gd name="G15" fmla="+- G14 1080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+- 1 0 0"/>
                    <a:gd name="G22" fmla="+- 239 0 0"/>
                    <a:gd name="G23" fmla="+- 1 0 0"/>
                    <a:gd name="G24" fmla="+- 1 0 0"/>
                    <a:gd name="G25" fmla="+- 1 0 0"/>
                    <a:gd name="G26" fmla="+- 1 0 0"/>
                    <a:gd name="G27" fmla="+- 1 0 0"/>
                    <a:gd name="G28" fmla="+- 1 0 0"/>
                    <a:gd name="G29" fmla="*/ 1 16385 2"/>
                    <a:gd name="G30" fmla="+- 1 0 0"/>
                    <a:gd name="G31" fmla="+- 1 0 0"/>
                    <a:gd name="G32" fmla="+- 1 0 0"/>
                    <a:gd name="G33" fmla="+- 1 0 0"/>
                    <a:gd name="G34" fmla="+- 1 0 0"/>
                    <a:gd name="G35" fmla="+- 1 0 0"/>
                    <a:gd name="G36" fmla="+- 1 0 0"/>
                    <a:gd name="G37" fmla="+- 1 0 0"/>
                    <a:gd name="G38" fmla="+- 1 0 0"/>
                    <a:gd name="G39" fmla="+- 1 0 0"/>
                    <a:gd name="G40" fmla="*/ 1 56847 49664"/>
                    <a:gd name="G41" fmla="+- 1 0 0"/>
                    <a:gd name="G42" fmla="+- 1 0 0"/>
                    <a:gd name="G43" fmla="+- 1 0 0"/>
                    <a:gd name="G44" fmla="+- 1 0 0"/>
                    <a:gd name="G45" fmla="+- 1 0 0"/>
                    <a:gd name="G46" fmla="+- 1 0 0"/>
                    <a:gd name="G47" fmla="*/ 1 0 51712"/>
                    <a:gd name="G48" fmla="sin 54736 G47"/>
                    <a:gd name="G49" fmla="*/ 1 0 51712"/>
                    <a:gd name="G50" fmla="cos 54890 G49"/>
                    <a:gd name="G51" fmla="+- G48 0 G50"/>
                    <a:gd name="G52" fmla="*/ G51 65535 1"/>
                    <a:gd name="G53" fmla="+- G52 10800 0"/>
                    <a:gd name="G54" fmla="+- 1 0 0"/>
                    <a:gd name="G55" fmla="+- 1 0 0"/>
                    <a:gd name="G56" fmla="+- 1 0 0"/>
                    <a:gd name="T0" fmla="*/ 0 w 1027"/>
                    <a:gd name="T1" fmla="*/ 221 h 534"/>
                    <a:gd name="T2" fmla="*/ 59 w 1027"/>
                    <a:gd name="T3" fmla="*/ 169 h 534"/>
                    <a:gd name="T4" fmla="*/ 65 w 1027"/>
                    <a:gd name="T5" fmla="*/ 165 h 534"/>
                    <a:gd name="T6" fmla="*/ 76 w 1027"/>
                    <a:gd name="T7" fmla="*/ 158 h 534"/>
                    <a:gd name="T8" fmla="*/ 97 w 1027"/>
                    <a:gd name="T9" fmla="*/ 145 h 534"/>
                    <a:gd name="T10" fmla="*/ 123 w 1027"/>
                    <a:gd name="T11" fmla="*/ 130 h 534"/>
                    <a:gd name="T12" fmla="*/ 154 w 1027"/>
                    <a:gd name="T13" fmla="*/ 113 h 534"/>
                    <a:gd name="T14" fmla="*/ 193 w 1027"/>
                    <a:gd name="T15" fmla="*/ 94 h 534"/>
                    <a:gd name="T16" fmla="*/ 234 w 1027"/>
                    <a:gd name="T17" fmla="*/ 74 h 534"/>
                    <a:gd name="T18" fmla="*/ 282 w 1027"/>
                    <a:gd name="T19" fmla="*/ 56 h 534"/>
                    <a:gd name="T20" fmla="*/ 332 w 1027"/>
                    <a:gd name="T21" fmla="*/ 39 h 534"/>
                    <a:gd name="T22" fmla="*/ 384 w 1027"/>
                    <a:gd name="T23" fmla="*/ 24 h 534"/>
                    <a:gd name="T24" fmla="*/ 440 w 1027"/>
                    <a:gd name="T25" fmla="*/ 11 h 534"/>
                    <a:gd name="T26" fmla="*/ 497 w 1027"/>
                    <a:gd name="T27" fmla="*/ 4 h 534"/>
                    <a:gd name="T28" fmla="*/ 555 w 1027"/>
                    <a:gd name="T29" fmla="*/ 0 h 534"/>
                    <a:gd name="T30" fmla="*/ 562 w 1027"/>
                    <a:gd name="T31" fmla="*/ 0 h 534"/>
                    <a:gd name="T32" fmla="*/ 579 w 1027"/>
                    <a:gd name="T33" fmla="*/ 2 h 534"/>
                    <a:gd name="T34" fmla="*/ 606 w 1027"/>
                    <a:gd name="T35" fmla="*/ 2 h 534"/>
                    <a:gd name="T36" fmla="*/ 642 w 1027"/>
                    <a:gd name="T37" fmla="*/ 4 h 534"/>
                    <a:gd name="T38" fmla="*/ 683 w 1027"/>
                    <a:gd name="T39" fmla="*/ 7 h 534"/>
                    <a:gd name="T40" fmla="*/ 727 w 1027"/>
                    <a:gd name="T41" fmla="*/ 15 h 534"/>
                    <a:gd name="T42" fmla="*/ 775 w 1027"/>
                    <a:gd name="T43" fmla="*/ 24 h 534"/>
                    <a:gd name="T44" fmla="*/ 823 w 1027"/>
                    <a:gd name="T45" fmla="*/ 35 h 534"/>
                    <a:gd name="T46" fmla="*/ 870 w 1027"/>
                    <a:gd name="T47" fmla="*/ 52 h 534"/>
                    <a:gd name="T48" fmla="*/ 914 w 1027"/>
                    <a:gd name="T49" fmla="*/ 72 h 534"/>
                    <a:gd name="T50" fmla="*/ 953 w 1027"/>
                    <a:gd name="T51" fmla="*/ 98 h 534"/>
                    <a:gd name="T52" fmla="*/ 985 w 1027"/>
                    <a:gd name="T53" fmla="*/ 130 h 534"/>
                    <a:gd name="T54" fmla="*/ 988 w 1027"/>
                    <a:gd name="T55" fmla="*/ 133 h 534"/>
                    <a:gd name="T56" fmla="*/ 996 w 1027"/>
                    <a:gd name="T57" fmla="*/ 143 h 534"/>
                    <a:gd name="T58" fmla="*/ 1005 w 1027"/>
                    <a:gd name="T59" fmla="*/ 159 h 534"/>
                    <a:gd name="T60" fmla="*/ 1014 w 1027"/>
                    <a:gd name="T61" fmla="*/ 182 h 534"/>
                    <a:gd name="T62" fmla="*/ 1024 w 1027"/>
                    <a:gd name="T63" fmla="*/ 208 h 534"/>
                    <a:gd name="T64" fmla="*/ 1027 w 1027"/>
                    <a:gd name="T65" fmla="*/ 239 h 534"/>
                    <a:gd name="T66" fmla="*/ 1027 w 1027"/>
                    <a:gd name="T67" fmla="*/ 274 h 534"/>
                    <a:gd name="T68" fmla="*/ 1018 w 1027"/>
                    <a:gd name="T69" fmla="*/ 311 h 534"/>
                    <a:gd name="T70" fmla="*/ 1000 w 1027"/>
                    <a:gd name="T71" fmla="*/ 354 h 534"/>
                    <a:gd name="T72" fmla="*/ 998 w 1027"/>
                    <a:gd name="T73" fmla="*/ 356 h 534"/>
                    <a:gd name="T74" fmla="*/ 990 w 1027"/>
                    <a:gd name="T75" fmla="*/ 365 h 534"/>
                    <a:gd name="T76" fmla="*/ 977 w 1027"/>
                    <a:gd name="T77" fmla="*/ 378 h 534"/>
                    <a:gd name="T78" fmla="*/ 963 w 1027"/>
                    <a:gd name="T79" fmla="*/ 395 h 534"/>
                    <a:gd name="T80" fmla="*/ 942 w 1027"/>
                    <a:gd name="T81" fmla="*/ 413 h 534"/>
                    <a:gd name="T82" fmla="*/ 920 w 1027"/>
                    <a:gd name="T83" fmla="*/ 432 h 534"/>
                    <a:gd name="T84" fmla="*/ 894 w 1027"/>
                    <a:gd name="T85" fmla="*/ 449 h 534"/>
                    <a:gd name="T86" fmla="*/ 864 w 1027"/>
                    <a:gd name="T87" fmla="*/ 463 h 534"/>
                    <a:gd name="T88" fmla="*/ 751 w 1027"/>
                    <a:gd name="T89" fmla="*/ 534 h 534"/>
                    <a:gd name="T90" fmla="*/ 0 w 1027"/>
                    <a:gd name="T91" fmla="*/ 0 h 534"/>
                    <a:gd name="T92" fmla="*/ 1027 w 1027"/>
                    <a:gd name="T93" fmla="*/ 534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T90" t="T91" r="T92" b="T93"/>
                  <a:pathLst>
                    <a:path w="1027" h="534">
                      <a:moveTo>
                        <a:pt x="0" y="221"/>
                      </a:moveTo>
                      <a:lnTo>
                        <a:pt x="59" y="169"/>
                      </a:lnTo>
                      <a:lnTo>
                        <a:pt x="65" y="165"/>
                      </a:lnTo>
                      <a:lnTo>
                        <a:pt x="76" y="158"/>
                      </a:lnTo>
                      <a:lnTo>
                        <a:pt x="97" y="145"/>
                      </a:lnTo>
                      <a:lnTo>
                        <a:pt x="123" y="130"/>
                      </a:lnTo>
                      <a:lnTo>
                        <a:pt x="154" y="113"/>
                      </a:lnTo>
                      <a:lnTo>
                        <a:pt x="193" y="94"/>
                      </a:lnTo>
                      <a:lnTo>
                        <a:pt x="234" y="74"/>
                      </a:lnTo>
                      <a:lnTo>
                        <a:pt x="282" y="56"/>
                      </a:lnTo>
                      <a:lnTo>
                        <a:pt x="332" y="39"/>
                      </a:lnTo>
                      <a:lnTo>
                        <a:pt x="384" y="24"/>
                      </a:lnTo>
                      <a:lnTo>
                        <a:pt x="440" y="11"/>
                      </a:lnTo>
                      <a:lnTo>
                        <a:pt x="497" y="4"/>
                      </a:lnTo>
                      <a:lnTo>
                        <a:pt x="555" y="0"/>
                      </a:lnTo>
                      <a:lnTo>
                        <a:pt x="562" y="0"/>
                      </a:lnTo>
                      <a:lnTo>
                        <a:pt x="579" y="2"/>
                      </a:lnTo>
                      <a:lnTo>
                        <a:pt x="606" y="2"/>
                      </a:lnTo>
                      <a:lnTo>
                        <a:pt x="642" y="4"/>
                      </a:lnTo>
                      <a:lnTo>
                        <a:pt x="683" y="7"/>
                      </a:lnTo>
                      <a:lnTo>
                        <a:pt x="727" y="15"/>
                      </a:lnTo>
                      <a:lnTo>
                        <a:pt x="775" y="24"/>
                      </a:lnTo>
                      <a:lnTo>
                        <a:pt x="823" y="35"/>
                      </a:lnTo>
                      <a:lnTo>
                        <a:pt x="870" y="52"/>
                      </a:lnTo>
                      <a:lnTo>
                        <a:pt x="914" y="72"/>
                      </a:lnTo>
                      <a:lnTo>
                        <a:pt x="953" y="98"/>
                      </a:lnTo>
                      <a:lnTo>
                        <a:pt x="985" y="130"/>
                      </a:lnTo>
                      <a:lnTo>
                        <a:pt x="988" y="133"/>
                      </a:lnTo>
                      <a:lnTo>
                        <a:pt x="996" y="143"/>
                      </a:lnTo>
                      <a:lnTo>
                        <a:pt x="1005" y="159"/>
                      </a:lnTo>
                      <a:lnTo>
                        <a:pt x="1014" y="182"/>
                      </a:lnTo>
                      <a:lnTo>
                        <a:pt x="1024" y="208"/>
                      </a:lnTo>
                      <a:lnTo>
                        <a:pt x="1027" y="239"/>
                      </a:lnTo>
                      <a:lnTo>
                        <a:pt x="1027" y="274"/>
                      </a:lnTo>
                      <a:lnTo>
                        <a:pt x="1018" y="311"/>
                      </a:lnTo>
                      <a:lnTo>
                        <a:pt x="1000" y="354"/>
                      </a:lnTo>
                      <a:lnTo>
                        <a:pt x="998" y="356"/>
                      </a:lnTo>
                      <a:lnTo>
                        <a:pt x="990" y="365"/>
                      </a:lnTo>
                      <a:lnTo>
                        <a:pt x="977" y="378"/>
                      </a:lnTo>
                      <a:lnTo>
                        <a:pt x="963" y="395"/>
                      </a:lnTo>
                      <a:lnTo>
                        <a:pt x="942" y="413"/>
                      </a:lnTo>
                      <a:lnTo>
                        <a:pt x="920" y="432"/>
                      </a:lnTo>
                      <a:lnTo>
                        <a:pt x="894" y="449"/>
                      </a:lnTo>
                      <a:lnTo>
                        <a:pt x="864" y="463"/>
                      </a:lnTo>
                      <a:lnTo>
                        <a:pt x="751" y="534"/>
                      </a:lnTo>
                    </a:path>
                  </a:pathLst>
                </a:custGeom>
                <a:noFill/>
                <a:ln w="1116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0" name="Freeform 138"/>
                <p:cNvSpPr>
                  <a:spLocks noChangeArrowheads="1"/>
                </p:cNvSpPr>
                <p:nvPr/>
              </p:nvSpPr>
              <p:spPr bwMode="auto">
                <a:xfrm>
                  <a:off x="4063" y="2310"/>
                  <a:ext cx="61" cy="60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33811 57600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5 0 0"/>
                    <a:gd name="T0" fmla="*/ 45 w 63"/>
                    <a:gd name="T1" fmla="*/ 63 h 64"/>
                    <a:gd name="T2" fmla="*/ 58 w 63"/>
                    <a:gd name="T3" fmla="*/ 51 h 64"/>
                    <a:gd name="T4" fmla="*/ 63 w 63"/>
                    <a:gd name="T5" fmla="*/ 37 h 64"/>
                    <a:gd name="T6" fmla="*/ 60 w 63"/>
                    <a:gd name="T7" fmla="*/ 18 h 64"/>
                    <a:gd name="T8" fmla="*/ 49 w 63"/>
                    <a:gd name="T9" fmla="*/ 5 h 64"/>
                    <a:gd name="T10" fmla="*/ 34 w 63"/>
                    <a:gd name="T11" fmla="*/ 0 h 64"/>
                    <a:gd name="T12" fmla="*/ 17 w 63"/>
                    <a:gd name="T13" fmla="*/ 1 h 64"/>
                    <a:gd name="T14" fmla="*/ 6 w 63"/>
                    <a:gd name="T15" fmla="*/ 13 h 64"/>
                    <a:gd name="T16" fmla="*/ 0 w 63"/>
                    <a:gd name="T17" fmla="*/ 27 h 64"/>
                    <a:gd name="T18" fmla="*/ 4 w 63"/>
                    <a:gd name="T19" fmla="*/ 44 h 64"/>
                    <a:gd name="T20" fmla="*/ 13 w 63"/>
                    <a:gd name="T21" fmla="*/ 59 h 64"/>
                    <a:gd name="T22" fmla="*/ 30 w 63"/>
                    <a:gd name="T23" fmla="*/ 64 h 64"/>
                    <a:gd name="T24" fmla="*/ 45 w 63"/>
                    <a:gd name="T25" fmla="*/ 63 h 64"/>
                    <a:gd name="T26" fmla="*/ 0 w 63"/>
                    <a:gd name="T27" fmla="*/ 0 h 64"/>
                    <a:gd name="T28" fmla="*/ 63 w 63"/>
                    <a:gd name="T29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4">
                      <a:moveTo>
                        <a:pt x="45" y="63"/>
                      </a:moveTo>
                      <a:lnTo>
                        <a:pt x="58" y="51"/>
                      </a:lnTo>
                      <a:lnTo>
                        <a:pt x="63" y="37"/>
                      </a:lnTo>
                      <a:lnTo>
                        <a:pt x="60" y="18"/>
                      </a:lnTo>
                      <a:lnTo>
                        <a:pt x="49" y="5"/>
                      </a:lnTo>
                      <a:lnTo>
                        <a:pt x="34" y="0"/>
                      </a:lnTo>
                      <a:lnTo>
                        <a:pt x="17" y="1"/>
                      </a:lnTo>
                      <a:lnTo>
                        <a:pt x="6" y="13"/>
                      </a:lnTo>
                      <a:lnTo>
                        <a:pt x="0" y="27"/>
                      </a:lnTo>
                      <a:lnTo>
                        <a:pt x="4" y="44"/>
                      </a:lnTo>
                      <a:lnTo>
                        <a:pt x="13" y="59"/>
                      </a:lnTo>
                      <a:lnTo>
                        <a:pt x="30" y="64"/>
                      </a:lnTo>
                      <a:lnTo>
                        <a:pt x="45" y="63"/>
                      </a:lnTo>
                      <a:close/>
                    </a:path>
                  </a:pathLst>
                </a:custGeom>
                <a:solidFill>
                  <a:srgbClr val="D90000"/>
                </a:solidFill>
                <a:ln w="9360" cap="sq">
                  <a:solidFill>
                    <a:srgbClr val="D9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1" name="Freeform 139"/>
                <p:cNvSpPr>
                  <a:spLocks noChangeArrowheads="1"/>
                </p:cNvSpPr>
                <p:nvPr/>
              </p:nvSpPr>
              <p:spPr bwMode="auto">
                <a:xfrm>
                  <a:off x="4063" y="2310"/>
                  <a:ext cx="61" cy="60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33811 57600"/>
                    <a:gd name="G6" fmla="+- 1 0 0"/>
                    <a:gd name="G7" fmla="*/ 1 16385 2"/>
                    <a:gd name="G8" fmla="+- 1 0 0"/>
                    <a:gd name="G9" fmla="+- 1 0 0"/>
                    <a:gd name="G10" fmla="*/ 1 3457 51712"/>
                    <a:gd name="G11" fmla="*/ 1 49197 25856"/>
                    <a:gd name="G12" fmla="+- 1 0 0"/>
                    <a:gd name="T0" fmla="*/ 45 w 63"/>
                    <a:gd name="T1" fmla="*/ 63 h 64"/>
                    <a:gd name="T2" fmla="*/ 58 w 63"/>
                    <a:gd name="T3" fmla="*/ 51 h 64"/>
                    <a:gd name="T4" fmla="*/ 63 w 63"/>
                    <a:gd name="T5" fmla="*/ 37 h 64"/>
                    <a:gd name="T6" fmla="*/ 60 w 63"/>
                    <a:gd name="T7" fmla="*/ 18 h 64"/>
                    <a:gd name="T8" fmla="*/ 49 w 63"/>
                    <a:gd name="T9" fmla="*/ 5 h 64"/>
                    <a:gd name="T10" fmla="*/ 34 w 63"/>
                    <a:gd name="T11" fmla="*/ 0 h 64"/>
                    <a:gd name="T12" fmla="*/ 17 w 63"/>
                    <a:gd name="T13" fmla="*/ 1 h 64"/>
                    <a:gd name="T14" fmla="*/ 6 w 63"/>
                    <a:gd name="T15" fmla="*/ 13 h 64"/>
                    <a:gd name="T16" fmla="*/ 0 w 63"/>
                    <a:gd name="T17" fmla="*/ 27 h 64"/>
                    <a:gd name="T18" fmla="*/ 4 w 63"/>
                    <a:gd name="T19" fmla="*/ 44 h 64"/>
                    <a:gd name="T20" fmla="*/ 13 w 63"/>
                    <a:gd name="T21" fmla="*/ 59 h 64"/>
                    <a:gd name="T22" fmla="*/ 30 w 63"/>
                    <a:gd name="T23" fmla="*/ 64 h 64"/>
                    <a:gd name="T24" fmla="*/ 45 w 63"/>
                    <a:gd name="T25" fmla="*/ 63 h 64"/>
                    <a:gd name="T26" fmla="*/ 0 w 63"/>
                    <a:gd name="T27" fmla="*/ 0 h 64"/>
                    <a:gd name="T28" fmla="*/ 63 w 63"/>
                    <a:gd name="T29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4">
                      <a:moveTo>
                        <a:pt x="45" y="63"/>
                      </a:moveTo>
                      <a:lnTo>
                        <a:pt x="58" y="51"/>
                      </a:lnTo>
                      <a:lnTo>
                        <a:pt x="63" y="37"/>
                      </a:lnTo>
                      <a:lnTo>
                        <a:pt x="60" y="18"/>
                      </a:lnTo>
                      <a:lnTo>
                        <a:pt x="49" y="5"/>
                      </a:lnTo>
                      <a:lnTo>
                        <a:pt x="34" y="0"/>
                      </a:lnTo>
                      <a:lnTo>
                        <a:pt x="17" y="1"/>
                      </a:lnTo>
                      <a:lnTo>
                        <a:pt x="6" y="13"/>
                      </a:lnTo>
                      <a:lnTo>
                        <a:pt x="0" y="27"/>
                      </a:lnTo>
                      <a:lnTo>
                        <a:pt x="4" y="44"/>
                      </a:lnTo>
                      <a:lnTo>
                        <a:pt x="13" y="59"/>
                      </a:lnTo>
                      <a:lnTo>
                        <a:pt x="30" y="64"/>
                      </a:lnTo>
                      <a:lnTo>
                        <a:pt x="45" y="63"/>
                      </a:lnTo>
                    </a:path>
                  </a:pathLst>
                </a:custGeom>
                <a:noFill/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2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3888" y="2355"/>
                  <a:ext cx="184" cy="10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" name="Freeform 141"/>
                <p:cNvSpPr>
                  <a:spLocks noChangeArrowheads="1"/>
                </p:cNvSpPr>
                <p:nvPr/>
              </p:nvSpPr>
              <p:spPr bwMode="auto">
                <a:xfrm>
                  <a:off x="3881" y="2319"/>
                  <a:ext cx="234" cy="1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3 0 0"/>
                    <a:gd name="G6" fmla="*/ 1 11873 30784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*/ 1 895 51712"/>
                    <a:gd name="G16" fmla="+- 1 0 0"/>
                    <a:gd name="G17" fmla="+- 1 0 0"/>
                    <a:gd name="G18" fmla="+- 1 0 0"/>
                    <a:gd name="G19" fmla="+- 1 0 0"/>
                    <a:gd name="T0" fmla="*/ 40 w 235"/>
                    <a:gd name="T1" fmla="*/ 172 h 172"/>
                    <a:gd name="T2" fmla="*/ 235 w 235"/>
                    <a:gd name="T3" fmla="*/ 54 h 172"/>
                    <a:gd name="T4" fmla="*/ 235 w 235"/>
                    <a:gd name="T5" fmla="*/ 33 h 172"/>
                    <a:gd name="T6" fmla="*/ 231 w 235"/>
                    <a:gd name="T7" fmla="*/ 18 h 172"/>
                    <a:gd name="T8" fmla="*/ 224 w 235"/>
                    <a:gd name="T9" fmla="*/ 9 h 172"/>
                    <a:gd name="T10" fmla="*/ 217 w 235"/>
                    <a:gd name="T11" fmla="*/ 4 h 172"/>
                    <a:gd name="T12" fmla="*/ 209 w 235"/>
                    <a:gd name="T13" fmla="*/ 2 h 172"/>
                    <a:gd name="T14" fmla="*/ 202 w 235"/>
                    <a:gd name="T15" fmla="*/ 0 h 172"/>
                    <a:gd name="T16" fmla="*/ 196 w 235"/>
                    <a:gd name="T17" fmla="*/ 0 h 172"/>
                    <a:gd name="T18" fmla="*/ 194 w 235"/>
                    <a:gd name="T19" fmla="*/ 2 h 172"/>
                    <a:gd name="T20" fmla="*/ 0 w 235"/>
                    <a:gd name="T21" fmla="*/ 119 h 172"/>
                    <a:gd name="T22" fmla="*/ 1 w 235"/>
                    <a:gd name="T23" fmla="*/ 117 h 172"/>
                    <a:gd name="T24" fmla="*/ 7 w 235"/>
                    <a:gd name="T25" fmla="*/ 115 h 172"/>
                    <a:gd name="T26" fmla="*/ 14 w 235"/>
                    <a:gd name="T27" fmla="*/ 113 h 172"/>
                    <a:gd name="T28" fmla="*/ 22 w 235"/>
                    <a:gd name="T29" fmla="*/ 111 h 172"/>
                    <a:gd name="T30" fmla="*/ 29 w 235"/>
                    <a:gd name="T31" fmla="*/ 113 h 172"/>
                    <a:gd name="T32" fmla="*/ 37 w 235"/>
                    <a:gd name="T33" fmla="*/ 119 h 172"/>
                    <a:gd name="T34" fmla="*/ 42 w 235"/>
                    <a:gd name="T35" fmla="*/ 130 h 172"/>
                    <a:gd name="T36" fmla="*/ 42 w 235"/>
                    <a:gd name="T37" fmla="*/ 146 h 172"/>
                    <a:gd name="T38" fmla="*/ 40 w 235"/>
                    <a:gd name="T39" fmla="*/ 172 h 172"/>
                    <a:gd name="T40" fmla="*/ 0 w 235"/>
                    <a:gd name="T41" fmla="*/ 0 h 172"/>
                    <a:gd name="T42" fmla="*/ 235 w 235"/>
                    <a:gd name="T43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T40" t="T41" r="T42" b="T43"/>
                  <a:pathLst>
                    <a:path w="235" h="172">
                      <a:moveTo>
                        <a:pt x="40" y="172"/>
                      </a:moveTo>
                      <a:lnTo>
                        <a:pt x="235" y="54"/>
                      </a:lnTo>
                      <a:lnTo>
                        <a:pt x="235" y="33"/>
                      </a:lnTo>
                      <a:lnTo>
                        <a:pt x="231" y="18"/>
                      </a:lnTo>
                      <a:lnTo>
                        <a:pt x="224" y="9"/>
                      </a:lnTo>
                      <a:lnTo>
                        <a:pt x="217" y="4"/>
                      </a:lnTo>
                      <a:lnTo>
                        <a:pt x="209" y="2"/>
                      </a:lnTo>
                      <a:lnTo>
                        <a:pt x="202" y="0"/>
                      </a:lnTo>
                      <a:lnTo>
                        <a:pt x="196" y="0"/>
                      </a:lnTo>
                      <a:lnTo>
                        <a:pt x="194" y="2"/>
                      </a:lnTo>
                      <a:lnTo>
                        <a:pt x="0" y="119"/>
                      </a:lnTo>
                      <a:lnTo>
                        <a:pt x="1" y="117"/>
                      </a:lnTo>
                      <a:lnTo>
                        <a:pt x="7" y="115"/>
                      </a:lnTo>
                      <a:lnTo>
                        <a:pt x="14" y="113"/>
                      </a:lnTo>
                      <a:lnTo>
                        <a:pt x="22" y="111"/>
                      </a:lnTo>
                      <a:lnTo>
                        <a:pt x="29" y="113"/>
                      </a:lnTo>
                      <a:lnTo>
                        <a:pt x="37" y="119"/>
                      </a:lnTo>
                      <a:lnTo>
                        <a:pt x="42" y="130"/>
                      </a:lnTo>
                      <a:lnTo>
                        <a:pt x="42" y="146"/>
                      </a:lnTo>
                      <a:lnTo>
                        <a:pt x="40" y="17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4" name="Freeform 142"/>
                <p:cNvSpPr>
                  <a:spLocks noChangeArrowheads="1"/>
                </p:cNvSpPr>
                <p:nvPr/>
              </p:nvSpPr>
              <p:spPr bwMode="auto">
                <a:xfrm>
                  <a:off x="3881" y="2319"/>
                  <a:ext cx="234" cy="1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3 0 0"/>
                    <a:gd name="G6" fmla="*/ 1 11873 30784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*/ 1 28513 57600"/>
                    <a:gd name="G16" fmla="+- 1 0 0"/>
                    <a:gd name="G17" fmla="+- 65473 0 0"/>
                    <a:gd name="G18" fmla="+- 65355 0 0"/>
                    <a:gd name="G19" fmla="+- 65338 0 0"/>
                    <a:gd name="T0" fmla="*/ 40 w 235"/>
                    <a:gd name="T1" fmla="*/ 172 h 172"/>
                    <a:gd name="T2" fmla="*/ 235 w 235"/>
                    <a:gd name="T3" fmla="*/ 54 h 172"/>
                    <a:gd name="T4" fmla="*/ 235 w 235"/>
                    <a:gd name="T5" fmla="*/ 33 h 172"/>
                    <a:gd name="T6" fmla="*/ 231 w 235"/>
                    <a:gd name="T7" fmla="*/ 18 h 172"/>
                    <a:gd name="T8" fmla="*/ 224 w 235"/>
                    <a:gd name="T9" fmla="*/ 9 h 172"/>
                    <a:gd name="T10" fmla="*/ 217 w 235"/>
                    <a:gd name="T11" fmla="*/ 4 h 172"/>
                    <a:gd name="T12" fmla="*/ 209 w 235"/>
                    <a:gd name="T13" fmla="*/ 2 h 172"/>
                    <a:gd name="T14" fmla="*/ 202 w 235"/>
                    <a:gd name="T15" fmla="*/ 0 h 172"/>
                    <a:gd name="T16" fmla="*/ 196 w 235"/>
                    <a:gd name="T17" fmla="*/ 0 h 172"/>
                    <a:gd name="T18" fmla="*/ 194 w 235"/>
                    <a:gd name="T19" fmla="*/ 2 h 172"/>
                    <a:gd name="T20" fmla="*/ 0 w 235"/>
                    <a:gd name="T21" fmla="*/ 119 h 172"/>
                    <a:gd name="T22" fmla="*/ 1 w 235"/>
                    <a:gd name="T23" fmla="*/ 117 h 172"/>
                    <a:gd name="T24" fmla="*/ 7 w 235"/>
                    <a:gd name="T25" fmla="*/ 115 h 172"/>
                    <a:gd name="T26" fmla="*/ 14 w 235"/>
                    <a:gd name="T27" fmla="*/ 113 h 172"/>
                    <a:gd name="T28" fmla="*/ 22 w 235"/>
                    <a:gd name="T29" fmla="*/ 111 h 172"/>
                    <a:gd name="T30" fmla="*/ 29 w 235"/>
                    <a:gd name="T31" fmla="*/ 113 h 172"/>
                    <a:gd name="T32" fmla="*/ 37 w 235"/>
                    <a:gd name="T33" fmla="*/ 119 h 172"/>
                    <a:gd name="T34" fmla="*/ 42 w 235"/>
                    <a:gd name="T35" fmla="*/ 130 h 172"/>
                    <a:gd name="T36" fmla="*/ 42 w 235"/>
                    <a:gd name="T37" fmla="*/ 146 h 172"/>
                    <a:gd name="T38" fmla="*/ 40 w 235"/>
                    <a:gd name="T39" fmla="*/ 172 h 172"/>
                    <a:gd name="T40" fmla="*/ 0 w 235"/>
                    <a:gd name="T41" fmla="*/ 0 h 172"/>
                    <a:gd name="T42" fmla="*/ 235 w 235"/>
                    <a:gd name="T43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T40" t="T41" r="T42" b="T43"/>
                  <a:pathLst>
                    <a:path w="235" h="172">
                      <a:moveTo>
                        <a:pt x="40" y="172"/>
                      </a:moveTo>
                      <a:lnTo>
                        <a:pt x="235" y="54"/>
                      </a:lnTo>
                      <a:lnTo>
                        <a:pt x="235" y="33"/>
                      </a:lnTo>
                      <a:lnTo>
                        <a:pt x="231" y="18"/>
                      </a:lnTo>
                      <a:lnTo>
                        <a:pt x="224" y="9"/>
                      </a:lnTo>
                      <a:lnTo>
                        <a:pt x="217" y="4"/>
                      </a:lnTo>
                      <a:lnTo>
                        <a:pt x="209" y="2"/>
                      </a:lnTo>
                      <a:lnTo>
                        <a:pt x="202" y="0"/>
                      </a:lnTo>
                      <a:lnTo>
                        <a:pt x="196" y="0"/>
                      </a:lnTo>
                      <a:lnTo>
                        <a:pt x="194" y="2"/>
                      </a:lnTo>
                      <a:lnTo>
                        <a:pt x="0" y="119"/>
                      </a:lnTo>
                      <a:lnTo>
                        <a:pt x="1" y="117"/>
                      </a:lnTo>
                      <a:lnTo>
                        <a:pt x="7" y="115"/>
                      </a:lnTo>
                      <a:lnTo>
                        <a:pt x="14" y="113"/>
                      </a:lnTo>
                      <a:lnTo>
                        <a:pt x="22" y="111"/>
                      </a:lnTo>
                      <a:lnTo>
                        <a:pt x="29" y="113"/>
                      </a:lnTo>
                      <a:lnTo>
                        <a:pt x="37" y="119"/>
                      </a:lnTo>
                      <a:lnTo>
                        <a:pt x="42" y="130"/>
                      </a:lnTo>
                      <a:lnTo>
                        <a:pt x="42" y="146"/>
                      </a:lnTo>
                      <a:lnTo>
                        <a:pt x="40" y="172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5" name="Freeform 143"/>
                <p:cNvSpPr>
                  <a:spLocks noChangeArrowheads="1"/>
                </p:cNvSpPr>
                <p:nvPr/>
              </p:nvSpPr>
              <p:spPr bwMode="auto">
                <a:xfrm>
                  <a:off x="3886" y="2321"/>
                  <a:ext cx="227" cy="157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*/ 1 36291 45696"/>
                    <a:gd name="G8" fmla="*/ 1 115 2"/>
                    <a:gd name="G9" fmla="+- 1 0 0"/>
                    <a:gd name="G10" fmla="*/ 1 16385 2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*/ 1 0 51712"/>
                    <a:gd name="G17" fmla="*/ 1 6295 25856"/>
                    <a:gd name="G18" fmla="*/ G17 1 180"/>
                    <a:gd name="G19" fmla="*/ G16 1 G18"/>
                    <a:gd name="G20" fmla="+- 193 0 0"/>
                    <a:gd name="G21" fmla="+- 200 0 0"/>
                    <a:gd name="T0" fmla="*/ 191 w 228"/>
                    <a:gd name="T1" fmla="*/ 0 h 165"/>
                    <a:gd name="T2" fmla="*/ 193 w 228"/>
                    <a:gd name="T3" fmla="*/ 0 h 165"/>
                    <a:gd name="T4" fmla="*/ 200 w 228"/>
                    <a:gd name="T5" fmla="*/ 0 h 165"/>
                    <a:gd name="T6" fmla="*/ 208 w 228"/>
                    <a:gd name="T7" fmla="*/ 2 h 165"/>
                    <a:gd name="T8" fmla="*/ 215 w 228"/>
                    <a:gd name="T9" fmla="*/ 5 h 165"/>
                    <a:gd name="T10" fmla="*/ 223 w 228"/>
                    <a:gd name="T11" fmla="*/ 15 h 165"/>
                    <a:gd name="T12" fmla="*/ 228 w 228"/>
                    <a:gd name="T13" fmla="*/ 28 h 165"/>
                    <a:gd name="T14" fmla="*/ 228 w 228"/>
                    <a:gd name="T15" fmla="*/ 48 h 165"/>
                    <a:gd name="T16" fmla="*/ 35 w 228"/>
                    <a:gd name="T17" fmla="*/ 165 h 165"/>
                    <a:gd name="T18" fmla="*/ 39 w 228"/>
                    <a:gd name="T19" fmla="*/ 142 h 165"/>
                    <a:gd name="T20" fmla="*/ 37 w 228"/>
                    <a:gd name="T21" fmla="*/ 128 h 165"/>
                    <a:gd name="T22" fmla="*/ 34 w 228"/>
                    <a:gd name="T23" fmla="*/ 118 h 165"/>
                    <a:gd name="T24" fmla="*/ 28 w 228"/>
                    <a:gd name="T25" fmla="*/ 113 h 165"/>
                    <a:gd name="T26" fmla="*/ 21 w 228"/>
                    <a:gd name="T27" fmla="*/ 111 h 165"/>
                    <a:gd name="T28" fmla="*/ 13 w 228"/>
                    <a:gd name="T29" fmla="*/ 111 h 165"/>
                    <a:gd name="T30" fmla="*/ 6 w 228"/>
                    <a:gd name="T31" fmla="*/ 113 h 165"/>
                    <a:gd name="T32" fmla="*/ 2 w 228"/>
                    <a:gd name="T33" fmla="*/ 115 h 165"/>
                    <a:gd name="T34" fmla="*/ 0 w 228"/>
                    <a:gd name="T35" fmla="*/ 115 h 165"/>
                    <a:gd name="T36" fmla="*/ 191 w 228"/>
                    <a:gd name="T37" fmla="*/ 0 h 165"/>
                    <a:gd name="T38" fmla="*/ 0 w 228"/>
                    <a:gd name="T39" fmla="*/ 0 h 165"/>
                    <a:gd name="T40" fmla="*/ 228 w 228"/>
                    <a:gd name="T41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T38" t="T39" r="T40" b="T41"/>
                  <a:pathLst>
                    <a:path w="228" h="165">
                      <a:moveTo>
                        <a:pt x="191" y="0"/>
                      </a:moveTo>
                      <a:lnTo>
                        <a:pt x="193" y="0"/>
                      </a:lnTo>
                      <a:lnTo>
                        <a:pt x="200" y="0"/>
                      </a:lnTo>
                      <a:lnTo>
                        <a:pt x="208" y="2"/>
                      </a:lnTo>
                      <a:lnTo>
                        <a:pt x="215" y="5"/>
                      </a:lnTo>
                      <a:lnTo>
                        <a:pt x="223" y="15"/>
                      </a:lnTo>
                      <a:lnTo>
                        <a:pt x="228" y="28"/>
                      </a:lnTo>
                      <a:lnTo>
                        <a:pt x="228" y="48"/>
                      </a:lnTo>
                      <a:lnTo>
                        <a:pt x="35" y="165"/>
                      </a:lnTo>
                      <a:lnTo>
                        <a:pt x="39" y="142"/>
                      </a:lnTo>
                      <a:lnTo>
                        <a:pt x="37" y="128"/>
                      </a:lnTo>
                      <a:lnTo>
                        <a:pt x="34" y="118"/>
                      </a:lnTo>
                      <a:lnTo>
                        <a:pt x="28" y="113"/>
                      </a:lnTo>
                      <a:lnTo>
                        <a:pt x="21" y="111"/>
                      </a:lnTo>
                      <a:lnTo>
                        <a:pt x="13" y="111"/>
                      </a:lnTo>
                      <a:lnTo>
                        <a:pt x="6" y="113"/>
                      </a:lnTo>
                      <a:lnTo>
                        <a:pt x="2" y="115"/>
                      </a:lnTo>
                      <a:lnTo>
                        <a:pt x="0" y="115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2424FF"/>
                </a:solidFill>
                <a:ln w="9360" cap="sq">
                  <a:solidFill>
                    <a:srgbClr val="2424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6" name="Freeform 144"/>
                <p:cNvSpPr>
                  <a:spLocks noChangeArrowheads="1"/>
                </p:cNvSpPr>
                <p:nvPr/>
              </p:nvSpPr>
              <p:spPr bwMode="auto">
                <a:xfrm>
                  <a:off x="3892" y="2321"/>
                  <a:ext cx="219" cy="15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13 0 0"/>
                    <a:gd name="G8" fmla="+- 302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*/ 1 3641 10"/>
                    <a:gd name="G15" fmla="+- 1 0 0"/>
                    <a:gd name="G16" fmla="+- 189 0 0"/>
                    <a:gd name="G17" fmla="+- 194 0 0"/>
                    <a:gd name="T0" fmla="*/ 187 w 220"/>
                    <a:gd name="T1" fmla="*/ 0 h 159"/>
                    <a:gd name="T2" fmla="*/ 189 w 220"/>
                    <a:gd name="T3" fmla="*/ 0 h 159"/>
                    <a:gd name="T4" fmla="*/ 194 w 220"/>
                    <a:gd name="T5" fmla="*/ 0 h 159"/>
                    <a:gd name="T6" fmla="*/ 202 w 220"/>
                    <a:gd name="T7" fmla="*/ 2 h 159"/>
                    <a:gd name="T8" fmla="*/ 209 w 220"/>
                    <a:gd name="T9" fmla="*/ 7 h 159"/>
                    <a:gd name="T10" fmla="*/ 217 w 220"/>
                    <a:gd name="T11" fmla="*/ 15 h 159"/>
                    <a:gd name="T12" fmla="*/ 220 w 220"/>
                    <a:gd name="T13" fmla="*/ 26 h 159"/>
                    <a:gd name="T14" fmla="*/ 220 w 220"/>
                    <a:gd name="T15" fmla="*/ 44 h 159"/>
                    <a:gd name="T16" fmla="*/ 31 w 220"/>
                    <a:gd name="T17" fmla="*/ 159 h 159"/>
                    <a:gd name="T18" fmla="*/ 33 w 220"/>
                    <a:gd name="T19" fmla="*/ 139 h 159"/>
                    <a:gd name="T20" fmla="*/ 31 w 220"/>
                    <a:gd name="T21" fmla="*/ 126 h 159"/>
                    <a:gd name="T22" fmla="*/ 28 w 220"/>
                    <a:gd name="T23" fmla="*/ 117 h 159"/>
                    <a:gd name="T24" fmla="*/ 20 w 220"/>
                    <a:gd name="T25" fmla="*/ 113 h 159"/>
                    <a:gd name="T26" fmla="*/ 13 w 220"/>
                    <a:gd name="T27" fmla="*/ 111 h 159"/>
                    <a:gd name="T28" fmla="*/ 5 w 220"/>
                    <a:gd name="T29" fmla="*/ 113 h 159"/>
                    <a:gd name="T30" fmla="*/ 2 w 220"/>
                    <a:gd name="T31" fmla="*/ 115 h 159"/>
                    <a:gd name="T32" fmla="*/ 0 w 220"/>
                    <a:gd name="T33" fmla="*/ 115 h 159"/>
                    <a:gd name="T34" fmla="*/ 187 w 220"/>
                    <a:gd name="T35" fmla="*/ 0 h 159"/>
                    <a:gd name="T36" fmla="*/ 0 w 220"/>
                    <a:gd name="T37" fmla="*/ 0 h 159"/>
                    <a:gd name="T38" fmla="*/ 220 w 220"/>
                    <a:gd name="T39" fmla="*/ 15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T36" t="T37" r="T38" b="T39"/>
                  <a:pathLst>
                    <a:path w="220" h="159">
                      <a:moveTo>
                        <a:pt x="187" y="0"/>
                      </a:moveTo>
                      <a:lnTo>
                        <a:pt x="189" y="0"/>
                      </a:lnTo>
                      <a:lnTo>
                        <a:pt x="194" y="0"/>
                      </a:lnTo>
                      <a:lnTo>
                        <a:pt x="202" y="2"/>
                      </a:lnTo>
                      <a:lnTo>
                        <a:pt x="209" y="7"/>
                      </a:lnTo>
                      <a:lnTo>
                        <a:pt x="217" y="15"/>
                      </a:lnTo>
                      <a:lnTo>
                        <a:pt x="220" y="26"/>
                      </a:lnTo>
                      <a:lnTo>
                        <a:pt x="220" y="44"/>
                      </a:lnTo>
                      <a:lnTo>
                        <a:pt x="31" y="159"/>
                      </a:lnTo>
                      <a:lnTo>
                        <a:pt x="33" y="139"/>
                      </a:lnTo>
                      <a:lnTo>
                        <a:pt x="31" y="126"/>
                      </a:lnTo>
                      <a:lnTo>
                        <a:pt x="28" y="117"/>
                      </a:lnTo>
                      <a:lnTo>
                        <a:pt x="20" y="113"/>
                      </a:lnTo>
                      <a:lnTo>
                        <a:pt x="13" y="111"/>
                      </a:lnTo>
                      <a:lnTo>
                        <a:pt x="5" y="113"/>
                      </a:lnTo>
                      <a:lnTo>
                        <a:pt x="2" y="115"/>
                      </a:lnTo>
                      <a:lnTo>
                        <a:pt x="0" y="115"/>
                      </a:lnTo>
                      <a:lnTo>
                        <a:pt x="187" y="0"/>
                      </a:lnTo>
                      <a:close/>
                    </a:path>
                  </a:pathLst>
                </a:custGeom>
                <a:solidFill>
                  <a:srgbClr val="4949FF"/>
                </a:solidFill>
                <a:ln w="9360" cap="sq">
                  <a:solidFill>
                    <a:srgbClr val="494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7" name="Freeform 145"/>
                <p:cNvSpPr>
                  <a:spLocks noChangeArrowheads="1"/>
                </p:cNvSpPr>
                <p:nvPr/>
              </p:nvSpPr>
              <p:spPr bwMode="auto">
                <a:xfrm>
                  <a:off x="3897" y="2321"/>
                  <a:ext cx="214" cy="147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42441 51712"/>
                    <a:gd name="G7" fmla="*/ 1 6295 25856"/>
                    <a:gd name="G8" fmla="*/ G7 1 180"/>
                    <a:gd name="G9" fmla="*/ G6 1 G8"/>
                    <a:gd name="G10" fmla="+- 297 0 0"/>
                    <a:gd name="G11" fmla="+- 1 0 0"/>
                    <a:gd name="G12" fmla="+- 1 0 0"/>
                    <a:gd name="G13" fmla="+- 1 0 0"/>
                    <a:gd name="G14" fmla="+- 1 0 0"/>
                    <a:gd name="G15" fmla="*/ 1 895 51712"/>
                    <a:gd name="G16" fmla="+- 1 0 0"/>
                    <a:gd name="G17" fmla="+- 1 0 0"/>
                    <a:gd name="G18" fmla="+- 1 0 0"/>
                    <a:gd name="T0" fmla="*/ 184 w 215"/>
                    <a:gd name="T1" fmla="*/ 0 h 154"/>
                    <a:gd name="T2" fmla="*/ 188 w 215"/>
                    <a:gd name="T3" fmla="*/ 0 h 154"/>
                    <a:gd name="T4" fmla="*/ 193 w 215"/>
                    <a:gd name="T5" fmla="*/ 2 h 154"/>
                    <a:gd name="T6" fmla="*/ 201 w 215"/>
                    <a:gd name="T7" fmla="*/ 5 h 154"/>
                    <a:gd name="T8" fmla="*/ 210 w 215"/>
                    <a:gd name="T9" fmla="*/ 11 h 154"/>
                    <a:gd name="T10" fmla="*/ 214 w 215"/>
                    <a:gd name="T11" fmla="*/ 24 h 154"/>
                    <a:gd name="T12" fmla="*/ 215 w 215"/>
                    <a:gd name="T13" fmla="*/ 40 h 154"/>
                    <a:gd name="T14" fmla="*/ 28 w 215"/>
                    <a:gd name="T15" fmla="*/ 154 h 154"/>
                    <a:gd name="T16" fmla="*/ 30 w 215"/>
                    <a:gd name="T17" fmla="*/ 135 h 154"/>
                    <a:gd name="T18" fmla="*/ 26 w 215"/>
                    <a:gd name="T19" fmla="*/ 124 h 154"/>
                    <a:gd name="T20" fmla="*/ 21 w 215"/>
                    <a:gd name="T21" fmla="*/ 117 h 154"/>
                    <a:gd name="T22" fmla="*/ 13 w 215"/>
                    <a:gd name="T23" fmla="*/ 113 h 154"/>
                    <a:gd name="T24" fmla="*/ 8 w 215"/>
                    <a:gd name="T25" fmla="*/ 113 h 154"/>
                    <a:gd name="T26" fmla="*/ 2 w 215"/>
                    <a:gd name="T27" fmla="*/ 113 h 154"/>
                    <a:gd name="T28" fmla="*/ 0 w 215"/>
                    <a:gd name="T29" fmla="*/ 113 h 154"/>
                    <a:gd name="T30" fmla="*/ 184 w 215"/>
                    <a:gd name="T31" fmla="*/ 0 h 154"/>
                    <a:gd name="T32" fmla="*/ 0 w 215"/>
                    <a:gd name="T33" fmla="*/ 0 h 154"/>
                    <a:gd name="T34" fmla="*/ 215 w 215"/>
                    <a:gd name="T35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T32" t="T33" r="T34" b="T35"/>
                  <a:pathLst>
                    <a:path w="215" h="154">
                      <a:moveTo>
                        <a:pt x="184" y="0"/>
                      </a:moveTo>
                      <a:lnTo>
                        <a:pt x="188" y="0"/>
                      </a:lnTo>
                      <a:lnTo>
                        <a:pt x="193" y="2"/>
                      </a:lnTo>
                      <a:lnTo>
                        <a:pt x="201" y="5"/>
                      </a:lnTo>
                      <a:lnTo>
                        <a:pt x="210" y="11"/>
                      </a:lnTo>
                      <a:lnTo>
                        <a:pt x="214" y="24"/>
                      </a:lnTo>
                      <a:lnTo>
                        <a:pt x="215" y="40"/>
                      </a:lnTo>
                      <a:lnTo>
                        <a:pt x="28" y="154"/>
                      </a:lnTo>
                      <a:lnTo>
                        <a:pt x="30" y="135"/>
                      </a:lnTo>
                      <a:lnTo>
                        <a:pt x="26" y="124"/>
                      </a:lnTo>
                      <a:lnTo>
                        <a:pt x="21" y="117"/>
                      </a:lnTo>
                      <a:lnTo>
                        <a:pt x="13" y="113"/>
                      </a:lnTo>
                      <a:lnTo>
                        <a:pt x="8" y="113"/>
                      </a:lnTo>
                      <a:lnTo>
                        <a:pt x="2" y="113"/>
                      </a:lnTo>
                      <a:lnTo>
                        <a:pt x="0" y="113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6D6DFF"/>
                </a:solidFill>
                <a:ln w="9360" cap="sq">
                  <a:solidFill>
                    <a:srgbClr val="6D6D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8" name="Freeform 146"/>
                <p:cNvSpPr>
                  <a:spLocks noChangeArrowheads="1"/>
                </p:cNvSpPr>
                <p:nvPr/>
              </p:nvSpPr>
              <p:spPr bwMode="auto">
                <a:xfrm>
                  <a:off x="3903" y="2323"/>
                  <a:ext cx="207" cy="13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0 51712"/>
                    <a:gd name="G6" fmla="*/ 1 111 2"/>
                    <a:gd name="G7" fmla="+- 1 0 0"/>
                    <a:gd name="G8" fmla="*/ 1 16385 2"/>
                    <a:gd name="G9" fmla="+- 1 0 0"/>
                    <a:gd name="G10" fmla="+- 1 0 0"/>
                    <a:gd name="G11" fmla="+- 1 0 0"/>
                    <a:gd name="G12" fmla="+- 1 0 0"/>
                    <a:gd name="G13" fmla="*/ 1 0 51712"/>
                    <a:gd name="G14" fmla="*/ 1 6295 25856"/>
                    <a:gd name="G15" fmla="*/ G14 1 180"/>
                    <a:gd name="G16" fmla="*/ G13 1 G15"/>
                    <a:gd name="G17" fmla="+- 183 0 0"/>
                    <a:gd name="T0" fmla="*/ 182 w 208"/>
                    <a:gd name="T1" fmla="*/ 0 h 146"/>
                    <a:gd name="T2" fmla="*/ 183 w 208"/>
                    <a:gd name="T3" fmla="*/ 0 h 146"/>
                    <a:gd name="T4" fmla="*/ 189 w 208"/>
                    <a:gd name="T5" fmla="*/ 1 h 146"/>
                    <a:gd name="T6" fmla="*/ 196 w 208"/>
                    <a:gd name="T7" fmla="*/ 3 h 146"/>
                    <a:gd name="T8" fmla="*/ 202 w 208"/>
                    <a:gd name="T9" fmla="*/ 11 h 146"/>
                    <a:gd name="T10" fmla="*/ 208 w 208"/>
                    <a:gd name="T11" fmla="*/ 20 h 146"/>
                    <a:gd name="T12" fmla="*/ 208 w 208"/>
                    <a:gd name="T13" fmla="*/ 35 h 146"/>
                    <a:gd name="T14" fmla="*/ 24 w 208"/>
                    <a:gd name="T15" fmla="*/ 146 h 146"/>
                    <a:gd name="T16" fmla="*/ 24 w 208"/>
                    <a:gd name="T17" fmla="*/ 129 h 146"/>
                    <a:gd name="T18" fmla="*/ 20 w 208"/>
                    <a:gd name="T19" fmla="*/ 120 h 146"/>
                    <a:gd name="T20" fmla="*/ 15 w 208"/>
                    <a:gd name="T21" fmla="*/ 115 h 146"/>
                    <a:gd name="T22" fmla="*/ 7 w 208"/>
                    <a:gd name="T23" fmla="*/ 111 h 146"/>
                    <a:gd name="T24" fmla="*/ 2 w 208"/>
                    <a:gd name="T25" fmla="*/ 111 h 146"/>
                    <a:gd name="T26" fmla="*/ 0 w 208"/>
                    <a:gd name="T27" fmla="*/ 111 h 146"/>
                    <a:gd name="T28" fmla="*/ 182 w 208"/>
                    <a:gd name="T29" fmla="*/ 0 h 146"/>
                    <a:gd name="T30" fmla="*/ 0 w 208"/>
                    <a:gd name="T31" fmla="*/ 0 h 146"/>
                    <a:gd name="T32" fmla="*/ 208 w 208"/>
                    <a:gd name="T33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T30" t="T31" r="T32" b="T33"/>
                  <a:pathLst>
                    <a:path w="208" h="146">
                      <a:moveTo>
                        <a:pt x="182" y="0"/>
                      </a:moveTo>
                      <a:lnTo>
                        <a:pt x="183" y="0"/>
                      </a:lnTo>
                      <a:lnTo>
                        <a:pt x="189" y="1"/>
                      </a:lnTo>
                      <a:lnTo>
                        <a:pt x="196" y="3"/>
                      </a:lnTo>
                      <a:lnTo>
                        <a:pt x="202" y="11"/>
                      </a:lnTo>
                      <a:lnTo>
                        <a:pt x="208" y="20"/>
                      </a:lnTo>
                      <a:lnTo>
                        <a:pt x="208" y="35"/>
                      </a:lnTo>
                      <a:lnTo>
                        <a:pt x="24" y="146"/>
                      </a:lnTo>
                      <a:lnTo>
                        <a:pt x="24" y="129"/>
                      </a:lnTo>
                      <a:lnTo>
                        <a:pt x="20" y="120"/>
                      </a:lnTo>
                      <a:lnTo>
                        <a:pt x="15" y="115"/>
                      </a:lnTo>
                      <a:lnTo>
                        <a:pt x="7" y="111"/>
                      </a:lnTo>
                      <a:lnTo>
                        <a:pt x="2" y="111"/>
                      </a:lnTo>
                      <a:lnTo>
                        <a:pt x="0" y="111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9292FF"/>
                </a:solidFill>
                <a:ln w="9360" cap="sq">
                  <a:solidFill>
                    <a:srgbClr val="9292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9" name="Freeform 147"/>
                <p:cNvSpPr>
                  <a:spLocks noChangeArrowheads="1"/>
                </p:cNvSpPr>
                <p:nvPr/>
              </p:nvSpPr>
              <p:spPr bwMode="auto">
                <a:xfrm>
                  <a:off x="3908" y="2323"/>
                  <a:ext cx="202" cy="133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*/ 1 0 51712"/>
                    <a:gd name="G5" fmla="*/ 1 111 2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65356 0 0"/>
                    <a:gd name="T0" fmla="*/ 178 w 203"/>
                    <a:gd name="T1" fmla="*/ 0 h 140"/>
                    <a:gd name="T2" fmla="*/ 180 w 203"/>
                    <a:gd name="T3" fmla="*/ 0 h 140"/>
                    <a:gd name="T4" fmla="*/ 188 w 203"/>
                    <a:gd name="T5" fmla="*/ 3 h 140"/>
                    <a:gd name="T6" fmla="*/ 195 w 203"/>
                    <a:gd name="T7" fmla="*/ 9 h 140"/>
                    <a:gd name="T8" fmla="*/ 201 w 203"/>
                    <a:gd name="T9" fmla="*/ 18 h 140"/>
                    <a:gd name="T10" fmla="*/ 203 w 203"/>
                    <a:gd name="T11" fmla="*/ 31 h 140"/>
                    <a:gd name="T12" fmla="*/ 21 w 203"/>
                    <a:gd name="T13" fmla="*/ 140 h 140"/>
                    <a:gd name="T14" fmla="*/ 21 w 203"/>
                    <a:gd name="T15" fmla="*/ 127 h 140"/>
                    <a:gd name="T16" fmla="*/ 15 w 203"/>
                    <a:gd name="T17" fmla="*/ 118 h 140"/>
                    <a:gd name="T18" fmla="*/ 8 w 203"/>
                    <a:gd name="T19" fmla="*/ 113 h 140"/>
                    <a:gd name="T20" fmla="*/ 2 w 203"/>
                    <a:gd name="T21" fmla="*/ 111 h 140"/>
                    <a:gd name="T22" fmla="*/ 0 w 203"/>
                    <a:gd name="T23" fmla="*/ 109 h 140"/>
                    <a:gd name="T24" fmla="*/ 178 w 203"/>
                    <a:gd name="T25" fmla="*/ 0 h 140"/>
                    <a:gd name="T26" fmla="*/ 0 w 203"/>
                    <a:gd name="T27" fmla="*/ 0 h 140"/>
                    <a:gd name="T28" fmla="*/ 203 w 203"/>
                    <a:gd name="T2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203" h="140">
                      <a:moveTo>
                        <a:pt x="178" y="0"/>
                      </a:moveTo>
                      <a:lnTo>
                        <a:pt x="180" y="0"/>
                      </a:lnTo>
                      <a:lnTo>
                        <a:pt x="188" y="3"/>
                      </a:lnTo>
                      <a:lnTo>
                        <a:pt x="195" y="9"/>
                      </a:lnTo>
                      <a:lnTo>
                        <a:pt x="201" y="18"/>
                      </a:lnTo>
                      <a:lnTo>
                        <a:pt x="203" y="31"/>
                      </a:lnTo>
                      <a:lnTo>
                        <a:pt x="21" y="140"/>
                      </a:lnTo>
                      <a:lnTo>
                        <a:pt x="21" y="127"/>
                      </a:lnTo>
                      <a:lnTo>
                        <a:pt x="15" y="118"/>
                      </a:lnTo>
                      <a:lnTo>
                        <a:pt x="8" y="113"/>
                      </a:lnTo>
                      <a:lnTo>
                        <a:pt x="2" y="111"/>
                      </a:lnTo>
                      <a:lnTo>
                        <a:pt x="0" y="109"/>
                      </a:lnTo>
                      <a:lnTo>
                        <a:pt x="178" y="0"/>
                      </a:lnTo>
                      <a:close/>
                    </a:path>
                  </a:pathLst>
                </a:custGeom>
                <a:solidFill>
                  <a:srgbClr val="B6B6FF"/>
                </a:solidFill>
                <a:ln w="9360" cap="sq">
                  <a:solidFill>
                    <a:srgbClr val="B6B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0" name="Freeform 148"/>
                <p:cNvSpPr>
                  <a:spLocks noChangeArrowheads="1"/>
                </p:cNvSpPr>
                <p:nvPr/>
              </p:nvSpPr>
              <p:spPr bwMode="auto">
                <a:xfrm>
                  <a:off x="3914" y="2323"/>
                  <a:ext cx="194" cy="12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13963 22848"/>
                    <a:gd name="G7" fmla="+- 2 0 0"/>
                    <a:gd name="G8" fmla="+- 283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*/ 1 4829 2"/>
                    <a:gd name="G15" fmla="+- 1 0 0"/>
                    <a:gd name="G16" fmla="+- 174 0 0"/>
                    <a:gd name="G17" fmla="+- 178 0 0"/>
                    <a:gd name="T0" fmla="*/ 174 w 195"/>
                    <a:gd name="T1" fmla="*/ 0 h 135"/>
                    <a:gd name="T2" fmla="*/ 174 w 195"/>
                    <a:gd name="T3" fmla="*/ 0 h 135"/>
                    <a:gd name="T4" fmla="*/ 178 w 195"/>
                    <a:gd name="T5" fmla="*/ 1 h 135"/>
                    <a:gd name="T6" fmla="*/ 182 w 195"/>
                    <a:gd name="T7" fmla="*/ 3 h 135"/>
                    <a:gd name="T8" fmla="*/ 185 w 195"/>
                    <a:gd name="T9" fmla="*/ 7 h 135"/>
                    <a:gd name="T10" fmla="*/ 189 w 195"/>
                    <a:gd name="T11" fmla="*/ 11 h 135"/>
                    <a:gd name="T12" fmla="*/ 193 w 195"/>
                    <a:gd name="T13" fmla="*/ 14 h 135"/>
                    <a:gd name="T14" fmla="*/ 195 w 195"/>
                    <a:gd name="T15" fmla="*/ 20 h 135"/>
                    <a:gd name="T16" fmla="*/ 195 w 195"/>
                    <a:gd name="T17" fmla="*/ 26 h 135"/>
                    <a:gd name="T18" fmla="*/ 17 w 195"/>
                    <a:gd name="T19" fmla="*/ 135 h 135"/>
                    <a:gd name="T20" fmla="*/ 17 w 195"/>
                    <a:gd name="T21" fmla="*/ 129 h 135"/>
                    <a:gd name="T22" fmla="*/ 15 w 195"/>
                    <a:gd name="T23" fmla="*/ 126 h 135"/>
                    <a:gd name="T24" fmla="*/ 11 w 195"/>
                    <a:gd name="T25" fmla="*/ 120 h 135"/>
                    <a:gd name="T26" fmla="*/ 9 w 195"/>
                    <a:gd name="T27" fmla="*/ 116 h 135"/>
                    <a:gd name="T28" fmla="*/ 6 w 195"/>
                    <a:gd name="T29" fmla="*/ 113 h 135"/>
                    <a:gd name="T30" fmla="*/ 2 w 195"/>
                    <a:gd name="T31" fmla="*/ 111 h 135"/>
                    <a:gd name="T32" fmla="*/ 0 w 195"/>
                    <a:gd name="T33" fmla="*/ 109 h 135"/>
                    <a:gd name="T34" fmla="*/ 174 w 195"/>
                    <a:gd name="T35" fmla="*/ 0 h 135"/>
                    <a:gd name="T36" fmla="*/ 0 w 195"/>
                    <a:gd name="T37" fmla="*/ 0 h 135"/>
                    <a:gd name="T38" fmla="*/ 195 w 195"/>
                    <a:gd name="T39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T36" t="T37" r="T38" b="T39"/>
                  <a:pathLst>
                    <a:path w="195" h="135">
                      <a:moveTo>
                        <a:pt x="174" y="0"/>
                      </a:moveTo>
                      <a:lnTo>
                        <a:pt x="174" y="0"/>
                      </a:lnTo>
                      <a:lnTo>
                        <a:pt x="178" y="1"/>
                      </a:lnTo>
                      <a:lnTo>
                        <a:pt x="182" y="3"/>
                      </a:lnTo>
                      <a:lnTo>
                        <a:pt x="185" y="7"/>
                      </a:lnTo>
                      <a:lnTo>
                        <a:pt x="189" y="11"/>
                      </a:lnTo>
                      <a:lnTo>
                        <a:pt x="193" y="14"/>
                      </a:lnTo>
                      <a:lnTo>
                        <a:pt x="195" y="20"/>
                      </a:lnTo>
                      <a:lnTo>
                        <a:pt x="195" y="26"/>
                      </a:lnTo>
                      <a:lnTo>
                        <a:pt x="17" y="135"/>
                      </a:lnTo>
                      <a:lnTo>
                        <a:pt x="17" y="129"/>
                      </a:lnTo>
                      <a:lnTo>
                        <a:pt x="15" y="126"/>
                      </a:lnTo>
                      <a:lnTo>
                        <a:pt x="11" y="120"/>
                      </a:lnTo>
                      <a:lnTo>
                        <a:pt x="9" y="116"/>
                      </a:lnTo>
                      <a:lnTo>
                        <a:pt x="6" y="113"/>
                      </a:lnTo>
                      <a:lnTo>
                        <a:pt x="2" y="111"/>
                      </a:lnTo>
                      <a:lnTo>
                        <a:pt x="0" y="109"/>
                      </a:ln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DBDBFF"/>
                </a:solidFill>
                <a:ln w="9360" cap="sq">
                  <a:solidFill>
                    <a:srgbClr val="DBDB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1" name="Freeform 149"/>
                <p:cNvSpPr>
                  <a:spLocks noChangeArrowheads="1"/>
                </p:cNvSpPr>
                <p:nvPr/>
              </p:nvSpPr>
              <p:spPr bwMode="auto">
                <a:xfrm>
                  <a:off x="3920" y="2324"/>
                  <a:ext cx="188" cy="12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*/ 1 9837 30784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170 w 189"/>
                    <a:gd name="T1" fmla="*/ 0 h 128"/>
                    <a:gd name="T2" fmla="*/ 172 w 189"/>
                    <a:gd name="T3" fmla="*/ 0 h 128"/>
                    <a:gd name="T4" fmla="*/ 174 w 189"/>
                    <a:gd name="T5" fmla="*/ 2 h 128"/>
                    <a:gd name="T6" fmla="*/ 178 w 189"/>
                    <a:gd name="T7" fmla="*/ 4 h 128"/>
                    <a:gd name="T8" fmla="*/ 181 w 189"/>
                    <a:gd name="T9" fmla="*/ 8 h 128"/>
                    <a:gd name="T10" fmla="*/ 185 w 189"/>
                    <a:gd name="T11" fmla="*/ 12 h 128"/>
                    <a:gd name="T12" fmla="*/ 187 w 189"/>
                    <a:gd name="T13" fmla="*/ 17 h 128"/>
                    <a:gd name="T14" fmla="*/ 189 w 189"/>
                    <a:gd name="T15" fmla="*/ 21 h 128"/>
                    <a:gd name="T16" fmla="*/ 13 w 189"/>
                    <a:gd name="T17" fmla="*/ 128 h 128"/>
                    <a:gd name="T18" fmla="*/ 0 w 189"/>
                    <a:gd name="T19" fmla="*/ 106 h 128"/>
                    <a:gd name="T20" fmla="*/ 170 w 189"/>
                    <a:gd name="T21" fmla="*/ 0 h 128"/>
                    <a:gd name="T22" fmla="*/ 0 w 189"/>
                    <a:gd name="T23" fmla="*/ 0 h 128"/>
                    <a:gd name="T24" fmla="*/ 189 w 189"/>
                    <a:gd name="T2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189" h="128">
                      <a:moveTo>
                        <a:pt x="170" y="0"/>
                      </a:moveTo>
                      <a:lnTo>
                        <a:pt x="172" y="0"/>
                      </a:lnTo>
                      <a:lnTo>
                        <a:pt x="174" y="2"/>
                      </a:lnTo>
                      <a:lnTo>
                        <a:pt x="178" y="4"/>
                      </a:lnTo>
                      <a:lnTo>
                        <a:pt x="181" y="8"/>
                      </a:lnTo>
                      <a:lnTo>
                        <a:pt x="185" y="12"/>
                      </a:lnTo>
                      <a:lnTo>
                        <a:pt x="187" y="17"/>
                      </a:lnTo>
                      <a:lnTo>
                        <a:pt x="189" y="21"/>
                      </a:lnTo>
                      <a:lnTo>
                        <a:pt x="13" y="128"/>
                      </a:lnTo>
                      <a:lnTo>
                        <a:pt x="0" y="106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360" cap="sq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2" name="Freeform 150"/>
                <p:cNvSpPr>
                  <a:spLocks noChangeArrowheads="1"/>
                </p:cNvSpPr>
                <p:nvPr/>
              </p:nvSpPr>
              <p:spPr bwMode="auto">
                <a:xfrm>
                  <a:off x="3860" y="2432"/>
                  <a:ext cx="61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51003 57600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7 0 0"/>
                    <a:gd name="T0" fmla="*/ 45 w 63"/>
                    <a:gd name="T1" fmla="*/ 65 h 68"/>
                    <a:gd name="T2" fmla="*/ 58 w 63"/>
                    <a:gd name="T3" fmla="*/ 53 h 68"/>
                    <a:gd name="T4" fmla="*/ 63 w 63"/>
                    <a:gd name="T5" fmla="*/ 39 h 68"/>
                    <a:gd name="T6" fmla="*/ 60 w 63"/>
                    <a:gd name="T7" fmla="*/ 20 h 68"/>
                    <a:gd name="T8" fmla="*/ 48 w 63"/>
                    <a:gd name="T9" fmla="*/ 5 h 68"/>
                    <a:gd name="T10" fmla="*/ 34 w 63"/>
                    <a:gd name="T11" fmla="*/ 0 h 68"/>
                    <a:gd name="T12" fmla="*/ 17 w 63"/>
                    <a:gd name="T13" fmla="*/ 2 h 68"/>
                    <a:gd name="T14" fmla="*/ 6 w 63"/>
                    <a:gd name="T15" fmla="*/ 13 h 68"/>
                    <a:gd name="T16" fmla="*/ 0 w 63"/>
                    <a:gd name="T17" fmla="*/ 29 h 68"/>
                    <a:gd name="T18" fmla="*/ 4 w 63"/>
                    <a:gd name="T19" fmla="*/ 46 h 68"/>
                    <a:gd name="T20" fmla="*/ 13 w 63"/>
                    <a:gd name="T21" fmla="*/ 61 h 68"/>
                    <a:gd name="T22" fmla="*/ 30 w 63"/>
                    <a:gd name="T23" fmla="*/ 68 h 68"/>
                    <a:gd name="T24" fmla="*/ 45 w 63"/>
                    <a:gd name="T25" fmla="*/ 65 h 68"/>
                    <a:gd name="T26" fmla="*/ 0 w 63"/>
                    <a:gd name="T27" fmla="*/ 0 h 68"/>
                    <a:gd name="T28" fmla="*/ 63 w 63"/>
                    <a:gd name="T29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8">
                      <a:moveTo>
                        <a:pt x="45" y="65"/>
                      </a:moveTo>
                      <a:lnTo>
                        <a:pt x="58" y="53"/>
                      </a:lnTo>
                      <a:lnTo>
                        <a:pt x="63" y="39"/>
                      </a:lnTo>
                      <a:lnTo>
                        <a:pt x="60" y="20"/>
                      </a:lnTo>
                      <a:lnTo>
                        <a:pt x="48" y="5"/>
                      </a:lnTo>
                      <a:lnTo>
                        <a:pt x="34" y="0"/>
                      </a:lnTo>
                      <a:lnTo>
                        <a:pt x="17" y="2"/>
                      </a:lnTo>
                      <a:lnTo>
                        <a:pt x="6" y="13"/>
                      </a:lnTo>
                      <a:lnTo>
                        <a:pt x="0" y="29"/>
                      </a:lnTo>
                      <a:lnTo>
                        <a:pt x="4" y="46"/>
                      </a:lnTo>
                      <a:lnTo>
                        <a:pt x="13" y="61"/>
                      </a:lnTo>
                      <a:lnTo>
                        <a:pt x="30" y="68"/>
                      </a:lnTo>
                      <a:lnTo>
                        <a:pt x="45" y="6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3" name="Freeform 151"/>
                <p:cNvSpPr>
                  <a:spLocks noChangeArrowheads="1"/>
                </p:cNvSpPr>
                <p:nvPr/>
              </p:nvSpPr>
              <p:spPr bwMode="auto">
                <a:xfrm>
                  <a:off x="3860" y="2432"/>
                  <a:ext cx="61" cy="6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65523 0 0"/>
                    <a:gd name="G5" fmla="*/ 1 51003 57600"/>
                    <a:gd name="G6" fmla="+- 1 0 0"/>
                    <a:gd name="G7" fmla="*/ 1 16385 2"/>
                    <a:gd name="G8" fmla="+- 1 0 0"/>
                    <a:gd name="G9" fmla="+- 1 0 0"/>
                    <a:gd name="G10" fmla="*/ 1 3457 51712"/>
                    <a:gd name="G11" fmla="*/ 1 49197 25856"/>
                    <a:gd name="G12" fmla="+- 1 0 0"/>
                    <a:gd name="T0" fmla="*/ 45 w 63"/>
                    <a:gd name="T1" fmla="*/ 65 h 68"/>
                    <a:gd name="T2" fmla="*/ 58 w 63"/>
                    <a:gd name="T3" fmla="*/ 53 h 68"/>
                    <a:gd name="T4" fmla="*/ 63 w 63"/>
                    <a:gd name="T5" fmla="*/ 39 h 68"/>
                    <a:gd name="T6" fmla="*/ 60 w 63"/>
                    <a:gd name="T7" fmla="*/ 20 h 68"/>
                    <a:gd name="T8" fmla="*/ 48 w 63"/>
                    <a:gd name="T9" fmla="*/ 5 h 68"/>
                    <a:gd name="T10" fmla="*/ 34 w 63"/>
                    <a:gd name="T11" fmla="*/ 0 h 68"/>
                    <a:gd name="T12" fmla="*/ 17 w 63"/>
                    <a:gd name="T13" fmla="*/ 2 h 68"/>
                    <a:gd name="T14" fmla="*/ 6 w 63"/>
                    <a:gd name="T15" fmla="*/ 13 h 68"/>
                    <a:gd name="T16" fmla="*/ 0 w 63"/>
                    <a:gd name="T17" fmla="*/ 29 h 68"/>
                    <a:gd name="T18" fmla="*/ 4 w 63"/>
                    <a:gd name="T19" fmla="*/ 46 h 68"/>
                    <a:gd name="T20" fmla="*/ 13 w 63"/>
                    <a:gd name="T21" fmla="*/ 61 h 68"/>
                    <a:gd name="T22" fmla="*/ 30 w 63"/>
                    <a:gd name="T23" fmla="*/ 68 h 68"/>
                    <a:gd name="T24" fmla="*/ 45 w 63"/>
                    <a:gd name="T25" fmla="*/ 65 h 68"/>
                    <a:gd name="T26" fmla="*/ 0 w 63"/>
                    <a:gd name="T27" fmla="*/ 0 h 68"/>
                    <a:gd name="T28" fmla="*/ 63 w 63"/>
                    <a:gd name="T29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63" h="68">
                      <a:moveTo>
                        <a:pt x="45" y="65"/>
                      </a:moveTo>
                      <a:lnTo>
                        <a:pt x="58" y="53"/>
                      </a:lnTo>
                      <a:lnTo>
                        <a:pt x="63" y="39"/>
                      </a:lnTo>
                      <a:lnTo>
                        <a:pt x="60" y="20"/>
                      </a:lnTo>
                      <a:lnTo>
                        <a:pt x="48" y="5"/>
                      </a:lnTo>
                      <a:lnTo>
                        <a:pt x="34" y="0"/>
                      </a:lnTo>
                      <a:lnTo>
                        <a:pt x="17" y="2"/>
                      </a:lnTo>
                      <a:lnTo>
                        <a:pt x="6" y="13"/>
                      </a:lnTo>
                      <a:lnTo>
                        <a:pt x="0" y="29"/>
                      </a:lnTo>
                      <a:lnTo>
                        <a:pt x="4" y="46"/>
                      </a:lnTo>
                      <a:lnTo>
                        <a:pt x="13" y="61"/>
                      </a:lnTo>
                      <a:lnTo>
                        <a:pt x="30" y="68"/>
                      </a:lnTo>
                      <a:lnTo>
                        <a:pt x="45" y="65"/>
                      </a:lnTo>
                    </a:path>
                  </a:pathLst>
                </a:custGeom>
                <a:noFill/>
                <a:ln w="93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4" name="Freeform 152"/>
                <p:cNvSpPr>
                  <a:spLocks noChangeArrowheads="1"/>
                </p:cNvSpPr>
                <p:nvPr/>
              </p:nvSpPr>
              <p:spPr bwMode="auto">
                <a:xfrm>
                  <a:off x="4074" y="2319"/>
                  <a:ext cx="41" cy="50"/>
                </a:xfrm>
                <a:custGeom>
                  <a:avLst/>
                  <a:gdLst>
                    <a:gd name="G0" fmla="+- 2 0 0"/>
                    <a:gd name="G1" fmla="*/ 1 54855 51712"/>
                    <a:gd name="G2" fmla="*/ 1 6295 25856"/>
                    <a:gd name="G3" fmla="*/ G2 1 180"/>
                    <a:gd name="G4" fmla="*/ G1 1 G3"/>
                    <a:gd name="G5" fmla="+- 1 0 0"/>
                    <a:gd name="G6" fmla="+- 1 0 0"/>
                    <a:gd name="G7" fmla="+- 1 0 0"/>
                    <a:gd name="G8" fmla="*/ 1 16385 2"/>
                    <a:gd name="G9" fmla="+- 1 0 0"/>
                    <a:gd name="G10" fmla="*/ 1 36409 12500"/>
                    <a:gd name="G11" fmla="*/ 1 0 51712"/>
                    <a:gd name="T0" fmla="*/ 0 w 43"/>
                    <a:gd name="T1" fmla="*/ 4 h 54"/>
                    <a:gd name="T2" fmla="*/ 2 w 43"/>
                    <a:gd name="T3" fmla="*/ 4 h 54"/>
                    <a:gd name="T4" fmla="*/ 8 w 43"/>
                    <a:gd name="T5" fmla="*/ 2 h 54"/>
                    <a:gd name="T6" fmla="*/ 13 w 43"/>
                    <a:gd name="T7" fmla="*/ 0 h 54"/>
                    <a:gd name="T8" fmla="*/ 21 w 43"/>
                    <a:gd name="T9" fmla="*/ 0 h 54"/>
                    <a:gd name="T10" fmla="*/ 28 w 43"/>
                    <a:gd name="T11" fmla="*/ 4 h 54"/>
                    <a:gd name="T12" fmla="*/ 36 w 43"/>
                    <a:gd name="T13" fmla="*/ 15 h 54"/>
                    <a:gd name="T14" fmla="*/ 39 w 43"/>
                    <a:gd name="T15" fmla="*/ 30 h 54"/>
                    <a:gd name="T16" fmla="*/ 43 w 43"/>
                    <a:gd name="T17" fmla="*/ 54 h 54"/>
                    <a:gd name="T18" fmla="*/ 0 w 43"/>
                    <a:gd name="T19" fmla="*/ 0 h 54"/>
                    <a:gd name="T20" fmla="*/ 43 w 43"/>
                    <a:gd name="T21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T18" t="T19" r="T20" b="T21"/>
                  <a:pathLst>
                    <a:path w="43" h="54">
                      <a:moveTo>
                        <a:pt x="0" y="4"/>
                      </a:moveTo>
                      <a:lnTo>
                        <a:pt x="2" y="4"/>
                      </a:lnTo>
                      <a:lnTo>
                        <a:pt x="8" y="2"/>
                      </a:lnTo>
                      <a:lnTo>
                        <a:pt x="13" y="0"/>
                      </a:lnTo>
                      <a:lnTo>
                        <a:pt x="21" y="0"/>
                      </a:lnTo>
                      <a:lnTo>
                        <a:pt x="28" y="4"/>
                      </a:lnTo>
                      <a:lnTo>
                        <a:pt x="36" y="15"/>
                      </a:lnTo>
                      <a:lnTo>
                        <a:pt x="39" y="30"/>
                      </a:lnTo>
                      <a:lnTo>
                        <a:pt x="43" y="54"/>
                      </a:lnTo>
                    </a:path>
                  </a:pathLst>
                </a:custGeom>
                <a:noFill/>
                <a:ln w="111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5" name="Freeform 153"/>
                <p:cNvSpPr>
                  <a:spLocks noChangeArrowheads="1"/>
                </p:cNvSpPr>
                <p:nvPr/>
              </p:nvSpPr>
              <p:spPr bwMode="auto">
                <a:xfrm>
                  <a:off x="2473" y="2439"/>
                  <a:ext cx="351" cy="136"/>
                </a:xfrm>
                <a:custGeom>
                  <a:avLst/>
                  <a:gdLst>
                    <a:gd name="G0" fmla="*/ 1 0 51712"/>
                    <a:gd name="G1" fmla="*/ 1 61973 25856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*/ 1 52615 6784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*/ 1 60999 2"/>
                    <a:gd name="G21" fmla="+- 1 0 0"/>
                    <a:gd name="G22" fmla="+- 4 0 0"/>
                    <a:gd name="G23" fmla="*/ 1 0 51712"/>
                    <a:gd name="G24" fmla="*/ 1 0 51712"/>
                    <a:gd name="G25" fmla="+- 1 0 0"/>
                    <a:gd name="T0" fmla="*/ 0 w 351"/>
                    <a:gd name="T1" fmla="*/ 0 h 143"/>
                    <a:gd name="T2" fmla="*/ 4 w 351"/>
                    <a:gd name="T3" fmla="*/ 4 h 143"/>
                    <a:gd name="T4" fmla="*/ 15 w 351"/>
                    <a:gd name="T5" fmla="*/ 11 h 143"/>
                    <a:gd name="T6" fmla="*/ 32 w 351"/>
                    <a:gd name="T7" fmla="*/ 22 h 143"/>
                    <a:gd name="T8" fmla="*/ 54 w 351"/>
                    <a:gd name="T9" fmla="*/ 37 h 143"/>
                    <a:gd name="T10" fmla="*/ 80 w 351"/>
                    <a:gd name="T11" fmla="*/ 54 h 143"/>
                    <a:gd name="T12" fmla="*/ 108 w 351"/>
                    <a:gd name="T13" fmla="*/ 70 h 143"/>
                    <a:gd name="T14" fmla="*/ 138 w 351"/>
                    <a:gd name="T15" fmla="*/ 87 h 143"/>
                    <a:gd name="T16" fmla="*/ 169 w 351"/>
                    <a:gd name="T17" fmla="*/ 102 h 143"/>
                    <a:gd name="T18" fmla="*/ 201 w 351"/>
                    <a:gd name="T19" fmla="*/ 115 h 143"/>
                    <a:gd name="T20" fmla="*/ 230 w 351"/>
                    <a:gd name="T21" fmla="*/ 122 h 143"/>
                    <a:gd name="T22" fmla="*/ 258 w 351"/>
                    <a:gd name="T23" fmla="*/ 128 h 143"/>
                    <a:gd name="T24" fmla="*/ 284 w 351"/>
                    <a:gd name="T25" fmla="*/ 126 h 143"/>
                    <a:gd name="T26" fmla="*/ 282 w 351"/>
                    <a:gd name="T27" fmla="*/ 143 h 143"/>
                    <a:gd name="T28" fmla="*/ 351 w 351"/>
                    <a:gd name="T29" fmla="*/ 111 h 143"/>
                    <a:gd name="T30" fmla="*/ 293 w 351"/>
                    <a:gd name="T31" fmla="*/ 61 h 143"/>
                    <a:gd name="T32" fmla="*/ 293 w 351"/>
                    <a:gd name="T33" fmla="*/ 81 h 143"/>
                    <a:gd name="T34" fmla="*/ 286 w 351"/>
                    <a:gd name="T35" fmla="*/ 81 h 143"/>
                    <a:gd name="T36" fmla="*/ 267 w 351"/>
                    <a:gd name="T37" fmla="*/ 83 h 143"/>
                    <a:gd name="T38" fmla="*/ 242 w 351"/>
                    <a:gd name="T39" fmla="*/ 81 h 143"/>
                    <a:gd name="T40" fmla="*/ 206 w 351"/>
                    <a:gd name="T41" fmla="*/ 80 h 143"/>
                    <a:gd name="T42" fmla="*/ 167 w 351"/>
                    <a:gd name="T43" fmla="*/ 74 h 143"/>
                    <a:gd name="T44" fmla="*/ 125 w 351"/>
                    <a:gd name="T45" fmla="*/ 65 h 143"/>
                    <a:gd name="T46" fmla="*/ 80 w 351"/>
                    <a:gd name="T47" fmla="*/ 50 h 143"/>
                    <a:gd name="T48" fmla="*/ 39 w 351"/>
                    <a:gd name="T49" fmla="*/ 29 h 143"/>
                    <a:gd name="T50" fmla="*/ 0 w 351"/>
                    <a:gd name="T51" fmla="*/ 0 h 143"/>
                    <a:gd name="T52" fmla="*/ 0 w 351"/>
                    <a:gd name="T53" fmla="*/ 0 h 143"/>
                    <a:gd name="T54" fmla="*/ 351 w 351"/>
                    <a:gd name="T55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T52" t="T53" r="T54" b="T55"/>
                  <a:pathLst>
                    <a:path w="351" h="143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15" y="11"/>
                      </a:lnTo>
                      <a:lnTo>
                        <a:pt x="32" y="22"/>
                      </a:lnTo>
                      <a:lnTo>
                        <a:pt x="54" y="37"/>
                      </a:lnTo>
                      <a:lnTo>
                        <a:pt x="80" y="54"/>
                      </a:lnTo>
                      <a:lnTo>
                        <a:pt x="108" y="70"/>
                      </a:lnTo>
                      <a:lnTo>
                        <a:pt x="138" y="87"/>
                      </a:lnTo>
                      <a:lnTo>
                        <a:pt x="169" y="102"/>
                      </a:lnTo>
                      <a:lnTo>
                        <a:pt x="201" y="115"/>
                      </a:lnTo>
                      <a:lnTo>
                        <a:pt x="230" y="122"/>
                      </a:lnTo>
                      <a:lnTo>
                        <a:pt x="258" y="128"/>
                      </a:lnTo>
                      <a:lnTo>
                        <a:pt x="284" y="126"/>
                      </a:lnTo>
                      <a:lnTo>
                        <a:pt x="282" y="143"/>
                      </a:lnTo>
                      <a:lnTo>
                        <a:pt x="351" y="111"/>
                      </a:lnTo>
                      <a:lnTo>
                        <a:pt x="293" y="61"/>
                      </a:lnTo>
                      <a:lnTo>
                        <a:pt x="293" y="81"/>
                      </a:lnTo>
                      <a:lnTo>
                        <a:pt x="286" y="81"/>
                      </a:lnTo>
                      <a:lnTo>
                        <a:pt x="267" y="83"/>
                      </a:lnTo>
                      <a:lnTo>
                        <a:pt x="242" y="81"/>
                      </a:lnTo>
                      <a:lnTo>
                        <a:pt x="206" y="80"/>
                      </a:lnTo>
                      <a:lnTo>
                        <a:pt x="167" y="74"/>
                      </a:lnTo>
                      <a:lnTo>
                        <a:pt x="125" y="65"/>
                      </a:lnTo>
                      <a:lnTo>
                        <a:pt x="80" y="50"/>
                      </a:lnTo>
                      <a:lnTo>
                        <a:pt x="39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360" cap="sq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6" name="Freeform 154"/>
                <p:cNvSpPr>
                  <a:spLocks noChangeArrowheads="1"/>
                </p:cNvSpPr>
                <p:nvPr/>
              </p:nvSpPr>
              <p:spPr bwMode="auto">
                <a:xfrm>
                  <a:off x="2481" y="2433"/>
                  <a:ext cx="347" cy="142"/>
                </a:xfrm>
                <a:custGeom>
                  <a:avLst/>
                  <a:gdLst>
                    <a:gd name="G0" fmla="*/ 1 0 51712"/>
                    <a:gd name="G1" fmla="*/ 1 38237 51712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+- 1 0 0"/>
                    <a:gd name="G8" fmla="+- 1 0 0"/>
                    <a:gd name="G9" fmla="+- 239 0 0"/>
                    <a:gd name="G10" fmla="sin 89 G9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+- 1 0 0"/>
                    <a:gd name="G18" fmla="+- 1 0 0"/>
                    <a:gd name="G19" fmla="+- 1 0 0"/>
                    <a:gd name="G20" fmla="+- 1 0 0"/>
                    <a:gd name="G21" fmla="*/ 1 60999 2"/>
                    <a:gd name="G22" fmla="+- 1 0 0"/>
                    <a:gd name="G23" fmla="+- 4 0 0"/>
                    <a:gd name="G24" fmla="*/ 1 0 51712"/>
                    <a:gd name="G25" fmla="*/ 1 0 51712"/>
                    <a:gd name="G26" fmla="+- 1 0 0"/>
                    <a:gd name="T0" fmla="*/ 0 w 347"/>
                    <a:gd name="T1" fmla="*/ 0 h 149"/>
                    <a:gd name="T2" fmla="*/ 4 w 347"/>
                    <a:gd name="T3" fmla="*/ 4 h 149"/>
                    <a:gd name="T4" fmla="*/ 15 w 347"/>
                    <a:gd name="T5" fmla="*/ 11 h 149"/>
                    <a:gd name="T6" fmla="*/ 31 w 347"/>
                    <a:gd name="T7" fmla="*/ 22 h 149"/>
                    <a:gd name="T8" fmla="*/ 52 w 347"/>
                    <a:gd name="T9" fmla="*/ 37 h 149"/>
                    <a:gd name="T10" fmla="*/ 78 w 347"/>
                    <a:gd name="T11" fmla="*/ 54 h 149"/>
                    <a:gd name="T12" fmla="*/ 106 w 347"/>
                    <a:gd name="T13" fmla="*/ 71 h 149"/>
                    <a:gd name="T14" fmla="*/ 135 w 347"/>
                    <a:gd name="T15" fmla="*/ 89 h 149"/>
                    <a:gd name="T16" fmla="*/ 167 w 347"/>
                    <a:gd name="T17" fmla="*/ 104 h 149"/>
                    <a:gd name="T18" fmla="*/ 198 w 347"/>
                    <a:gd name="T19" fmla="*/ 117 h 149"/>
                    <a:gd name="T20" fmla="*/ 228 w 347"/>
                    <a:gd name="T21" fmla="*/ 126 h 149"/>
                    <a:gd name="T22" fmla="*/ 256 w 347"/>
                    <a:gd name="T23" fmla="*/ 132 h 149"/>
                    <a:gd name="T24" fmla="*/ 280 w 347"/>
                    <a:gd name="T25" fmla="*/ 132 h 149"/>
                    <a:gd name="T26" fmla="*/ 278 w 347"/>
                    <a:gd name="T27" fmla="*/ 149 h 149"/>
                    <a:gd name="T28" fmla="*/ 347 w 347"/>
                    <a:gd name="T29" fmla="*/ 121 h 149"/>
                    <a:gd name="T30" fmla="*/ 291 w 347"/>
                    <a:gd name="T31" fmla="*/ 69 h 149"/>
                    <a:gd name="T32" fmla="*/ 291 w 347"/>
                    <a:gd name="T33" fmla="*/ 87 h 149"/>
                    <a:gd name="T34" fmla="*/ 284 w 347"/>
                    <a:gd name="T35" fmla="*/ 87 h 149"/>
                    <a:gd name="T36" fmla="*/ 265 w 347"/>
                    <a:gd name="T37" fmla="*/ 89 h 149"/>
                    <a:gd name="T38" fmla="*/ 239 w 347"/>
                    <a:gd name="T39" fmla="*/ 87 h 149"/>
                    <a:gd name="T40" fmla="*/ 204 w 347"/>
                    <a:gd name="T41" fmla="*/ 86 h 149"/>
                    <a:gd name="T42" fmla="*/ 163 w 347"/>
                    <a:gd name="T43" fmla="*/ 78 h 149"/>
                    <a:gd name="T44" fmla="*/ 122 w 347"/>
                    <a:gd name="T45" fmla="*/ 69 h 149"/>
                    <a:gd name="T46" fmla="*/ 78 w 347"/>
                    <a:gd name="T47" fmla="*/ 52 h 149"/>
                    <a:gd name="T48" fmla="*/ 37 w 347"/>
                    <a:gd name="T49" fmla="*/ 30 h 149"/>
                    <a:gd name="T50" fmla="*/ 0 w 347"/>
                    <a:gd name="T51" fmla="*/ 0 h 149"/>
                    <a:gd name="T52" fmla="*/ 0 w 347"/>
                    <a:gd name="T53" fmla="*/ 0 h 149"/>
                    <a:gd name="T54" fmla="*/ 347 w 347"/>
                    <a:gd name="T55" fmla="*/ 149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T52" t="T53" r="T54" b="T55"/>
                  <a:pathLst>
                    <a:path w="347" h="149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15" y="11"/>
                      </a:lnTo>
                      <a:lnTo>
                        <a:pt x="31" y="22"/>
                      </a:lnTo>
                      <a:lnTo>
                        <a:pt x="52" y="37"/>
                      </a:lnTo>
                      <a:lnTo>
                        <a:pt x="78" y="54"/>
                      </a:lnTo>
                      <a:lnTo>
                        <a:pt x="106" y="71"/>
                      </a:lnTo>
                      <a:lnTo>
                        <a:pt x="135" y="89"/>
                      </a:lnTo>
                      <a:lnTo>
                        <a:pt x="167" y="104"/>
                      </a:lnTo>
                      <a:lnTo>
                        <a:pt x="198" y="117"/>
                      </a:lnTo>
                      <a:lnTo>
                        <a:pt x="228" y="126"/>
                      </a:lnTo>
                      <a:lnTo>
                        <a:pt x="256" y="132"/>
                      </a:lnTo>
                      <a:lnTo>
                        <a:pt x="280" y="132"/>
                      </a:lnTo>
                      <a:lnTo>
                        <a:pt x="278" y="149"/>
                      </a:lnTo>
                      <a:lnTo>
                        <a:pt x="347" y="121"/>
                      </a:lnTo>
                      <a:lnTo>
                        <a:pt x="291" y="69"/>
                      </a:lnTo>
                      <a:lnTo>
                        <a:pt x="291" y="87"/>
                      </a:lnTo>
                      <a:lnTo>
                        <a:pt x="284" y="87"/>
                      </a:lnTo>
                      <a:lnTo>
                        <a:pt x="265" y="89"/>
                      </a:lnTo>
                      <a:lnTo>
                        <a:pt x="239" y="87"/>
                      </a:lnTo>
                      <a:lnTo>
                        <a:pt x="204" y="86"/>
                      </a:lnTo>
                      <a:lnTo>
                        <a:pt x="163" y="78"/>
                      </a:lnTo>
                      <a:lnTo>
                        <a:pt x="122" y="69"/>
                      </a:lnTo>
                      <a:lnTo>
                        <a:pt x="78" y="52"/>
                      </a:lnTo>
                      <a:lnTo>
                        <a:pt x="37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7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3649" y="1951"/>
                  <a:ext cx="11" cy="7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3700" y="1922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3724" y="1907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748" y="1895"/>
                  <a:ext cx="11" cy="8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3774" y="1881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3798" y="1867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3822" y="1852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3847" y="1840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873" y="1825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3897" y="1811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3921" y="1798"/>
                  <a:ext cx="11" cy="8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3945" y="1785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3971" y="1770"/>
                  <a:ext cx="10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3997" y="1756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021" y="1742"/>
                  <a:ext cx="11" cy="8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4047" y="1728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4071" y="1714"/>
                  <a:ext cx="9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3962" y="1671"/>
                  <a:ext cx="126" cy="48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45" name="Group 173"/>
                <p:cNvGrpSpPr>
                  <a:grpSpLocks/>
                </p:cNvGrpSpPr>
                <p:nvPr/>
              </p:nvGrpSpPr>
              <p:grpSpPr bwMode="auto">
                <a:xfrm>
                  <a:off x="4126" y="1939"/>
                  <a:ext cx="618" cy="325"/>
                  <a:chOff x="4126" y="1939"/>
                  <a:chExt cx="618" cy="325"/>
                </a:xfrm>
              </p:grpSpPr>
              <p:sp>
                <p:nvSpPr>
                  <p:cNvPr id="3246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29" y="2201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7" name="Line 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16" y="2213"/>
                    <a:ext cx="4" cy="0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" name="Line 1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8" y="2246"/>
                    <a:ext cx="15" cy="3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" name="Line 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24" y="2259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0" name="Line 17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47" y="2233"/>
                    <a:ext cx="15" cy="9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" name="Line 1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7" y="2218"/>
                    <a:ext cx="11" cy="9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" name="Line 1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84" y="2205"/>
                    <a:ext cx="9" cy="8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4208" y="2210"/>
                    <a:ext cx="6" cy="1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" name="Line 1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35" y="1958"/>
                    <a:ext cx="9" cy="8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24" y="1940"/>
                    <a:ext cx="14" cy="12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" name="Line 1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7" y="1939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" name="Line 1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73" y="1952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" name="Line 1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9" y="1966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9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6" y="1979"/>
                    <a:ext cx="13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0" name="Line 1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9" y="1994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1" name="Line 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5" y="2006"/>
                    <a:ext cx="15" cy="6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2" name="Line 1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1" y="2021"/>
                    <a:ext cx="13" cy="4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3" name="Line 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7" y="2036"/>
                    <a:ext cx="13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4" name="Line 1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01" y="2050"/>
                    <a:ext cx="15" cy="3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5" name="Line 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7" y="2062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6" name="Line 1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3" y="2077"/>
                    <a:ext cx="13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7" name="Line 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27" y="2091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8" name="Line 1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03" y="2104"/>
                    <a:ext cx="15" cy="4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9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78" y="2117"/>
                    <a:ext cx="15" cy="6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0" name="Line 1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3" y="2131"/>
                    <a:ext cx="14" cy="4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1" name="Line 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27" y="2146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2" name="Line 2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03" y="2158"/>
                    <a:ext cx="15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3" name="Line 2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9" y="2173"/>
                    <a:ext cx="13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4" name="Line 2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55" y="2186"/>
                    <a:ext cx="13" cy="5"/>
                  </a:xfrm>
                  <a:prstGeom prst="line">
                    <a:avLst/>
                  </a:prstGeom>
                  <a:noFill/>
                  <a:ln w="11160" cap="sq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75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3619" y="1990"/>
                  <a:ext cx="11" cy="8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6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3645" y="1976"/>
                  <a:ext cx="11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7" name="Line 205"/>
                <p:cNvSpPr>
                  <a:spLocks noChangeShapeType="1"/>
                </p:cNvSpPr>
                <p:nvPr/>
              </p:nvSpPr>
              <p:spPr bwMode="auto">
                <a:xfrm flipH="1" flipV="1">
                  <a:off x="3653" y="1961"/>
                  <a:ext cx="13" cy="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3804" y="1679"/>
                  <a:ext cx="184" cy="109"/>
                </a:xfrm>
                <a:prstGeom prst="line">
                  <a:avLst/>
                </a:prstGeom>
                <a:noFill/>
                <a:ln w="11160" cap="sq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" name="Freeform 207"/>
                <p:cNvSpPr>
                  <a:spLocks noChangeArrowheads="1"/>
                </p:cNvSpPr>
                <p:nvPr/>
              </p:nvSpPr>
              <p:spPr bwMode="auto">
                <a:xfrm>
                  <a:off x="3772" y="1656"/>
                  <a:ext cx="233" cy="16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2 0 0"/>
                    <a:gd name="G6" fmla="+- 13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*/ 1 895 51712"/>
                    <a:gd name="G16" fmla="+- 1 0 0"/>
                    <a:gd name="G17" fmla="+- 1 0 0"/>
                    <a:gd name="G18" fmla="+- 1 0 0"/>
                    <a:gd name="G19" fmla="+- 1 0 0"/>
                    <a:gd name="T0" fmla="*/ 39 w 234"/>
                    <a:gd name="T1" fmla="*/ 170 h 170"/>
                    <a:gd name="T2" fmla="*/ 234 w 234"/>
                    <a:gd name="T3" fmla="*/ 54 h 170"/>
                    <a:gd name="T4" fmla="*/ 234 w 234"/>
                    <a:gd name="T5" fmla="*/ 33 h 170"/>
                    <a:gd name="T6" fmla="*/ 230 w 234"/>
                    <a:gd name="T7" fmla="*/ 18 h 170"/>
                    <a:gd name="T8" fmla="*/ 224 w 234"/>
                    <a:gd name="T9" fmla="*/ 9 h 170"/>
                    <a:gd name="T10" fmla="*/ 217 w 234"/>
                    <a:gd name="T11" fmla="*/ 3 h 170"/>
                    <a:gd name="T12" fmla="*/ 208 w 234"/>
                    <a:gd name="T13" fmla="*/ 0 h 170"/>
                    <a:gd name="T14" fmla="*/ 200 w 234"/>
                    <a:gd name="T15" fmla="*/ 0 h 170"/>
                    <a:gd name="T16" fmla="*/ 197 w 234"/>
                    <a:gd name="T17" fmla="*/ 0 h 170"/>
                    <a:gd name="T18" fmla="*/ 195 w 234"/>
                    <a:gd name="T19" fmla="*/ 0 h 170"/>
                    <a:gd name="T20" fmla="*/ 0 w 234"/>
                    <a:gd name="T21" fmla="*/ 117 h 170"/>
                    <a:gd name="T22" fmla="*/ 2 w 234"/>
                    <a:gd name="T23" fmla="*/ 117 h 170"/>
                    <a:gd name="T24" fmla="*/ 6 w 234"/>
                    <a:gd name="T25" fmla="*/ 115 h 170"/>
                    <a:gd name="T26" fmla="*/ 13 w 234"/>
                    <a:gd name="T27" fmla="*/ 111 h 170"/>
                    <a:gd name="T28" fmla="*/ 22 w 234"/>
                    <a:gd name="T29" fmla="*/ 111 h 170"/>
                    <a:gd name="T30" fmla="*/ 30 w 234"/>
                    <a:gd name="T31" fmla="*/ 113 h 170"/>
                    <a:gd name="T32" fmla="*/ 37 w 234"/>
                    <a:gd name="T33" fmla="*/ 118 h 170"/>
                    <a:gd name="T34" fmla="*/ 41 w 234"/>
                    <a:gd name="T35" fmla="*/ 128 h 170"/>
                    <a:gd name="T36" fmla="*/ 43 w 234"/>
                    <a:gd name="T37" fmla="*/ 146 h 170"/>
                    <a:gd name="T38" fmla="*/ 39 w 234"/>
                    <a:gd name="T39" fmla="*/ 170 h 170"/>
                    <a:gd name="T40" fmla="*/ 0 w 234"/>
                    <a:gd name="T41" fmla="*/ 0 h 170"/>
                    <a:gd name="T42" fmla="*/ 234 w 234"/>
                    <a:gd name="T43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T40" t="T41" r="T42" b="T43"/>
                  <a:pathLst>
                    <a:path w="234" h="170">
                      <a:moveTo>
                        <a:pt x="39" y="170"/>
                      </a:moveTo>
                      <a:lnTo>
                        <a:pt x="234" y="54"/>
                      </a:lnTo>
                      <a:lnTo>
                        <a:pt x="234" y="33"/>
                      </a:lnTo>
                      <a:lnTo>
                        <a:pt x="230" y="18"/>
                      </a:lnTo>
                      <a:lnTo>
                        <a:pt x="224" y="9"/>
                      </a:lnTo>
                      <a:lnTo>
                        <a:pt x="217" y="3"/>
                      </a:lnTo>
                      <a:lnTo>
                        <a:pt x="208" y="0"/>
                      </a:lnTo>
                      <a:lnTo>
                        <a:pt x="200" y="0"/>
                      </a:lnTo>
                      <a:lnTo>
                        <a:pt x="197" y="0"/>
                      </a:lnTo>
                      <a:lnTo>
                        <a:pt x="195" y="0"/>
                      </a:lnTo>
                      <a:lnTo>
                        <a:pt x="0" y="117"/>
                      </a:lnTo>
                      <a:lnTo>
                        <a:pt x="2" y="117"/>
                      </a:lnTo>
                      <a:lnTo>
                        <a:pt x="6" y="115"/>
                      </a:lnTo>
                      <a:lnTo>
                        <a:pt x="13" y="111"/>
                      </a:lnTo>
                      <a:lnTo>
                        <a:pt x="22" y="111"/>
                      </a:lnTo>
                      <a:lnTo>
                        <a:pt x="30" y="113"/>
                      </a:lnTo>
                      <a:lnTo>
                        <a:pt x="37" y="118"/>
                      </a:lnTo>
                      <a:lnTo>
                        <a:pt x="41" y="128"/>
                      </a:lnTo>
                      <a:lnTo>
                        <a:pt x="43" y="146"/>
                      </a:lnTo>
                      <a:lnTo>
                        <a:pt x="39" y="17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3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" name="Freeform 208"/>
                <p:cNvSpPr>
                  <a:spLocks noChangeArrowheads="1"/>
                </p:cNvSpPr>
                <p:nvPr/>
              </p:nvSpPr>
              <p:spPr bwMode="auto">
                <a:xfrm>
                  <a:off x="3772" y="1656"/>
                  <a:ext cx="233" cy="16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2 0 0"/>
                    <a:gd name="G6" fmla="+- 13 0 0"/>
                    <a:gd name="G7" fmla="+- 1 0 0"/>
                    <a:gd name="G8" fmla="+- 1 0 0"/>
                    <a:gd name="G9" fmla="+- 1 0 0"/>
                    <a:gd name="G10" fmla="+- 1 0 0"/>
                    <a:gd name="G11" fmla="+- 1 0 0"/>
                    <a:gd name="G12" fmla="+- 1 0 0"/>
                    <a:gd name="G13" fmla="+- 1 0 0"/>
                    <a:gd name="G14" fmla="+- 1 0 0"/>
                    <a:gd name="G15" fmla="*/ 1 28513 57600"/>
                    <a:gd name="G16" fmla="+- 1 0 0"/>
                    <a:gd name="G17" fmla="+- 65472 0 0"/>
                    <a:gd name="G18" fmla="+- 65356 0 0"/>
                    <a:gd name="G19" fmla="+- 65339 0 0"/>
                    <a:gd name="T0" fmla="*/ 39 w 234"/>
                    <a:gd name="T1" fmla="*/ 170 h 170"/>
                    <a:gd name="T2" fmla="*/ 234 w 234"/>
                    <a:gd name="T3" fmla="*/ 54 h 170"/>
                    <a:gd name="T4" fmla="*/ 234 w 234"/>
                    <a:gd name="T5" fmla="*/ 33 h 170"/>
                    <a:gd name="T6" fmla="*/ 230 w 234"/>
                    <a:gd name="T7" fmla="*/ 18 h 170"/>
                    <a:gd name="T8" fmla="*/ 224 w 234"/>
                    <a:gd name="T9" fmla="*/ 9 h 170"/>
                    <a:gd name="T10" fmla="*/ 217 w 234"/>
                    <a:gd name="T11" fmla="*/ 3 h 170"/>
                    <a:gd name="T12" fmla="*/ 208 w 234"/>
                    <a:gd name="T13" fmla="*/ 0 h 170"/>
                    <a:gd name="T14" fmla="*/ 200 w 234"/>
                    <a:gd name="T15" fmla="*/ 0 h 170"/>
                    <a:gd name="T16" fmla="*/ 197 w 234"/>
                    <a:gd name="T17" fmla="*/ 0 h 170"/>
                    <a:gd name="T18" fmla="*/ 195 w 234"/>
                    <a:gd name="T19" fmla="*/ 0 h 170"/>
                    <a:gd name="T20" fmla="*/ 0 w 234"/>
                    <a:gd name="T21" fmla="*/ 117 h 170"/>
                    <a:gd name="T22" fmla="*/ 2 w 234"/>
                    <a:gd name="T23" fmla="*/ 117 h 170"/>
                    <a:gd name="T24" fmla="*/ 6 w 234"/>
                    <a:gd name="T25" fmla="*/ 115 h 170"/>
                    <a:gd name="T26" fmla="*/ 13 w 234"/>
                    <a:gd name="T27" fmla="*/ 111 h 170"/>
                    <a:gd name="T28" fmla="*/ 22 w 234"/>
                    <a:gd name="T29" fmla="*/ 111 h 170"/>
                    <a:gd name="T30" fmla="*/ 30 w 234"/>
                    <a:gd name="T31" fmla="*/ 113 h 170"/>
                    <a:gd name="T32" fmla="*/ 37 w 234"/>
                    <a:gd name="T33" fmla="*/ 118 h 170"/>
                    <a:gd name="T34" fmla="*/ 41 w 234"/>
                    <a:gd name="T35" fmla="*/ 128 h 170"/>
                    <a:gd name="T36" fmla="*/ 43 w 234"/>
                    <a:gd name="T37" fmla="*/ 146 h 170"/>
                    <a:gd name="T38" fmla="*/ 39 w 234"/>
                    <a:gd name="T39" fmla="*/ 170 h 170"/>
                    <a:gd name="T40" fmla="*/ 0 w 234"/>
                    <a:gd name="T41" fmla="*/ 0 h 170"/>
                    <a:gd name="T42" fmla="*/ 234 w 234"/>
                    <a:gd name="T43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T40" t="T41" r="T42" b="T43"/>
                  <a:pathLst>
                    <a:path w="234" h="170">
                      <a:moveTo>
                        <a:pt x="39" y="170"/>
                      </a:moveTo>
                      <a:lnTo>
                        <a:pt x="234" y="54"/>
                      </a:lnTo>
                      <a:lnTo>
                        <a:pt x="234" y="33"/>
                      </a:lnTo>
                      <a:lnTo>
                        <a:pt x="230" y="18"/>
                      </a:lnTo>
                      <a:lnTo>
                        <a:pt x="224" y="9"/>
                      </a:lnTo>
                      <a:lnTo>
                        <a:pt x="217" y="3"/>
                      </a:lnTo>
                      <a:lnTo>
                        <a:pt x="208" y="0"/>
                      </a:lnTo>
                      <a:lnTo>
                        <a:pt x="200" y="0"/>
                      </a:lnTo>
                      <a:lnTo>
                        <a:pt x="197" y="0"/>
                      </a:lnTo>
                      <a:lnTo>
                        <a:pt x="195" y="0"/>
                      </a:lnTo>
                      <a:lnTo>
                        <a:pt x="0" y="117"/>
                      </a:lnTo>
                      <a:lnTo>
                        <a:pt x="2" y="117"/>
                      </a:lnTo>
                      <a:lnTo>
                        <a:pt x="6" y="115"/>
                      </a:lnTo>
                      <a:lnTo>
                        <a:pt x="13" y="111"/>
                      </a:lnTo>
                      <a:lnTo>
                        <a:pt x="22" y="111"/>
                      </a:lnTo>
                      <a:lnTo>
                        <a:pt x="30" y="113"/>
                      </a:lnTo>
                      <a:lnTo>
                        <a:pt x="37" y="118"/>
                      </a:lnTo>
                      <a:lnTo>
                        <a:pt x="41" y="128"/>
                      </a:lnTo>
                      <a:lnTo>
                        <a:pt x="43" y="146"/>
                      </a:lnTo>
                      <a:lnTo>
                        <a:pt x="39" y="170"/>
                      </a:lnTo>
                    </a:path>
                  </a:pathLst>
                </a:custGeom>
                <a:noFill/>
                <a:ln w="11160" cap="sq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" name="Freeform 209"/>
                <p:cNvSpPr>
                  <a:spLocks noChangeArrowheads="1"/>
                </p:cNvSpPr>
                <p:nvPr/>
              </p:nvSpPr>
              <p:spPr bwMode="auto">
                <a:xfrm>
                  <a:off x="3776" y="1656"/>
                  <a:ext cx="230" cy="157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*/ 1 47401 61568"/>
                    <a:gd name="G8" fmla="*/ 1 115 2"/>
                    <a:gd name="G9" fmla="+- 1 0 0"/>
                    <a:gd name="G10" fmla="*/ 1 16385 2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*/ 1 0 51712"/>
                    <a:gd name="G17" fmla="*/ 1 6295 25856"/>
                    <a:gd name="G18" fmla="*/ G17 1 180"/>
                    <a:gd name="G19" fmla="*/ G16 1 G18"/>
                    <a:gd name="G20" fmla="+- 194 0 0"/>
                    <a:gd name="G21" fmla="+- 200 0 0"/>
                    <a:gd name="T0" fmla="*/ 193 w 230"/>
                    <a:gd name="T1" fmla="*/ 0 h 165"/>
                    <a:gd name="T2" fmla="*/ 194 w 230"/>
                    <a:gd name="T3" fmla="*/ 0 h 165"/>
                    <a:gd name="T4" fmla="*/ 200 w 230"/>
                    <a:gd name="T5" fmla="*/ 0 h 165"/>
                    <a:gd name="T6" fmla="*/ 209 w 230"/>
                    <a:gd name="T7" fmla="*/ 2 h 165"/>
                    <a:gd name="T8" fmla="*/ 217 w 230"/>
                    <a:gd name="T9" fmla="*/ 7 h 165"/>
                    <a:gd name="T10" fmla="*/ 224 w 230"/>
                    <a:gd name="T11" fmla="*/ 15 h 165"/>
                    <a:gd name="T12" fmla="*/ 230 w 230"/>
                    <a:gd name="T13" fmla="*/ 29 h 165"/>
                    <a:gd name="T14" fmla="*/ 230 w 230"/>
                    <a:gd name="T15" fmla="*/ 50 h 165"/>
                    <a:gd name="T16" fmla="*/ 37 w 230"/>
                    <a:gd name="T17" fmla="*/ 165 h 165"/>
                    <a:gd name="T18" fmla="*/ 41 w 230"/>
                    <a:gd name="T19" fmla="*/ 144 h 165"/>
                    <a:gd name="T20" fmla="*/ 39 w 230"/>
                    <a:gd name="T21" fmla="*/ 128 h 165"/>
                    <a:gd name="T22" fmla="*/ 35 w 230"/>
                    <a:gd name="T23" fmla="*/ 118 h 165"/>
                    <a:gd name="T24" fmla="*/ 28 w 230"/>
                    <a:gd name="T25" fmla="*/ 113 h 165"/>
                    <a:gd name="T26" fmla="*/ 20 w 230"/>
                    <a:gd name="T27" fmla="*/ 111 h 165"/>
                    <a:gd name="T28" fmla="*/ 13 w 230"/>
                    <a:gd name="T29" fmla="*/ 113 h 165"/>
                    <a:gd name="T30" fmla="*/ 7 w 230"/>
                    <a:gd name="T31" fmla="*/ 115 h 165"/>
                    <a:gd name="T32" fmla="*/ 2 w 230"/>
                    <a:gd name="T33" fmla="*/ 115 h 165"/>
                    <a:gd name="T34" fmla="*/ 0 w 230"/>
                    <a:gd name="T35" fmla="*/ 117 h 165"/>
                    <a:gd name="T36" fmla="*/ 193 w 230"/>
                    <a:gd name="T37" fmla="*/ 0 h 165"/>
                    <a:gd name="T38" fmla="*/ 0 w 230"/>
                    <a:gd name="T39" fmla="*/ 0 h 165"/>
                    <a:gd name="T40" fmla="*/ 230 w 230"/>
                    <a:gd name="T41" fmla="*/ 165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T38" t="T39" r="T40" b="T41"/>
                  <a:pathLst>
                    <a:path w="230" h="165">
                      <a:moveTo>
                        <a:pt x="193" y="0"/>
                      </a:moveTo>
                      <a:lnTo>
                        <a:pt x="194" y="0"/>
                      </a:lnTo>
                      <a:lnTo>
                        <a:pt x="200" y="0"/>
                      </a:lnTo>
                      <a:lnTo>
                        <a:pt x="209" y="2"/>
                      </a:lnTo>
                      <a:lnTo>
                        <a:pt x="217" y="7"/>
                      </a:lnTo>
                      <a:lnTo>
                        <a:pt x="224" y="15"/>
                      </a:lnTo>
                      <a:lnTo>
                        <a:pt x="230" y="29"/>
                      </a:lnTo>
                      <a:lnTo>
                        <a:pt x="230" y="50"/>
                      </a:lnTo>
                      <a:lnTo>
                        <a:pt x="37" y="165"/>
                      </a:lnTo>
                      <a:lnTo>
                        <a:pt x="41" y="144"/>
                      </a:lnTo>
                      <a:lnTo>
                        <a:pt x="39" y="128"/>
                      </a:lnTo>
                      <a:lnTo>
                        <a:pt x="35" y="118"/>
                      </a:lnTo>
                      <a:lnTo>
                        <a:pt x="28" y="113"/>
                      </a:lnTo>
                      <a:lnTo>
                        <a:pt x="20" y="111"/>
                      </a:lnTo>
                      <a:lnTo>
                        <a:pt x="13" y="113"/>
                      </a:lnTo>
                      <a:lnTo>
                        <a:pt x="7" y="115"/>
                      </a:lnTo>
                      <a:lnTo>
                        <a:pt x="2" y="115"/>
                      </a:lnTo>
                      <a:lnTo>
                        <a:pt x="0" y="117"/>
                      </a:lnTo>
                      <a:lnTo>
                        <a:pt x="193" y="0"/>
                      </a:lnTo>
                      <a:close/>
                    </a:path>
                  </a:pathLst>
                </a:custGeom>
                <a:solidFill>
                  <a:srgbClr val="2424FF"/>
                </a:solidFill>
                <a:ln w="9360" cap="sq">
                  <a:solidFill>
                    <a:srgbClr val="2424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" name="Freeform 210"/>
                <p:cNvSpPr>
                  <a:spLocks noChangeArrowheads="1"/>
                </p:cNvSpPr>
                <p:nvPr/>
              </p:nvSpPr>
              <p:spPr bwMode="auto">
                <a:xfrm>
                  <a:off x="3781" y="1657"/>
                  <a:ext cx="223" cy="150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+- 1 0 0"/>
                    <a:gd name="G7" fmla="*/ 1 52293 22848"/>
                    <a:gd name="G8" fmla="*/ 1 6295 25856"/>
                    <a:gd name="G9" fmla="*/ G8 1 180"/>
                    <a:gd name="G10" fmla="*/ G7 1 G9"/>
                    <a:gd name="G11" fmla="+- 302 0 0"/>
                    <a:gd name="G12" fmla="+- 1 0 0"/>
                    <a:gd name="G13" fmla="+- 1 0 0"/>
                    <a:gd name="G14" fmla="+- 1 0 0"/>
                    <a:gd name="G15" fmla="+- 1 0 0"/>
                    <a:gd name="G16" fmla="+- 1 0 0"/>
                    <a:gd name="G17" fmla="*/ 1 3641 10"/>
                    <a:gd name="G18" fmla="+- 1 0 0"/>
                    <a:gd name="G19" fmla="+- 191 0 0"/>
                    <a:gd name="G20" fmla="+- 197 0 0"/>
                    <a:gd name="T0" fmla="*/ 189 w 223"/>
                    <a:gd name="T1" fmla="*/ 0 h 157"/>
                    <a:gd name="T2" fmla="*/ 191 w 223"/>
                    <a:gd name="T3" fmla="*/ 0 h 157"/>
                    <a:gd name="T4" fmla="*/ 197 w 223"/>
                    <a:gd name="T5" fmla="*/ 0 h 157"/>
                    <a:gd name="T6" fmla="*/ 204 w 223"/>
                    <a:gd name="T7" fmla="*/ 1 h 157"/>
                    <a:gd name="T8" fmla="*/ 212 w 223"/>
                    <a:gd name="T9" fmla="*/ 5 h 157"/>
                    <a:gd name="T10" fmla="*/ 219 w 223"/>
                    <a:gd name="T11" fmla="*/ 13 h 157"/>
                    <a:gd name="T12" fmla="*/ 223 w 223"/>
                    <a:gd name="T13" fmla="*/ 26 h 157"/>
                    <a:gd name="T14" fmla="*/ 223 w 223"/>
                    <a:gd name="T15" fmla="*/ 44 h 157"/>
                    <a:gd name="T16" fmla="*/ 34 w 223"/>
                    <a:gd name="T17" fmla="*/ 157 h 157"/>
                    <a:gd name="T18" fmla="*/ 36 w 223"/>
                    <a:gd name="T19" fmla="*/ 137 h 157"/>
                    <a:gd name="T20" fmla="*/ 34 w 223"/>
                    <a:gd name="T21" fmla="*/ 124 h 157"/>
                    <a:gd name="T22" fmla="*/ 28 w 223"/>
                    <a:gd name="T23" fmla="*/ 116 h 157"/>
                    <a:gd name="T24" fmla="*/ 23 w 223"/>
                    <a:gd name="T25" fmla="*/ 113 h 157"/>
                    <a:gd name="T26" fmla="*/ 15 w 223"/>
                    <a:gd name="T27" fmla="*/ 111 h 157"/>
                    <a:gd name="T28" fmla="*/ 8 w 223"/>
                    <a:gd name="T29" fmla="*/ 111 h 157"/>
                    <a:gd name="T30" fmla="*/ 4 w 223"/>
                    <a:gd name="T31" fmla="*/ 113 h 157"/>
                    <a:gd name="T32" fmla="*/ 0 w 223"/>
                    <a:gd name="T33" fmla="*/ 113 h 157"/>
                    <a:gd name="T34" fmla="*/ 189 w 223"/>
                    <a:gd name="T35" fmla="*/ 0 h 157"/>
                    <a:gd name="T36" fmla="*/ 0 w 223"/>
                    <a:gd name="T37" fmla="*/ 0 h 157"/>
                    <a:gd name="T38" fmla="*/ 223 w 223"/>
                    <a:gd name="T39" fmla="*/ 157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T36" t="T37" r="T38" b="T39"/>
                  <a:pathLst>
                    <a:path w="223" h="157">
                      <a:moveTo>
                        <a:pt x="189" y="0"/>
                      </a:moveTo>
                      <a:lnTo>
                        <a:pt x="191" y="0"/>
                      </a:lnTo>
                      <a:lnTo>
                        <a:pt x="197" y="0"/>
                      </a:lnTo>
                      <a:lnTo>
                        <a:pt x="204" y="1"/>
                      </a:lnTo>
                      <a:lnTo>
                        <a:pt x="212" y="5"/>
                      </a:lnTo>
                      <a:lnTo>
                        <a:pt x="219" y="13"/>
                      </a:lnTo>
                      <a:lnTo>
                        <a:pt x="223" y="26"/>
                      </a:lnTo>
                      <a:lnTo>
                        <a:pt x="223" y="44"/>
                      </a:lnTo>
                      <a:lnTo>
                        <a:pt x="34" y="157"/>
                      </a:lnTo>
                      <a:lnTo>
                        <a:pt x="36" y="137"/>
                      </a:lnTo>
                      <a:lnTo>
                        <a:pt x="34" y="124"/>
                      </a:lnTo>
                      <a:lnTo>
                        <a:pt x="28" y="116"/>
                      </a:lnTo>
                      <a:lnTo>
                        <a:pt x="23" y="113"/>
                      </a:lnTo>
                      <a:lnTo>
                        <a:pt x="15" y="111"/>
                      </a:lnTo>
                      <a:lnTo>
                        <a:pt x="8" y="111"/>
                      </a:lnTo>
                      <a:lnTo>
                        <a:pt x="4" y="113"/>
                      </a:lnTo>
                      <a:lnTo>
                        <a:pt x="0" y="113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rgbClr val="4949FF"/>
                </a:solidFill>
                <a:ln w="9360" cap="sq">
                  <a:solidFill>
                    <a:srgbClr val="4949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3" name="Freeform 211"/>
                <p:cNvSpPr>
                  <a:spLocks noChangeArrowheads="1"/>
                </p:cNvSpPr>
                <p:nvPr/>
              </p:nvSpPr>
              <p:spPr bwMode="auto">
                <a:xfrm>
                  <a:off x="3787" y="1657"/>
                  <a:ext cx="216" cy="145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33827 49664"/>
                    <a:gd name="G7" fmla="+- 298 0 0"/>
                    <a:gd name="G8" fmla="+- 1 0 0"/>
                    <a:gd name="G9" fmla="+- 1 0 0"/>
                    <a:gd name="G10" fmla="+- 1 0 0"/>
                    <a:gd name="G11" fmla="+- 1 0 0"/>
                    <a:gd name="G12" fmla="*/ 1 895 51712"/>
                    <a:gd name="G13" fmla="+- 1 0 0"/>
                    <a:gd name="G14" fmla="+- 1 0 0"/>
                    <a:gd name="G15" fmla="+- 1 0 0"/>
                    <a:gd name="T0" fmla="*/ 185 w 217"/>
                    <a:gd name="T1" fmla="*/ 0 h 152"/>
                    <a:gd name="T2" fmla="*/ 187 w 217"/>
                    <a:gd name="T3" fmla="*/ 0 h 152"/>
                    <a:gd name="T4" fmla="*/ 195 w 217"/>
                    <a:gd name="T5" fmla="*/ 1 h 152"/>
                    <a:gd name="T6" fmla="*/ 202 w 217"/>
                    <a:gd name="T7" fmla="*/ 3 h 152"/>
                    <a:gd name="T8" fmla="*/ 209 w 217"/>
                    <a:gd name="T9" fmla="*/ 11 h 152"/>
                    <a:gd name="T10" fmla="*/ 215 w 217"/>
                    <a:gd name="T11" fmla="*/ 22 h 152"/>
                    <a:gd name="T12" fmla="*/ 217 w 217"/>
                    <a:gd name="T13" fmla="*/ 39 h 152"/>
                    <a:gd name="T14" fmla="*/ 30 w 217"/>
                    <a:gd name="T15" fmla="*/ 152 h 152"/>
                    <a:gd name="T16" fmla="*/ 31 w 217"/>
                    <a:gd name="T17" fmla="*/ 133 h 152"/>
                    <a:gd name="T18" fmla="*/ 28 w 217"/>
                    <a:gd name="T19" fmla="*/ 122 h 152"/>
                    <a:gd name="T20" fmla="*/ 22 w 217"/>
                    <a:gd name="T21" fmla="*/ 115 h 152"/>
                    <a:gd name="T22" fmla="*/ 15 w 217"/>
                    <a:gd name="T23" fmla="*/ 113 h 152"/>
                    <a:gd name="T24" fmla="*/ 7 w 217"/>
                    <a:gd name="T25" fmla="*/ 111 h 152"/>
                    <a:gd name="T26" fmla="*/ 4 w 217"/>
                    <a:gd name="T27" fmla="*/ 113 h 152"/>
                    <a:gd name="T28" fmla="*/ 0 w 217"/>
                    <a:gd name="T29" fmla="*/ 113 h 152"/>
                    <a:gd name="T30" fmla="*/ 185 w 217"/>
                    <a:gd name="T31" fmla="*/ 0 h 152"/>
                    <a:gd name="T32" fmla="*/ 0 w 217"/>
                    <a:gd name="T33" fmla="*/ 0 h 152"/>
                    <a:gd name="T34" fmla="*/ 217 w 217"/>
                    <a:gd name="T35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T32" t="T33" r="T34" b="T35"/>
                  <a:pathLst>
                    <a:path w="217" h="152">
                      <a:moveTo>
                        <a:pt x="185" y="0"/>
                      </a:moveTo>
                      <a:lnTo>
                        <a:pt x="187" y="0"/>
                      </a:lnTo>
                      <a:lnTo>
                        <a:pt x="195" y="1"/>
                      </a:lnTo>
                      <a:lnTo>
                        <a:pt x="202" y="3"/>
                      </a:lnTo>
                      <a:lnTo>
                        <a:pt x="209" y="11"/>
                      </a:lnTo>
                      <a:lnTo>
                        <a:pt x="215" y="22"/>
                      </a:lnTo>
                      <a:lnTo>
                        <a:pt x="217" y="39"/>
                      </a:lnTo>
                      <a:lnTo>
                        <a:pt x="30" y="152"/>
                      </a:lnTo>
                      <a:lnTo>
                        <a:pt x="31" y="133"/>
                      </a:lnTo>
                      <a:lnTo>
                        <a:pt x="28" y="122"/>
                      </a:lnTo>
                      <a:lnTo>
                        <a:pt x="22" y="115"/>
                      </a:lnTo>
                      <a:lnTo>
                        <a:pt x="15" y="113"/>
                      </a:lnTo>
                      <a:lnTo>
                        <a:pt x="7" y="111"/>
                      </a:lnTo>
                      <a:lnTo>
                        <a:pt x="4" y="113"/>
                      </a:lnTo>
                      <a:lnTo>
                        <a:pt x="0" y="113"/>
                      </a:lnTo>
                      <a:lnTo>
                        <a:pt x="185" y="0"/>
                      </a:lnTo>
                      <a:close/>
                    </a:path>
                  </a:pathLst>
                </a:custGeom>
                <a:solidFill>
                  <a:srgbClr val="6D6DFF"/>
                </a:solidFill>
                <a:ln w="9360" cap="sq">
                  <a:solidFill>
                    <a:srgbClr val="6D6D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4" name="Freeform 212"/>
                <p:cNvSpPr>
                  <a:spLocks noChangeArrowheads="1"/>
                </p:cNvSpPr>
                <p:nvPr/>
              </p:nvSpPr>
              <p:spPr bwMode="auto">
                <a:xfrm>
                  <a:off x="3792" y="1657"/>
                  <a:ext cx="209" cy="139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+- 1 0 0"/>
                    <a:gd name="G6" fmla="*/ 1 0 51712"/>
                    <a:gd name="G7" fmla="+- 1 0 0"/>
                    <a:gd name="G8" fmla="*/ 1 16385 2"/>
                    <a:gd name="G9" fmla="+- 1 0 0"/>
                    <a:gd name="G10" fmla="+- 1 0 0"/>
                    <a:gd name="G11" fmla="+- 1 0 0"/>
                    <a:gd name="G12" fmla="+- 1 0 0"/>
                    <a:gd name="G13" fmla="*/ 1 0 51712"/>
                    <a:gd name="G14" fmla="*/ 1 6295 25856"/>
                    <a:gd name="G15" fmla="*/ G14 1 180"/>
                    <a:gd name="G16" fmla="*/ G13 1 G15"/>
                    <a:gd name="G17" fmla="+- 186 0 0"/>
                    <a:gd name="T0" fmla="*/ 182 w 210"/>
                    <a:gd name="T1" fmla="*/ 0 h 146"/>
                    <a:gd name="T2" fmla="*/ 186 w 210"/>
                    <a:gd name="T3" fmla="*/ 0 h 146"/>
                    <a:gd name="T4" fmla="*/ 190 w 210"/>
                    <a:gd name="T5" fmla="*/ 1 h 146"/>
                    <a:gd name="T6" fmla="*/ 197 w 210"/>
                    <a:gd name="T7" fmla="*/ 5 h 146"/>
                    <a:gd name="T8" fmla="*/ 204 w 210"/>
                    <a:gd name="T9" fmla="*/ 11 h 146"/>
                    <a:gd name="T10" fmla="*/ 210 w 210"/>
                    <a:gd name="T11" fmla="*/ 22 h 146"/>
                    <a:gd name="T12" fmla="*/ 210 w 210"/>
                    <a:gd name="T13" fmla="*/ 35 h 146"/>
                    <a:gd name="T14" fmla="*/ 26 w 210"/>
                    <a:gd name="T15" fmla="*/ 146 h 146"/>
                    <a:gd name="T16" fmla="*/ 26 w 210"/>
                    <a:gd name="T17" fmla="*/ 131 h 146"/>
                    <a:gd name="T18" fmla="*/ 23 w 210"/>
                    <a:gd name="T19" fmla="*/ 120 h 146"/>
                    <a:gd name="T20" fmla="*/ 17 w 210"/>
                    <a:gd name="T21" fmla="*/ 115 h 146"/>
                    <a:gd name="T22" fmla="*/ 10 w 210"/>
                    <a:gd name="T23" fmla="*/ 113 h 146"/>
                    <a:gd name="T24" fmla="*/ 4 w 210"/>
                    <a:gd name="T25" fmla="*/ 111 h 146"/>
                    <a:gd name="T26" fmla="*/ 0 w 210"/>
                    <a:gd name="T27" fmla="*/ 111 h 146"/>
                    <a:gd name="T28" fmla="*/ 182 w 210"/>
                    <a:gd name="T29" fmla="*/ 0 h 146"/>
                    <a:gd name="T30" fmla="*/ 0 w 210"/>
                    <a:gd name="T31" fmla="*/ 0 h 146"/>
                    <a:gd name="T32" fmla="*/ 210 w 210"/>
                    <a:gd name="T33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T30" t="T31" r="T32" b="T33"/>
                  <a:pathLst>
                    <a:path w="210" h="146">
                      <a:moveTo>
                        <a:pt x="182" y="0"/>
                      </a:moveTo>
                      <a:lnTo>
                        <a:pt x="186" y="0"/>
                      </a:lnTo>
                      <a:lnTo>
                        <a:pt x="190" y="1"/>
                      </a:lnTo>
                      <a:lnTo>
                        <a:pt x="197" y="5"/>
                      </a:lnTo>
                      <a:lnTo>
                        <a:pt x="204" y="11"/>
                      </a:lnTo>
                      <a:lnTo>
                        <a:pt x="210" y="22"/>
                      </a:lnTo>
                      <a:lnTo>
                        <a:pt x="210" y="35"/>
                      </a:lnTo>
                      <a:lnTo>
                        <a:pt x="26" y="146"/>
                      </a:lnTo>
                      <a:lnTo>
                        <a:pt x="26" y="131"/>
                      </a:lnTo>
                      <a:lnTo>
                        <a:pt x="23" y="120"/>
                      </a:lnTo>
                      <a:lnTo>
                        <a:pt x="17" y="115"/>
                      </a:lnTo>
                      <a:lnTo>
                        <a:pt x="10" y="113"/>
                      </a:lnTo>
                      <a:lnTo>
                        <a:pt x="4" y="111"/>
                      </a:lnTo>
                      <a:lnTo>
                        <a:pt x="0" y="111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9292FF"/>
                </a:solidFill>
                <a:ln w="9360" cap="sq">
                  <a:solidFill>
                    <a:srgbClr val="9292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5" name="Freeform 213"/>
                <p:cNvSpPr>
                  <a:spLocks noChangeArrowheads="1"/>
                </p:cNvSpPr>
                <p:nvPr/>
              </p:nvSpPr>
              <p:spPr bwMode="auto">
                <a:xfrm>
                  <a:off x="3798" y="1657"/>
                  <a:ext cx="201" cy="134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0 51712"/>
                    <a:gd name="G6" fmla="+- 1 0 0"/>
                    <a:gd name="G7" fmla="*/ 1 16385 2"/>
                    <a:gd name="G8" fmla="+- 1 0 0"/>
                    <a:gd name="G9" fmla="+- 1 0 0"/>
                    <a:gd name="G10" fmla="*/ 1 51565 51712"/>
                    <a:gd name="G11" fmla="+- 4 0 0"/>
                    <a:gd name="G12" fmla="+- 65354 0 0"/>
                    <a:gd name="T0" fmla="*/ 178 w 202"/>
                    <a:gd name="T1" fmla="*/ 0 h 141"/>
                    <a:gd name="T2" fmla="*/ 182 w 202"/>
                    <a:gd name="T3" fmla="*/ 1 h 141"/>
                    <a:gd name="T4" fmla="*/ 187 w 202"/>
                    <a:gd name="T5" fmla="*/ 3 h 141"/>
                    <a:gd name="T6" fmla="*/ 195 w 202"/>
                    <a:gd name="T7" fmla="*/ 9 h 141"/>
                    <a:gd name="T8" fmla="*/ 202 w 202"/>
                    <a:gd name="T9" fmla="*/ 18 h 141"/>
                    <a:gd name="T10" fmla="*/ 202 w 202"/>
                    <a:gd name="T11" fmla="*/ 31 h 141"/>
                    <a:gd name="T12" fmla="*/ 22 w 202"/>
                    <a:gd name="T13" fmla="*/ 141 h 141"/>
                    <a:gd name="T14" fmla="*/ 20 w 202"/>
                    <a:gd name="T15" fmla="*/ 128 h 141"/>
                    <a:gd name="T16" fmla="*/ 17 w 202"/>
                    <a:gd name="T17" fmla="*/ 120 h 141"/>
                    <a:gd name="T18" fmla="*/ 9 w 202"/>
                    <a:gd name="T19" fmla="*/ 115 h 141"/>
                    <a:gd name="T20" fmla="*/ 4 w 202"/>
                    <a:gd name="T21" fmla="*/ 111 h 141"/>
                    <a:gd name="T22" fmla="*/ 0 w 202"/>
                    <a:gd name="T23" fmla="*/ 111 h 141"/>
                    <a:gd name="T24" fmla="*/ 178 w 202"/>
                    <a:gd name="T25" fmla="*/ 0 h 141"/>
                    <a:gd name="T26" fmla="*/ 0 w 202"/>
                    <a:gd name="T27" fmla="*/ 0 h 141"/>
                    <a:gd name="T28" fmla="*/ 202 w 202"/>
                    <a:gd name="T29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T26" t="T27" r="T28" b="T29"/>
                  <a:pathLst>
                    <a:path w="202" h="141">
                      <a:moveTo>
                        <a:pt x="178" y="0"/>
                      </a:moveTo>
                      <a:lnTo>
                        <a:pt x="182" y="1"/>
                      </a:lnTo>
                      <a:lnTo>
                        <a:pt x="187" y="3"/>
                      </a:lnTo>
                      <a:lnTo>
                        <a:pt x="195" y="9"/>
                      </a:lnTo>
                      <a:lnTo>
                        <a:pt x="202" y="18"/>
                      </a:lnTo>
                      <a:lnTo>
                        <a:pt x="202" y="31"/>
                      </a:lnTo>
                      <a:lnTo>
                        <a:pt x="22" y="141"/>
                      </a:lnTo>
                      <a:lnTo>
                        <a:pt x="20" y="128"/>
                      </a:lnTo>
                      <a:lnTo>
                        <a:pt x="17" y="120"/>
                      </a:lnTo>
                      <a:lnTo>
                        <a:pt x="9" y="115"/>
                      </a:lnTo>
                      <a:lnTo>
                        <a:pt x="4" y="111"/>
                      </a:lnTo>
                      <a:lnTo>
                        <a:pt x="0" y="111"/>
                      </a:lnTo>
                      <a:lnTo>
                        <a:pt x="178" y="0"/>
                      </a:lnTo>
                      <a:close/>
                    </a:path>
                  </a:pathLst>
                </a:custGeom>
                <a:solidFill>
                  <a:srgbClr val="B6B6FF"/>
                </a:solidFill>
                <a:ln w="9360" cap="sq">
                  <a:solidFill>
                    <a:srgbClr val="B6B6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6" name="Freeform 214"/>
                <p:cNvSpPr>
                  <a:spLocks noChangeArrowheads="1"/>
                </p:cNvSpPr>
                <p:nvPr/>
              </p:nvSpPr>
              <p:spPr bwMode="auto">
                <a:xfrm>
                  <a:off x="3804" y="1659"/>
                  <a:ext cx="195" cy="127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+- 1 0 0"/>
                    <a:gd name="G5" fmla="*/ 1 40893 51712"/>
                    <a:gd name="G6" fmla="+- 11 0 0"/>
                    <a:gd name="G7" fmla="*/ 1 26551 51712"/>
                    <a:gd name="G8" fmla="*/ 1 0 51712"/>
                    <a:gd name="G9" fmla="+- 1 0 0"/>
                    <a:gd name="G10" fmla="*/ 1 16385 2"/>
                    <a:gd name="G11" fmla="+- 1 0 0"/>
                    <a:gd name="G12" fmla="+- 1 0 0"/>
                    <a:gd name="G13" fmla="+- 1 0 0"/>
                    <a:gd name="G14" fmla="+- 1 0 0"/>
                    <a:gd name="G15" fmla="+- 1 0 0"/>
                    <a:gd name="G16" fmla="*/ 1 0 51712"/>
                    <a:gd name="G17" fmla="*/ 1 6295 25856"/>
                    <a:gd name="G18" fmla="*/ G17 1 180"/>
                    <a:gd name="G19" fmla="*/ G16 1 G18"/>
                    <a:gd name="G20" fmla="+- 176 0 0"/>
                    <a:gd name="G21" fmla="+- 177 0 0"/>
                    <a:gd name="T0" fmla="*/ 176 w 196"/>
                    <a:gd name="T1" fmla="*/ 0 h 134"/>
                    <a:gd name="T2" fmla="*/ 176 w 196"/>
                    <a:gd name="T3" fmla="*/ 0 h 134"/>
                    <a:gd name="T4" fmla="*/ 179 w 196"/>
                    <a:gd name="T5" fmla="*/ 2 h 134"/>
                    <a:gd name="T6" fmla="*/ 181 w 196"/>
                    <a:gd name="T7" fmla="*/ 4 h 134"/>
                    <a:gd name="T8" fmla="*/ 187 w 196"/>
                    <a:gd name="T9" fmla="*/ 6 h 134"/>
                    <a:gd name="T10" fmla="*/ 191 w 196"/>
                    <a:gd name="T11" fmla="*/ 10 h 134"/>
                    <a:gd name="T12" fmla="*/ 192 w 196"/>
                    <a:gd name="T13" fmla="*/ 15 h 134"/>
                    <a:gd name="T14" fmla="*/ 196 w 196"/>
                    <a:gd name="T15" fmla="*/ 21 h 134"/>
                    <a:gd name="T16" fmla="*/ 196 w 196"/>
                    <a:gd name="T17" fmla="*/ 26 h 134"/>
                    <a:gd name="T18" fmla="*/ 16 w 196"/>
                    <a:gd name="T19" fmla="*/ 134 h 134"/>
                    <a:gd name="T20" fmla="*/ 16 w 196"/>
                    <a:gd name="T21" fmla="*/ 130 h 134"/>
                    <a:gd name="T22" fmla="*/ 16 w 196"/>
                    <a:gd name="T23" fmla="*/ 125 h 134"/>
                    <a:gd name="T24" fmla="*/ 13 w 196"/>
                    <a:gd name="T25" fmla="*/ 121 h 134"/>
                    <a:gd name="T26" fmla="*/ 9 w 196"/>
                    <a:gd name="T27" fmla="*/ 117 h 134"/>
                    <a:gd name="T28" fmla="*/ 7 w 196"/>
                    <a:gd name="T29" fmla="*/ 114 h 134"/>
                    <a:gd name="T30" fmla="*/ 3 w 196"/>
                    <a:gd name="T31" fmla="*/ 112 h 134"/>
                    <a:gd name="T32" fmla="*/ 1 w 196"/>
                    <a:gd name="T33" fmla="*/ 110 h 134"/>
                    <a:gd name="T34" fmla="*/ 0 w 196"/>
                    <a:gd name="T35" fmla="*/ 108 h 134"/>
                    <a:gd name="T36" fmla="*/ 176 w 196"/>
                    <a:gd name="T37" fmla="*/ 0 h 134"/>
                    <a:gd name="T38" fmla="*/ 0 w 196"/>
                    <a:gd name="T39" fmla="*/ 0 h 134"/>
                    <a:gd name="T40" fmla="*/ 196 w 196"/>
                    <a:gd name="T4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T38" t="T39" r="T40" b="T41"/>
                  <a:pathLst>
                    <a:path w="196" h="134">
                      <a:moveTo>
                        <a:pt x="176" y="0"/>
                      </a:moveTo>
                      <a:lnTo>
                        <a:pt x="176" y="0"/>
                      </a:lnTo>
                      <a:lnTo>
                        <a:pt x="179" y="2"/>
                      </a:lnTo>
                      <a:lnTo>
                        <a:pt x="181" y="4"/>
                      </a:lnTo>
                      <a:lnTo>
                        <a:pt x="187" y="6"/>
                      </a:lnTo>
                      <a:lnTo>
                        <a:pt x="191" y="10"/>
                      </a:lnTo>
                      <a:lnTo>
                        <a:pt x="192" y="15"/>
                      </a:lnTo>
                      <a:lnTo>
                        <a:pt x="196" y="21"/>
                      </a:lnTo>
                      <a:lnTo>
                        <a:pt x="196" y="26"/>
                      </a:lnTo>
                      <a:lnTo>
                        <a:pt x="16" y="134"/>
                      </a:lnTo>
                      <a:lnTo>
                        <a:pt x="16" y="130"/>
                      </a:lnTo>
                      <a:lnTo>
                        <a:pt x="16" y="125"/>
                      </a:lnTo>
                      <a:lnTo>
                        <a:pt x="13" y="121"/>
                      </a:lnTo>
                      <a:lnTo>
                        <a:pt x="9" y="117"/>
                      </a:lnTo>
                      <a:lnTo>
                        <a:pt x="7" y="114"/>
                      </a:lnTo>
                      <a:lnTo>
                        <a:pt x="3" y="112"/>
                      </a:lnTo>
                      <a:lnTo>
                        <a:pt x="1" y="110"/>
                      </a:lnTo>
                      <a:lnTo>
                        <a:pt x="0" y="108"/>
                      </a:lnTo>
                      <a:lnTo>
                        <a:pt x="176" y="0"/>
                      </a:lnTo>
                      <a:close/>
                    </a:path>
                  </a:pathLst>
                </a:custGeom>
                <a:solidFill>
                  <a:srgbClr val="DBDBFF"/>
                </a:solidFill>
                <a:ln w="9360" cap="sq">
                  <a:solidFill>
                    <a:srgbClr val="DBDB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7" name="Freeform 215"/>
                <p:cNvSpPr>
                  <a:spLocks noChangeArrowheads="1"/>
                </p:cNvSpPr>
                <p:nvPr/>
              </p:nvSpPr>
              <p:spPr bwMode="auto">
                <a:xfrm>
                  <a:off x="3809" y="1659"/>
                  <a:ext cx="188" cy="122"/>
                </a:xfrm>
                <a:custGeom>
                  <a:avLst/>
                  <a:gdLst>
                    <a:gd name="G0" fmla="+- 1 0 0"/>
                    <a:gd name="G1" fmla="+- 1 0 0"/>
                    <a:gd name="G2" fmla="+- 1 0 0"/>
                    <a:gd name="G3" fmla="+- 1 0 0"/>
                    <a:gd name="G4" fmla="*/ 1 9837 30784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*/ 1 0 51712"/>
                    <a:gd name="G11" fmla="*/ 1 6295 25856"/>
                    <a:gd name="G12" fmla="*/ G11 1 180"/>
                    <a:gd name="G13" fmla="*/ G10 1 G12"/>
                    <a:gd name="T0" fmla="*/ 173 w 189"/>
                    <a:gd name="T1" fmla="*/ 0 h 128"/>
                    <a:gd name="T2" fmla="*/ 173 w 189"/>
                    <a:gd name="T3" fmla="*/ 0 h 128"/>
                    <a:gd name="T4" fmla="*/ 176 w 189"/>
                    <a:gd name="T5" fmla="*/ 2 h 128"/>
                    <a:gd name="T6" fmla="*/ 180 w 189"/>
                    <a:gd name="T7" fmla="*/ 6 h 128"/>
                    <a:gd name="T8" fmla="*/ 184 w 189"/>
                    <a:gd name="T9" fmla="*/ 10 h 128"/>
                    <a:gd name="T10" fmla="*/ 187 w 189"/>
                    <a:gd name="T11" fmla="*/ 13 h 128"/>
                    <a:gd name="T12" fmla="*/ 189 w 189"/>
                    <a:gd name="T13" fmla="*/ 17 h 128"/>
                    <a:gd name="T14" fmla="*/ 189 w 189"/>
                    <a:gd name="T15" fmla="*/ 23 h 128"/>
                    <a:gd name="T16" fmla="*/ 13 w 189"/>
                    <a:gd name="T17" fmla="*/ 128 h 128"/>
                    <a:gd name="T18" fmla="*/ 0 w 189"/>
                    <a:gd name="T19" fmla="*/ 108 h 128"/>
                    <a:gd name="T20" fmla="*/ 173 w 189"/>
                    <a:gd name="T21" fmla="*/ 0 h 128"/>
                    <a:gd name="T22" fmla="*/ 0 w 189"/>
                    <a:gd name="T23" fmla="*/ 0 h 128"/>
                    <a:gd name="T24" fmla="*/ 189 w 189"/>
                    <a:gd name="T2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189" h="128">
                      <a:moveTo>
                        <a:pt x="173" y="0"/>
                      </a:moveTo>
                      <a:lnTo>
                        <a:pt x="173" y="0"/>
                      </a:lnTo>
                      <a:lnTo>
                        <a:pt x="176" y="2"/>
                      </a:lnTo>
                      <a:lnTo>
                        <a:pt x="180" y="6"/>
                      </a:lnTo>
                      <a:lnTo>
                        <a:pt x="184" y="10"/>
                      </a:lnTo>
                      <a:lnTo>
                        <a:pt x="187" y="13"/>
                      </a:lnTo>
                      <a:lnTo>
                        <a:pt x="189" y="17"/>
                      </a:lnTo>
                      <a:lnTo>
                        <a:pt x="189" y="23"/>
                      </a:lnTo>
                      <a:lnTo>
                        <a:pt x="13" y="128"/>
                      </a:lnTo>
                      <a:lnTo>
                        <a:pt x="0" y="108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360" cap="sq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8" name="Freeform 216"/>
                <p:cNvSpPr>
                  <a:spLocks noChangeArrowheads="1"/>
                </p:cNvSpPr>
                <p:nvPr/>
              </p:nvSpPr>
              <p:spPr bwMode="auto">
                <a:xfrm>
                  <a:off x="3768" y="1761"/>
                  <a:ext cx="43" cy="57"/>
                </a:xfrm>
                <a:custGeom>
                  <a:avLst/>
                  <a:gdLst>
                    <a:gd name="G0" fmla="+- 2 0 0"/>
                    <a:gd name="G1" fmla="+- 13 0 0"/>
                    <a:gd name="G2" fmla="+- 1 0 0"/>
                    <a:gd name="G3" fmla="+- 1 0 0"/>
                    <a:gd name="G4" fmla="+- 1 0 0"/>
                    <a:gd name="G5" fmla="+- 1 0 0"/>
                    <a:gd name="G6" fmla="*/ 1 16385 2"/>
                    <a:gd name="G7" fmla="+- 1 0 0"/>
                    <a:gd name="G8" fmla="+- 1 0 0"/>
                    <a:gd name="G9" fmla="+- 1 0 0"/>
                    <a:gd name="G10" fmla="+- 8 0 0"/>
                    <a:gd name="T0" fmla="*/ 0 w 45"/>
                    <a:gd name="T1" fmla="*/ 8 h 61"/>
                    <a:gd name="T2" fmla="*/ 2 w 45"/>
                    <a:gd name="T3" fmla="*/ 8 h 61"/>
                    <a:gd name="T4" fmla="*/ 6 w 45"/>
                    <a:gd name="T5" fmla="*/ 4 h 61"/>
                    <a:gd name="T6" fmla="*/ 13 w 45"/>
                    <a:gd name="T7" fmla="*/ 2 h 61"/>
                    <a:gd name="T8" fmla="*/ 19 w 45"/>
                    <a:gd name="T9" fmla="*/ 0 h 61"/>
                    <a:gd name="T10" fmla="*/ 28 w 45"/>
                    <a:gd name="T11" fmla="*/ 0 h 61"/>
                    <a:gd name="T12" fmla="*/ 34 w 45"/>
                    <a:gd name="T13" fmla="*/ 2 h 61"/>
                    <a:gd name="T14" fmla="*/ 41 w 45"/>
                    <a:gd name="T15" fmla="*/ 9 h 61"/>
                    <a:gd name="T16" fmla="*/ 45 w 45"/>
                    <a:gd name="T17" fmla="*/ 21 h 61"/>
                    <a:gd name="T18" fmla="*/ 45 w 45"/>
                    <a:gd name="T19" fmla="*/ 37 h 61"/>
                    <a:gd name="T20" fmla="*/ 43 w 45"/>
                    <a:gd name="T21" fmla="*/ 61 h 61"/>
                    <a:gd name="T22" fmla="*/ 0 w 45"/>
                    <a:gd name="T23" fmla="*/ 0 h 61"/>
                    <a:gd name="T24" fmla="*/ 45 w 45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T22" t="T23" r="T24" b="T25"/>
                  <a:pathLst>
                    <a:path w="45" h="61">
                      <a:moveTo>
                        <a:pt x="0" y="8"/>
                      </a:moveTo>
                      <a:lnTo>
                        <a:pt x="2" y="8"/>
                      </a:lnTo>
                      <a:lnTo>
                        <a:pt x="6" y="4"/>
                      </a:lnTo>
                      <a:lnTo>
                        <a:pt x="13" y="2"/>
                      </a:lnTo>
                      <a:lnTo>
                        <a:pt x="19" y="0"/>
                      </a:lnTo>
                      <a:lnTo>
                        <a:pt x="28" y="0"/>
                      </a:lnTo>
                      <a:lnTo>
                        <a:pt x="34" y="2"/>
                      </a:lnTo>
                      <a:lnTo>
                        <a:pt x="41" y="9"/>
                      </a:lnTo>
                      <a:lnTo>
                        <a:pt x="45" y="21"/>
                      </a:lnTo>
                      <a:lnTo>
                        <a:pt x="45" y="37"/>
                      </a:lnTo>
                      <a:lnTo>
                        <a:pt x="43" y="61"/>
                      </a:lnTo>
                    </a:path>
                  </a:pathLst>
                </a:custGeom>
                <a:noFill/>
                <a:ln w="11160" cap="sq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89" name="Text Box 217"/>
              <p:cNvSpPr txBox="1">
                <a:spLocks noChangeArrowheads="1"/>
              </p:cNvSpPr>
              <p:nvPr/>
            </p:nvSpPr>
            <p:spPr bwMode="auto">
              <a:xfrm>
                <a:off x="2085" y="2259"/>
                <a:ext cx="626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1638" tIns="42452" rIns="81638" bIns="42452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panose="020B0604020202020204" pitchFamily="34" charset="-128"/>
                  </a:defRPr>
                </a:lvl9pPr>
              </a:lstStyle>
              <a:p>
                <a:pPr algn="ctr" eaLnBrk="0">
                  <a:spcBef>
                    <a:spcPts val="680"/>
                  </a:spcBef>
                </a:pPr>
                <a:r>
                  <a:rPr lang="en-US" sz="1089">
                    <a:cs typeface="Arial" panose="020B0604020202020204" pitchFamily="34" charset="0"/>
                  </a:rPr>
                  <a:t>Add arc</a:t>
                </a:r>
              </a:p>
            </p:txBody>
          </p:sp>
        </p:grpSp>
      </p:grpSp>
      <p:grpSp>
        <p:nvGrpSpPr>
          <p:cNvPr id="3290" name="Group 218"/>
          <p:cNvGrpSpPr>
            <a:grpSpLocks/>
          </p:cNvGrpSpPr>
          <p:nvPr/>
        </p:nvGrpSpPr>
        <p:grpSpPr bwMode="auto">
          <a:xfrm>
            <a:off x="4839841" y="2873161"/>
            <a:ext cx="1031040" cy="401760"/>
            <a:chOff x="3361" y="1995"/>
            <a:chExt cx="716" cy="279"/>
          </a:xfrm>
        </p:grpSpPr>
        <p:sp>
          <p:nvSpPr>
            <p:cNvPr id="3291" name="Freeform 219"/>
            <p:cNvSpPr>
              <a:spLocks noChangeArrowheads="1"/>
            </p:cNvSpPr>
            <p:nvPr/>
          </p:nvSpPr>
          <p:spPr bwMode="auto">
            <a:xfrm>
              <a:off x="3361" y="2113"/>
              <a:ext cx="432" cy="118"/>
            </a:xfrm>
            <a:custGeom>
              <a:avLst/>
              <a:gdLst>
                <a:gd name="G0" fmla="+- 476 0 0"/>
                <a:gd name="G1" fmla="+- 1 0 0"/>
                <a:gd name="G2" fmla="+- 2 0 0"/>
                <a:gd name="G3" fmla="*/ 1 895 51712"/>
                <a:gd name="T0" fmla="*/ 0 w 432"/>
                <a:gd name="T1" fmla="*/ 124 h 124"/>
                <a:gd name="T2" fmla="*/ 432 w 432"/>
                <a:gd name="T3" fmla="*/ 80 h 124"/>
                <a:gd name="T4" fmla="*/ 352 w 432"/>
                <a:gd name="T5" fmla="*/ 0 h 124"/>
                <a:gd name="T6" fmla="*/ 0 w 432"/>
                <a:gd name="T7" fmla="*/ 124 h 124"/>
                <a:gd name="T8" fmla="*/ 0 w 432"/>
                <a:gd name="T9" fmla="*/ 0 h 124"/>
                <a:gd name="T10" fmla="*/ 432 w 432"/>
                <a:gd name="T1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432" h="124">
                  <a:moveTo>
                    <a:pt x="0" y="124"/>
                  </a:moveTo>
                  <a:lnTo>
                    <a:pt x="432" y="80"/>
                  </a:lnTo>
                  <a:lnTo>
                    <a:pt x="352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BFBFBF"/>
            </a:solidFill>
            <a:ln w="9360" cap="sq">
              <a:solidFill>
                <a:srgbClr val="BFBFB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2" name="Line 220"/>
            <p:cNvSpPr>
              <a:spLocks noChangeShapeType="1"/>
            </p:cNvSpPr>
            <p:nvPr/>
          </p:nvSpPr>
          <p:spPr bwMode="auto">
            <a:xfrm>
              <a:off x="3536" y="2027"/>
              <a:ext cx="198" cy="92"/>
            </a:xfrm>
            <a:prstGeom prst="line">
              <a:avLst/>
            </a:prstGeom>
            <a:noFill/>
            <a:ln w="237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93" name="Group 221"/>
            <p:cNvGrpSpPr>
              <a:grpSpLocks/>
            </p:cNvGrpSpPr>
            <p:nvPr/>
          </p:nvGrpSpPr>
          <p:grpSpPr bwMode="auto">
            <a:xfrm>
              <a:off x="3581" y="1995"/>
              <a:ext cx="496" cy="279"/>
              <a:chOff x="3581" y="1995"/>
              <a:chExt cx="496" cy="279"/>
            </a:xfrm>
          </p:grpSpPr>
          <p:sp>
            <p:nvSpPr>
              <p:cNvPr id="3294" name="Line 222"/>
              <p:cNvSpPr>
                <a:spLocks noChangeShapeType="1"/>
              </p:cNvSpPr>
              <p:nvPr/>
            </p:nvSpPr>
            <p:spPr bwMode="auto">
              <a:xfrm>
                <a:off x="3829" y="2162"/>
                <a:ext cx="248" cy="112"/>
              </a:xfrm>
              <a:prstGeom prst="line">
                <a:avLst/>
              </a:prstGeom>
              <a:noFill/>
              <a:ln w="23760" cap="sq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" name="Line 223"/>
              <p:cNvSpPr>
                <a:spLocks noChangeShapeType="1"/>
              </p:cNvSpPr>
              <p:nvPr/>
            </p:nvSpPr>
            <p:spPr bwMode="auto">
              <a:xfrm flipV="1">
                <a:off x="3581" y="1994"/>
                <a:ext cx="11" cy="9"/>
              </a:xfrm>
              <a:prstGeom prst="line">
                <a:avLst/>
              </a:prstGeom>
              <a:noFill/>
              <a:ln w="11160" cap="sq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" name="Freeform 224"/>
              <p:cNvSpPr>
                <a:spLocks noChangeArrowheads="1"/>
              </p:cNvSpPr>
              <p:nvPr/>
            </p:nvSpPr>
            <p:spPr bwMode="auto">
              <a:xfrm>
                <a:off x="3738" y="2046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51565 51712"/>
                  <a:gd name="G8" fmla="+- 8 0 0"/>
                  <a:gd name="G9" fmla="sin 12 G8"/>
                  <a:gd name="T0" fmla="*/ 72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1 h 74"/>
                  <a:gd name="T16" fmla="*/ 72 w 263"/>
                  <a:gd name="T17" fmla="*/ 5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2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1"/>
                    </a:lnTo>
                    <a:lnTo>
                      <a:pt x="72" y="5"/>
                    </a:lnTo>
                    <a:close/>
                  </a:path>
                </a:pathLst>
              </a:custGeom>
              <a:solidFill>
                <a:srgbClr val="80FFFF"/>
              </a:solidFill>
              <a:ln w="9360" cap="sq">
                <a:solidFill>
                  <a:srgbClr val="8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7" name="Freeform 225"/>
              <p:cNvSpPr>
                <a:spLocks noChangeArrowheads="1"/>
              </p:cNvSpPr>
              <p:nvPr/>
            </p:nvSpPr>
            <p:spPr bwMode="auto">
              <a:xfrm>
                <a:off x="3607" y="2046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51565 51712"/>
                  <a:gd name="G8" fmla="+- 8 0 0"/>
                  <a:gd name="G9" fmla="sin 12 G8"/>
                  <a:gd name="T0" fmla="*/ 74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1 h 74"/>
                  <a:gd name="T16" fmla="*/ 74 w 263"/>
                  <a:gd name="T17" fmla="*/ 5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4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1"/>
                    </a:lnTo>
                    <a:lnTo>
                      <a:pt x="74" y="5"/>
                    </a:lnTo>
                    <a:close/>
                  </a:path>
                </a:pathLst>
              </a:custGeom>
              <a:solidFill>
                <a:srgbClr val="80FFFF"/>
              </a:solidFill>
              <a:ln w="9360" cap="sq">
                <a:solidFill>
                  <a:srgbClr val="80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8" name="Freeform 226"/>
              <p:cNvSpPr>
                <a:spLocks noChangeArrowheads="1"/>
              </p:cNvSpPr>
              <p:nvPr/>
            </p:nvSpPr>
            <p:spPr bwMode="auto">
              <a:xfrm>
                <a:off x="3806" y="2080"/>
                <a:ext cx="70" cy="110"/>
              </a:xfrm>
              <a:custGeom>
                <a:avLst/>
                <a:gdLst>
                  <a:gd name="G0" fmla="+- 84 0 0"/>
                  <a:gd name="G1" fmla="+- 1 0 0"/>
                  <a:gd name="G2" fmla="+- 116 0 0"/>
                  <a:gd name="G3" fmla="*/ 1 16385 2"/>
                  <a:gd name="G4" fmla="*/ 1 51565 51712"/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w 72"/>
                  <a:gd name="T11" fmla="*/ 0 h 117"/>
                  <a:gd name="T12" fmla="*/ 72 w 72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9360" cap="sq">
                <a:solidFill>
                  <a:srgbClr val="70707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9" name="Freeform 227"/>
              <p:cNvSpPr>
                <a:spLocks noChangeArrowheads="1"/>
              </p:cNvSpPr>
              <p:nvPr/>
            </p:nvSpPr>
            <p:spPr bwMode="auto">
              <a:xfrm>
                <a:off x="3879" y="2082"/>
                <a:ext cx="49" cy="106"/>
              </a:xfrm>
              <a:custGeom>
                <a:avLst/>
                <a:gdLst>
                  <a:gd name="G0" fmla="+- 1 0 0"/>
                  <a:gd name="G1" fmla="+- 65455 0 0"/>
                  <a:gd name="G2" fmla="+- 1 0 0"/>
                  <a:gd name="G3" fmla="*/ 1 16385 2"/>
                  <a:gd name="G4" fmla="*/ 1 51565 51712"/>
                  <a:gd name="T0" fmla="*/ 51 w 51"/>
                  <a:gd name="T1" fmla="*/ 113 h 113"/>
                  <a:gd name="T2" fmla="*/ 51 w 51"/>
                  <a:gd name="T3" fmla="*/ 31 h 113"/>
                  <a:gd name="T4" fmla="*/ 0 w 51"/>
                  <a:gd name="T5" fmla="*/ 0 h 113"/>
                  <a:gd name="T6" fmla="*/ 0 w 51"/>
                  <a:gd name="T7" fmla="*/ 81 h 113"/>
                  <a:gd name="T8" fmla="*/ 51 w 51"/>
                  <a:gd name="T9" fmla="*/ 113 h 113"/>
                  <a:gd name="T10" fmla="*/ 0 w 51"/>
                  <a:gd name="T11" fmla="*/ 0 h 113"/>
                  <a:gd name="T12" fmla="*/ 51 w 51"/>
                  <a:gd name="T1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51" h="113">
                    <a:moveTo>
                      <a:pt x="51" y="113"/>
                    </a:moveTo>
                    <a:lnTo>
                      <a:pt x="51" y="31"/>
                    </a:lnTo>
                    <a:lnTo>
                      <a:pt x="0" y="0"/>
                    </a:lnTo>
                    <a:lnTo>
                      <a:pt x="0" y="81"/>
                    </a:lnTo>
                    <a:lnTo>
                      <a:pt x="51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0" name="Freeform 228"/>
              <p:cNvSpPr>
                <a:spLocks noChangeArrowheads="1"/>
              </p:cNvSpPr>
              <p:nvPr/>
            </p:nvSpPr>
            <p:spPr bwMode="auto">
              <a:xfrm>
                <a:off x="3930" y="2080"/>
                <a:ext cx="70" cy="110"/>
              </a:xfrm>
              <a:custGeom>
                <a:avLst/>
                <a:gdLst>
                  <a:gd name="G0" fmla="+- 84 0 0"/>
                  <a:gd name="G1" fmla="+- 1 0 0"/>
                  <a:gd name="G2" fmla="+- 116 0 0"/>
                  <a:gd name="G3" fmla="*/ 1 16385 2"/>
                  <a:gd name="G4" fmla="*/ 1 51565 51712"/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w 72"/>
                  <a:gd name="T11" fmla="*/ 0 h 117"/>
                  <a:gd name="T12" fmla="*/ 72 w 72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9360" cap="sq">
                <a:solidFill>
                  <a:srgbClr val="70707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1" name="Freeform 229"/>
              <p:cNvSpPr>
                <a:spLocks noChangeArrowheads="1"/>
              </p:cNvSpPr>
              <p:nvPr/>
            </p:nvSpPr>
            <p:spPr bwMode="auto">
              <a:xfrm>
                <a:off x="3738" y="2041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51565 51712"/>
                  <a:gd name="G8" fmla="+- 8 0 0"/>
                  <a:gd name="G9" fmla="sin 12 G8"/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ABABAB"/>
              </a:solidFill>
              <a:ln w="9360" cap="sq">
                <a:solidFill>
                  <a:srgbClr val="ABABAB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2" name="Freeform 230"/>
              <p:cNvSpPr>
                <a:spLocks noChangeArrowheads="1"/>
              </p:cNvSpPr>
              <p:nvPr/>
            </p:nvSpPr>
            <p:spPr bwMode="auto">
              <a:xfrm>
                <a:off x="3738" y="2041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36409 12500"/>
                  <a:gd name="G8" fmla="*/ 1 0 51712"/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3" name="Freeform 231"/>
              <p:cNvSpPr>
                <a:spLocks noChangeArrowheads="1"/>
              </p:cNvSpPr>
              <p:nvPr/>
            </p:nvSpPr>
            <p:spPr bwMode="auto">
              <a:xfrm>
                <a:off x="3605" y="2080"/>
                <a:ext cx="70" cy="110"/>
              </a:xfrm>
              <a:custGeom>
                <a:avLst/>
                <a:gdLst>
                  <a:gd name="G0" fmla="+- 1 0 0"/>
                  <a:gd name="G1" fmla="+- 65453 0 0"/>
                  <a:gd name="G2" fmla="+- 1 0 0"/>
                  <a:gd name="G3" fmla="*/ 1 16385 2"/>
                  <a:gd name="G4" fmla="*/ 1 51565 51712"/>
                  <a:gd name="T0" fmla="*/ 72 w 72"/>
                  <a:gd name="T1" fmla="*/ 117 h 117"/>
                  <a:gd name="T2" fmla="*/ 72 w 72"/>
                  <a:gd name="T3" fmla="*/ 33 h 117"/>
                  <a:gd name="T4" fmla="*/ 0 w 72"/>
                  <a:gd name="T5" fmla="*/ 0 h 117"/>
                  <a:gd name="T6" fmla="*/ 0 w 72"/>
                  <a:gd name="T7" fmla="*/ 83 h 117"/>
                  <a:gd name="T8" fmla="*/ 72 w 72"/>
                  <a:gd name="T9" fmla="*/ 117 h 117"/>
                  <a:gd name="T10" fmla="*/ 0 w 72"/>
                  <a:gd name="T11" fmla="*/ 0 h 117"/>
                  <a:gd name="T12" fmla="*/ 72 w 72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72" h="117">
                    <a:moveTo>
                      <a:pt x="72" y="117"/>
                    </a:moveTo>
                    <a:lnTo>
                      <a:pt x="72" y="33"/>
                    </a:lnTo>
                    <a:lnTo>
                      <a:pt x="0" y="0"/>
                    </a:lnTo>
                    <a:lnTo>
                      <a:pt x="0" y="83"/>
                    </a:lnTo>
                    <a:lnTo>
                      <a:pt x="72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4" name="Freeform 232"/>
              <p:cNvSpPr>
                <a:spLocks noChangeArrowheads="1"/>
              </p:cNvSpPr>
              <p:nvPr/>
            </p:nvSpPr>
            <p:spPr bwMode="auto">
              <a:xfrm>
                <a:off x="3678" y="2080"/>
                <a:ext cx="69" cy="110"/>
              </a:xfrm>
              <a:custGeom>
                <a:avLst/>
                <a:gdLst>
                  <a:gd name="G0" fmla="+- 84 0 0"/>
                  <a:gd name="G1" fmla="+- 1 0 0"/>
                  <a:gd name="G2" fmla="+- 116 0 0"/>
                  <a:gd name="G3" fmla="*/ 1 16385 2"/>
                  <a:gd name="G4" fmla="*/ 1 51565 51712"/>
                  <a:gd name="T0" fmla="*/ 0 w 71"/>
                  <a:gd name="T1" fmla="*/ 117 h 117"/>
                  <a:gd name="T2" fmla="*/ 0 w 71"/>
                  <a:gd name="T3" fmla="*/ 33 h 117"/>
                  <a:gd name="T4" fmla="*/ 71 w 71"/>
                  <a:gd name="T5" fmla="*/ 0 h 117"/>
                  <a:gd name="T6" fmla="*/ 71 w 71"/>
                  <a:gd name="T7" fmla="*/ 83 h 117"/>
                  <a:gd name="T8" fmla="*/ 0 w 71"/>
                  <a:gd name="T9" fmla="*/ 117 h 117"/>
                  <a:gd name="T10" fmla="*/ 0 w 71"/>
                  <a:gd name="T11" fmla="*/ 0 h 117"/>
                  <a:gd name="T12" fmla="*/ 71 w 71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71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1" y="0"/>
                    </a:lnTo>
                    <a:lnTo>
                      <a:pt x="71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9360" cap="sq">
                <a:solidFill>
                  <a:srgbClr val="70707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5" name="Freeform 233"/>
              <p:cNvSpPr>
                <a:spLocks noChangeArrowheads="1"/>
              </p:cNvSpPr>
              <p:nvPr/>
            </p:nvSpPr>
            <p:spPr bwMode="auto">
              <a:xfrm>
                <a:off x="3607" y="2041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51565 51712"/>
                  <a:gd name="G8" fmla="+- 8 0 0"/>
                  <a:gd name="G9" fmla="sin 12 G8"/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9360" cap="sq">
                <a:solidFill>
                  <a:srgbClr val="ABABAB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6" name="Freeform 234"/>
              <p:cNvSpPr>
                <a:spLocks noChangeArrowheads="1"/>
              </p:cNvSpPr>
              <p:nvPr/>
            </p:nvSpPr>
            <p:spPr bwMode="auto">
              <a:xfrm>
                <a:off x="3607" y="2041"/>
                <a:ext cx="262" cy="6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 0 0"/>
                  <a:gd name="G4" fmla="+- 1 0 0"/>
                  <a:gd name="G5" fmla="*/ 1 16385 2"/>
                  <a:gd name="G6" fmla="+- 1 0 0"/>
                  <a:gd name="G7" fmla="*/ 1 36409 12500"/>
                  <a:gd name="G8" fmla="*/ 1 0 51712"/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w 263"/>
                  <a:gd name="T19" fmla="*/ 0 h 74"/>
                  <a:gd name="T20" fmla="*/ 263 w 263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T18" t="T19" r="T20" b="T21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</a:path>
                </a:pathLst>
              </a:custGeom>
              <a:noFill/>
              <a:ln w="32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7" name="Freeform 235"/>
              <p:cNvSpPr>
                <a:spLocks noChangeArrowheads="1"/>
              </p:cNvSpPr>
              <p:nvPr/>
            </p:nvSpPr>
            <p:spPr bwMode="auto">
              <a:xfrm>
                <a:off x="3741" y="2085"/>
                <a:ext cx="71" cy="110"/>
              </a:xfrm>
              <a:custGeom>
                <a:avLst/>
                <a:gdLst>
                  <a:gd name="G0" fmla="+- 1 0 0"/>
                  <a:gd name="G1" fmla="+- 65452 0 0"/>
                  <a:gd name="G2" fmla="+- 1 0 0"/>
                  <a:gd name="G3" fmla="*/ 1 16385 2"/>
                  <a:gd name="G4" fmla="*/ 1 51565 51712"/>
                  <a:gd name="T0" fmla="*/ 73 w 73"/>
                  <a:gd name="T1" fmla="*/ 117 h 117"/>
                  <a:gd name="T2" fmla="*/ 73 w 73"/>
                  <a:gd name="T3" fmla="*/ 36 h 117"/>
                  <a:gd name="T4" fmla="*/ 0 w 73"/>
                  <a:gd name="T5" fmla="*/ 0 h 117"/>
                  <a:gd name="T6" fmla="*/ 0 w 73"/>
                  <a:gd name="T7" fmla="*/ 84 h 117"/>
                  <a:gd name="T8" fmla="*/ 73 w 73"/>
                  <a:gd name="T9" fmla="*/ 117 h 117"/>
                  <a:gd name="T10" fmla="*/ 0 w 73"/>
                  <a:gd name="T11" fmla="*/ 0 h 117"/>
                  <a:gd name="T12" fmla="*/ 73 w 73"/>
                  <a:gd name="T13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73" h="117">
                    <a:moveTo>
                      <a:pt x="73" y="117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73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08" name="Text Box 236"/>
          <p:cNvSpPr txBox="1">
            <a:spLocks noChangeArrowheads="1"/>
          </p:cNvSpPr>
          <p:nvPr/>
        </p:nvSpPr>
        <p:spPr bwMode="auto">
          <a:xfrm>
            <a:off x="4473800" y="4278601"/>
            <a:ext cx="1622001" cy="42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en-US" sz="1089">
                <a:cs typeface="Arial" panose="020B0604020202020204" pitchFamily="34" charset="0"/>
              </a:rPr>
              <a:t>Enhanced capabilities</a:t>
            </a:r>
          </a:p>
          <a:p>
            <a:pPr algn="ctr" eaLnBrk="0">
              <a:lnSpc>
                <a:spcPct val="100000"/>
              </a:lnSpc>
              <a:buClrTx/>
              <a:buFontTx/>
              <a:buNone/>
            </a:pPr>
            <a:r>
              <a:rPr lang="en-US" sz="1089">
                <a:cs typeface="Arial" panose="020B0604020202020204" pitchFamily="34" charset="0"/>
              </a:rPr>
              <a:t>in existing Halls</a:t>
            </a: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V="1">
            <a:off x="3330721" y="4104361"/>
            <a:ext cx="1260000" cy="534240"/>
          </a:xfrm>
          <a:prstGeom prst="line">
            <a:avLst/>
          </a:prstGeom>
          <a:noFill/>
          <a:ln w="11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0" name="Freeform 238"/>
          <p:cNvSpPr>
            <a:spLocks noChangeArrowheads="1"/>
          </p:cNvSpPr>
          <p:nvPr/>
        </p:nvSpPr>
        <p:spPr bwMode="auto">
          <a:xfrm>
            <a:off x="4000321" y="4104361"/>
            <a:ext cx="601920" cy="1009440"/>
          </a:xfrm>
          <a:custGeom>
            <a:avLst/>
            <a:gdLst>
              <a:gd name="G0" fmla="+- 1033 0 0"/>
              <a:gd name="G1" fmla="+- 1 0 0"/>
              <a:gd name="G2" fmla="+- 1 0 0"/>
              <a:gd name="G3" fmla="+- 1 0 0"/>
              <a:gd name="G4" fmla="*/ 1 16385 2"/>
              <a:gd name="G5" fmla="+- 1 0 0"/>
              <a:gd name="G6" fmla="+- 1 0 0"/>
              <a:gd name="T0" fmla="*/ 0 w 416"/>
              <a:gd name="T1" fmla="*/ 725 h 725"/>
              <a:gd name="T2" fmla="*/ 356 w 416"/>
              <a:gd name="T3" fmla="*/ 48 h 725"/>
              <a:gd name="T4" fmla="*/ 358 w 416"/>
              <a:gd name="T5" fmla="*/ 47 h 725"/>
              <a:gd name="T6" fmla="*/ 362 w 416"/>
              <a:gd name="T7" fmla="*/ 39 h 725"/>
              <a:gd name="T8" fmla="*/ 373 w 416"/>
              <a:gd name="T9" fmla="*/ 28 h 725"/>
              <a:gd name="T10" fmla="*/ 390 w 416"/>
              <a:gd name="T11" fmla="*/ 13 h 725"/>
              <a:gd name="T12" fmla="*/ 416 w 416"/>
              <a:gd name="T13" fmla="*/ 0 h 725"/>
              <a:gd name="T14" fmla="*/ 0 w 416"/>
              <a:gd name="T15" fmla="*/ 0 h 725"/>
              <a:gd name="T16" fmla="*/ 416 w 416"/>
              <a:gd name="T17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416" h="725">
                <a:moveTo>
                  <a:pt x="0" y="725"/>
                </a:moveTo>
                <a:lnTo>
                  <a:pt x="356" y="48"/>
                </a:lnTo>
                <a:lnTo>
                  <a:pt x="358" y="47"/>
                </a:lnTo>
                <a:lnTo>
                  <a:pt x="362" y="39"/>
                </a:lnTo>
                <a:lnTo>
                  <a:pt x="373" y="28"/>
                </a:lnTo>
                <a:lnTo>
                  <a:pt x="390" y="13"/>
                </a:lnTo>
                <a:lnTo>
                  <a:pt x="416" y="0"/>
                </a:lnTo>
              </a:path>
            </a:pathLst>
          </a:custGeom>
          <a:noFill/>
          <a:ln w="1116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1" name="Freeform 239"/>
          <p:cNvSpPr>
            <a:spLocks noChangeArrowheads="1"/>
          </p:cNvSpPr>
          <p:nvPr/>
        </p:nvSpPr>
        <p:spPr bwMode="auto">
          <a:xfrm>
            <a:off x="2921761" y="4085641"/>
            <a:ext cx="303840" cy="74880"/>
          </a:xfrm>
          <a:custGeom>
            <a:avLst/>
            <a:gdLst>
              <a:gd name="G0" fmla="+- 1 0 0"/>
              <a:gd name="G1" fmla="+- 172 0 0"/>
              <a:gd name="G2" fmla="+- 8 0 0"/>
              <a:gd name="G3" fmla="*/ 1 28513 57600"/>
              <a:gd name="T0" fmla="*/ 210 w 210"/>
              <a:gd name="T1" fmla="*/ 0 h 54"/>
              <a:gd name="T2" fmla="*/ 56 w 210"/>
              <a:gd name="T3" fmla="*/ 0 h 54"/>
              <a:gd name="T4" fmla="*/ 0 w 210"/>
              <a:gd name="T5" fmla="*/ 54 h 54"/>
              <a:gd name="T6" fmla="*/ 172 w 210"/>
              <a:gd name="T7" fmla="*/ 54 h 54"/>
              <a:gd name="T8" fmla="*/ 0 w 210"/>
              <a:gd name="T9" fmla="*/ 0 h 54"/>
              <a:gd name="T10" fmla="*/ 210 w 210"/>
              <a:gd name="T1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0" h="54">
                <a:moveTo>
                  <a:pt x="210" y="0"/>
                </a:moveTo>
                <a:lnTo>
                  <a:pt x="56" y="0"/>
                </a:lnTo>
                <a:lnTo>
                  <a:pt x="0" y="54"/>
                </a:lnTo>
                <a:lnTo>
                  <a:pt x="172" y="54"/>
                </a:lnTo>
              </a:path>
            </a:pathLst>
          </a:custGeom>
          <a:noFill/>
          <a:ln w="176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2" name="Freeform 240"/>
          <p:cNvSpPr>
            <a:spLocks noChangeArrowheads="1"/>
          </p:cNvSpPr>
          <p:nvPr/>
        </p:nvSpPr>
        <p:spPr bwMode="auto">
          <a:xfrm>
            <a:off x="3257281" y="4537801"/>
            <a:ext cx="283680" cy="144000"/>
          </a:xfrm>
          <a:custGeom>
            <a:avLst/>
            <a:gdLst>
              <a:gd name="G0" fmla="+- 1 0 0"/>
              <a:gd name="G1" fmla="+- 1 0 0"/>
              <a:gd name="G2" fmla="+- 8 0 0"/>
              <a:gd name="G3" fmla="*/ 1 28513 57600"/>
              <a:gd name="T0" fmla="*/ 144 w 196"/>
              <a:gd name="T1" fmla="*/ 0 h 104"/>
              <a:gd name="T2" fmla="*/ 0 w 196"/>
              <a:gd name="T3" fmla="*/ 61 h 104"/>
              <a:gd name="T4" fmla="*/ 46 w 196"/>
              <a:gd name="T5" fmla="*/ 104 h 104"/>
              <a:gd name="T6" fmla="*/ 196 w 196"/>
              <a:gd name="T7" fmla="*/ 39 h 104"/>
              <a:gd name="T8" fmla="*/ 0 w 196"/>
              <a:gd name="T9" fmla="*/ 0 h 104"/>
              <a:gd name="T10" fmla="*/ 196 w 196"/>
              <a:gd name="T1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96" h="104">
                <a:moveTo>
                  <a:pt x="144" y="0"/>
                </a:moveTo>
                <a:lnTo>
                  <a:pt x="0" y="61"/>
                </a:lnTo>
                <a:lnTo>
                  <a:pt x="46" y="104"/>
                </a:lnTo>
                <a:lnTo>
                  <a:pt x="196" y="39"/>
                </a:lnTo>
              </a:path>
            </a:pathLst>
          </a:custGeom>
          <a:noFill/>
          <a:ln w="176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3" name="Freeform 241"/>
          <p:cNvSpPr>
            <a:spLocks noChangeArrowheads="1"/>
          </p:cNvSpPr>
          <p:nvPr/>
        </p:nvSpPr>
        <p:spPr bwMode="auto">
          <a:xfrm>
            <a:off x="3912481" y="4962601"/>
            <a:ext cx="247680" cy="234720"/>
          </a:xfrm>
          <a:custGeom>
            <a:avLst/>
            <a:gdLst>
              <a:gd name="G0" fmla="+- 1 0 0"/>
              <a:gd name="G1" fmla="+- 1 0 0"/>
              <a:gd name="G2" fmla="+- 8 0 0"/>
              <a:gd name="G3" fmla="*/ 1 28513 57600"/>
              <a:gd name="T0" fmla="*/ 78 w 171"/>
              <a:gd name="T1" fmla="*/ 0 h 169"/>
              <a:gd name="T2" fmla="*/ 0 w 171"/>
              <a:gd name="T3" fmla="*/ 141 h 169"/>
              <a:gd name="T4" fmla="*/ 97 w 171"/>
              <a:gd name="T5" fmla="*/ 169 h 169"/>
              <a:gd name="T6" fmla="*/ 171 w 171"/>
              <a:gd name="T7" fmla="*/ 20 h 169"/>
              <a:gd name="T8" fmla="*/ 0 w 171"/>
              <a:gd name="T9" fmla="*/ 0 h 169"/>
              <a:gd name="T10" fmla="*/ 171 w 171"/>
              <a:gd name="T11" fmla="*/ 16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71" h="169">
                <a:moveTo>
                  <a:pt x="78" y="0"/>
                </a:moveTo>
                <a:lnTo>
                  <a:pt x="0" y="141"/>
                </a:lnTo>
                <a:lnTo>
                  <a:pt x="97" y="169"/>
                </a:lnTo>
                <a:lnTo>
                  <a:pt x="171" y="20"/>
                </a:lnTo>
              </a:path>
            </a:pathLst>
          </a:custGeom>
          <a:noFill/>
          <a:ln w="176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4" name="Freeform 242"/>
          <p:cNvSpPr>
            <a:spLocks noChangeArrowheads="1"/>
          </p:cNvSpPr>
          <p:nvPr/>
        </p:nvSpPr>
        <p:spPr bwMode="auto">
          <a:xfrm>
            <a:off x="4308481" y="4318921"/>
            <a:ext cx="59040" cy="420480"/>
          </a:xfrm>
          <a:custGeom>
            <a:avLst/>
            <a:gdLst>
              <a:gd name="G0" fmla="+- 1 0 0"/>
              <a:gd name="G1" fmla="+- 1 0 0"/>
              <a:gd name="G2" fmla="+- 300 0 0"/>
              <a:gd name="G3" fmla="+- 1 0 0"/>
              <a:gd name="G4" fmla="*/ 1 16385 2"/>
              <a:gd name="G5" fmla="+- 1 0 0"/>
              <a:gd name="G6" fmla="+- 1 0 0"/>
              <a:gd name="T0" fmla="*/ 41 w 41"/>
              <a:gd name="T1" fmla="*/ 0 h 302"/>
              <a:gd name="T2" fmla="*/ 41 w 41"/>
              <a:gd name="T3" fmla="*/ 299 h 302"/>
              <a:gd name="T4" fmla="*/ 18 w 41"/>
              <a:gd name="T5" fmla="*/ 302 h 302"/>
              <a:gd name="T6" fmla="*/ 4 w 41"/>
              <a:gd name="T7" fmla="*/ 302 h 302"/>
              <a:gd name="T8" fmla="*/ 0 w 41"/>
              <a:gd name="T9" fmla="*/ 302 h 302"/>
              <a:gd name="T10" fmla="*/ 0 w 41"/>
              <a:gd name="T11" fmla="*/ 2 h 302"/>
              <a:gd name="T12" fmla="*/ 41 w 41"/>
              <a:gd name="T13" fmla="*/ 0 h 302"/>
              <a:gd name="T14" fmla="*/ 0 w 41"/>
              <a:gd name="T15" fmla="*/ 0 h 302"/>
              <a:gd name="T16" fmla="*/ 41 w 41"/>
              <a:gd name="T1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41" h="302">
                <a:moveTo>
                  <a:pt x="41" y="0"/>
                </a:moveTo>
                <a:lnTo>
                  <a:pt x="41" y="299"/>
                </a:lnTo>
                <a:lnTo>
                  <a:pt x="18" y="302"/>
                </a:lnTo>
                <a:lnTo>
                  <a:pt x="4" y="302"/>
                </a:lnTo>
                <a:lnTo>
                  <a:pt x="0" y="302"/>
                </a:lnTo>
                <a:lnTo>
                  <a:pt x="0" y="2"/>
                </a:lnTo>
                <a:lnTo>
                  <a:pt x="41" y="0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5" name="Freeform 243"/>
          <p:cNvSpPr>
            <a:spLocks noChangeArrowheads="1"/>
          </p:cNvSpPr>
          <p:nvPr/>
        </p:nvSpPr>
        <p:spPr bwMode="auto">
          <a:xfrm>
            <a:off x="3304801" y="3804841"/>
            <a:ext cx="555840" cy="49248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126 0 0"/>
              <a:gd name="G5" fmla="+- 241 0 0"/>
              <a:gd name="G6" fmla="*/ 1 58503 51712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*/ 1 16385 2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0 51712"/>
              <a:gd name="G23" fmla="*/ 1 6295 25856"/>
              <a:gd name="G24" fmla="*/ G23 1 180"/>
              <a:gd name="G25" fmla="*/ G22 1 G24"/>
              <a:gd name="G26" fmla="+- 65315 0 0"/>
              <a:gd name="G27" fmla="+- 65290 0 0"/>
              <a:gd name="G28" fmla="+- 65277 0 0"/>
              <a:gd name="G29" fmla="+- 65271 0 0"/>
              <a:gd name="T0" fmla="*/ 169 w 384"/>
              <a:gd name="T1" fmla="*/ 354 h 354"/>
              <a:gd name="T2" fmla="*/ 128 w 384"/>
              <a:gd name="T3" fmla="*/ 349 h 354"/>
              <a:gd name="T4" fmla="*/ 93 w 384"/>
              <a:gd name="T5" fmla="*/ 339 h 354"/>
              <a:gd name="T6" fmla="*/ 67 w 384"/>
              <a:gd name="T7" fmla="*/ 326 h 354"/>
              <a:gd name="T8" fmla="*/ 45 w 384"/>
              <a:gd name="T9" fmla="*/ 310 h 354"/>
              <a:gd name="T10" fmla="*/ 28 w 384"/>
              <a:gd name="T11" fmla="*/ 295 h 354"/>
              <a:gd name="T12" fmla="*/ 15 w 384"/>
              <a:gd name="T13" fmla="*/ 278 h 354"/>
              <a:gd name="T14" fmla="*/ 8 w 384"/>
              <a:gd name="T15" fmla="*/ 263 h 354"/>
              <a:gd name="T16" fmla="*/ 2 w 384"/>
              <a:gd name="T17" fmla="*/ 252 h 354"/>
              <a:gd name="T18" fmla="*/ 0 w 384"/>
              <a:gd name="T19" fmla="*/ 243 h 354"/>
              <a:gd name="T20" fmla="*/ 0 w 384"/>
              <a:gd name="T21" fmla="*/ 241 h 354"/>
              <a:gd name="T22" fmla="*/ 0 w 384"/>
              <a:gd name="T23" fmla="*/ 0 h 354"/>
              <a:gd name="T24" fmla="*/ 384 w 384"/>
              <a:gd name="T25" fmla="*/ 2 h 354"/>
              <a:gd name="T26" fmla="*/ 384 w 384"/>
              <a:gd name="T27" fmla="*/ 236 h 354"/>
              <a:gd name="T28" fmla="*/ 377 w 384"/>
              <a:gd name="T29" fmla="*/ 254 h 354"/>
              <a:gd name="T30" fmla="*/ 367 w 384"/>
              <a:gd name="T31" fmla="*/ 273 h 354"/>
              <a:gd name="T32" fmla="*/ 360 w 384"/>
              <a:gd name="T33" fmla="*/ 286 h 354"/>
              <a:gd name="T34" fmla="*/ 352 w 384"/>
              <a:gd name="T35" fmla="*/ 297 h 354"/>
              <a:gd name="T36" fmla="*/ 351 w 384"/>
              <a:gd name="T37" fmla="*/ 299 h 354"/>
              <a:gd name="T38" fmla="*/ 330 w 384"/>
              <a:gd name="T39" fmla="*/ 317 h 354"/>
              <a:gd name="T40" fmla="*/ 304 w 384"/>
              <a:gd name="T41" fmla="*/ 330 h 354"/>
              <a:gd name="T42" fmla="*/ 275 w 384"/>
              <a:gd name="T43" fmla="*/ 339 h 354"/>
              <a:gd name="T44" fmla="*/ 243 w 384"/>
              <a:gd name="T45" fmla="*/ 347 h 354"/>
              <a:gd name="T46" fmla="*/ 215 w 384"/>
              <a:gd name="T47" fmla="*/ 351 h 354"/>
              <a:gd name="T48" fmla="*/ 191 w 384"/>
              <a:gd name="T49" fmla="*/ 352 h 354"/>
              <a:gd name="T50" fmla="*/ 174 w 384"/>
              <a:gd name="T51" fmla="*/ 354 h 354"/>
              <a:gd name="T52" fmla="*/ 169 w 384"/>
              <a:gd name="T53" fmla="*/ 354 h 354"/>
              <a:gd name="T54" fmla="*/ 0 w 384"/>
              <a:gd name="T55" fmla="*/ 0 h 354"/>
              <a:gd name="T56" fmla="*/ 384 w 384"/>
              <a:gd name="T57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T54" t="T55" r="T56" b="T57"/>
            <a:pathLst>
              <a:path w="384" h="354">
                <a:moveTo>
                  <a:pt x="169" y="354"/>
                </a:moveTo>
                <a:lnTo>
                  <a:pt x="128" y="349"/>
                </a:lnTo>
                <a:lnTo>
                  <a:pt x="93" y="339"/>
                </a:lnTo>
                <a:lnTo>
                  <a:pt x="67" y="326"/>
                </a:lnTo>
                <a:lnTo>
                  <a:pt x="45" y="310"/>
                </a:lnTo>
                <a:lnTo>
                  <a:pt x="28" y="295"/>
                </a:lnTo>
                <a:lnTo>
                  <a:pt x="15" y="278"/>
                </a:lnTo>
                <a:lnTo>
                  <a:pt x="8" y="263"/>
                </a:lnTo>
                <a:lnTo>
                  <a:pt x="2" y="252"/>
                </a:lnTo>
                <a:lnTo>
                  <a:pt x="0" y="243"/>
                </a:lnTo>
                <a:lnTo>
                  <a:pt x="0" y="241"/>
                </a:lnTo>
                <a:lnTo>
                  <a:pt x="0" y="0"/>
                </a:lnTo>
                <a:lnTo>
                  <a:pt x="384" y="2"/>
                </a:lnTo>
                <a:lnTo>
                  <a:pt x="384" y="236"/>
                </a:lnTo>
                <a:lnTo>
                  <a:pt x="377" y="254"/>
                </a:lnTo>
                <a:lnTo>
                  <a:pt x="367" y="273"/>
                </a:lnTo>
                <a:lnTo>
                  <a:pt x="360" y="286"/>
                </a:lnTo>
                <a:lnTo>
                  <a:pt x="352" y="297"/>
                </a:lnTo>
                <a:lnTo>
                  <a:pt x="351" y="299"/>
                </a:lnTo>
                <a:lnTo>
                  <a:pt x="330" y="317"/>
                </a:lnTo>
                <a:lnTo>
                  <a:pt x="304" y="330"/>
                </a:lnTo>
                <a:lnTo>
                  <a:pt x="275" y="339"/>
                </a:lnTo>
                <a:lnTo>
                  <a:pt x="243" y="347"/>
                </a:lnTo>
                <a:lnTo>
                  <a:pt x="215" y="351"/>
                </a:lnTo>
                <a:lnTo>
                  <a:pt x="191" y="352"/>
                </a:lnTo>
                <a:lnTo>
                  <a:pt x="174" y="354"/>
                </a:lnTo>
                <a:lnTo>
                  <a:pt x="169" y="354"/>
                </a:lnTo>
                <a:close/>
              </a:path>
            </a:pathLst>
          </a:cu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6" name="Freeform 244"/>
          <p:cNvSpPr>
            <a:spLocks noChangeArrowheads="1"/>
          </p:cNvSpPr>
          <p:nvPr/>
        </p:nvSpPr>
        <p:spPr bwMode="auto">
          <a:xfrm>
            <a:off x="3304801" y="3804841"/>
            <a:ext cx="555840" cy="49248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126 0 0"/>
              <a:gd name="G5" fmla="+- 241 0 0"/>
              <a:gd name="G6" fmla="*/ 1 58503 51712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*/ 1 16385 2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+- 1 0 0"/>
              <a:gd name="G23" fmla="*/ 1 0 51712"/>
              <a:gd name="G24" fmla="+- 1 0 0"/>
              <a:gd name="G25" fmla="+- 1 0 0"/>
              <a:gd name="G26" fmla="+- 1 0 0"/>
              <a:gd name="T0" fmla="*/ 169 w 384"/>
              <a:gd name="T1" fmla="*/ 354 h 354"/>
              <a:gd name="T2" fmla="*/ 128 w 384"/>
              <a:gd name="T3" fmla="*/ 349 h 354"/>
              <a:gd name="T4" fmla="*/ 93 w 384"/>
              <a:gd name="T5" fmla="*/ 339 h 354"/>
              <a:gd name="T6" fmla="*/ 67 w 384"/>
              <a:gd name="T7" fmla="*/ 326 h 354"/>
              <a:gd name="T8" fmla="*/ 45 w 384"/>
              <a:gd name="T9" fmla="*/ 310 h 354"/>
              <a:gd name="T10" fmla="*/ 28 w 384"/>
              <a:gd name="T11" fmla="*/ 295 h 354"/>
              <a:gd name="T12" fmla="*/ 15 w 384"/>
              <a:gd name="T13" fmla="*/ 278 h 354"/>
              <a:gd name="T14" fmla="*/ 8 w 384"/>
              <a:gd name="T15" fmla="*/ 263 h 354"/>
              <a:gd name="T16" fmla="*/ 2 w 384"/>
              <a:gd name="T17" fmla="*/ 252 h 354"/>
              <a:gd name="T18" fmla="*/ 0 w 384"/>
              <a:gd name="T19" fmla="*/ 243 h 354"/>
              <a:gd name="T20" fmla="*/ 0 w 384"/>
              <a:gd name="T21" fmla="*/ 241 h 354"/>
              <a:gd name="T22" fmla="*/ 0 w 384"/>
              <a:gd name="T23" fmla="*/ 0 h 354"/>
              <a:gd name="T24" fmla="*/ 384 w 384"/>
              <a:gd name="T25" fmla="*/ 2 h 354"/>
              <a:gd name="T26" fmla="*/ 384 w 384"/>
              <a:gd name="T27" fmla="*/ 236 h 354"/>
              <a:gd name="T28" fmla="*/ 377 w 384"/>
              <a:gd name="T29" fmla="*/ 254 h 354"/>
              <a:gd name="T30" fmla="*/ 367 w 384"/>
              <a:gd name="T31" fmla="*/ 273 h 354"/>
              <a:gd name="T32" fmla="*/ 360 w 384"/>
              <a:gd name="T33" fmla="*/ 286 h 354"/>
              <a:gd name="T34" fmla="*/ 352 w 384"/>
              <a:gd name="T35" fmla="*/ 297 h 354"/>
              <a:gd name="T36" fmla="*/ 351 w 384"/>
              <a:gd name="T37" fmla="*/ 299 h 354"/>
              <a:gd name="T38" fmla="*/ 330 w 384"/>
              <a:gd name="T39" fmla="*/ 317 h 354"/>
              <a:gd name="T40" fmla="*/ 304 w 384"/>
              <a:gd name="T41" fmla="*/ 330 h 354"/>
              <a:gd name="T42" fmla="*/ 275 w 384"/>
              <a:gd name="T43" fmla="*/ 339 h 354"/>
              <a:gd name="T44" fmla="*/ 243 w 384"/>
              <a:gd name="T45" fmla="*/ 347 h 354"/>
              <a:gd name="T46" fmla="*/ 215 w 384"/>
              <a:gd name="T47" fmla="*/ 351 h 354"/>
              <a:gd name="T48" fmla="*/ 191 w 384"/>
              <a:gd name="T49" fmla="*/ 352 h 354"/>
              <a:gd name="T50" fmla="*/ 174 w 384"/>
              <a:gd name="T51" fmla="*/ 354 h 354"/>
              <a:gd name="T52" fmla="*/ 169 w 384"/>
              <a:gd name="T53" fmla="*/ 354 h 354"/>
              <a:gd name="T54" fmla="*/ 0 w 384"/>
              <a:gd name="T55" fmla="*/ 0 h 354"/>
              <a:gd name="T56" fmla="*/ 384 w 384"/>
              <a:gd name="T57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T54" t="T55" r="T56" b="T57"/>
            <a:pathLst>
              <a:path w="384" h="354">
                <a:moveTo>
                  <a:pt x="169" y="354"/>
                </a:moveTo>
                <a:lnTo>
                  <a:pt x="128" y="349"/>
                </a:lnTo>
                <a:lnTo>
                  <a:pt x="93" y="339"/>
                </a:lnTo>
                <a:lnTo>
                  <a:pt x="67" y="326"/>
                </a:lnTo>
                <a:lnTo>
                  <a:pt x="45" y="310"/>
                </a:lnTo>
                <a:lnTo>
                  <a:pt x="28" y="295"/>
                </a:lnTo>
                <a:lnTo>
                  <a:pt x="15" y="278"/>
                </a:lnTo>
                <a:lnTo>
                  <a:pt x="8" y="263"/>
                </a:lnTo>
                <a:lnTo>
                  <a:pt x="2" y="252"/>
                </a:lnTo>
                <a:lnTo>
                  <a:pt x="0" y="243"/>
                </a:lnTo>
                <a:lnTo>
                  <a:pt x="0" y="241"/>
                </a:lnTo>
                <a:lnTo>
                  <a:pt x="0" y="0"/>
                </a:lnTo>
                <a:lnTo>
                  <a:pt x="384" y="2"/>
                </a:lnTo>
                <a:lnTo>
                  <a:pt x="384" y="236"/>
                </a:lnTo>
                <a:lnTo>
                  <a:pt x="377" y="254"/>
                </a:lnTo>
                <a:lnTo>
                  <a:pt x="367" y="273"/>
                </a:lnTo>
                <a:lnTo>
                  <a:pt x="360" y="286"/>
                </a:lnTo>
                <a:lnTo>
                  <a:pt x="352" y="297"/>
                </a:lnTo>
                <a:lnTo>
                  <a:pt x="351" y="299"/>
                </a:lnTo>
                <a:lnTo>
                  <a:pt x="330" y="317"/>
                </a:lnTo>
                <a:lnTo>
                  <a:pt x="304" y="330"/>
                </a:lnTo>
                <a:lnTo>
                  <a:pt x="275" y="339"/>
                </a:lnTo>
                <a:lnTo>
                  <a:pt x="243" y="347"/>
                </a:lnTo>
                <a:lnTo>
                  <a:pt x="215" y="351"/>
                </a:lnTo>
                <a:lnTo>
                  <a:pt x="191" y="352"/>
                </a:lnTo>
                <a:lnTo>
                  <a:pt x="174" y="354"/>
                </a:lnTo>
                <a:lnTo>
                  <a:pt x="169" y="354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7" name="Freeform 245"/>
          <p:cNvSpPr>
            <a:spLocks noChangeArrowheads="1"/>
          </p:cNvSpPr>
          <p:nvPr/>
        </p:nvSpPr>
        <p:spPr bwMode="auto">
          <a:xfrm>
            <a:off x="3336481" y="3804840"/>
            <a:ext cx="496800" cy="489600"/>
          </a:xfrm>
          <a:custGeom>
            <a:avLst/>
            <a:gdLst>
              <a:gd name="G0" fmla="+- 1 0 0"/>
              <a:gd name="G1" fmla="+- 1 0 0"/>
              <a:gd name="G2" fmla="+- 1 0 0"/>
              <a:gd name="G3" fmla="*/ 1 64463 51712"/>
              <a:gd name="G4" fmla="+- 263 0 0"/>
              <a:gd name="G5" fmla="+- 254 0 0"/>
              <a:gd name="G6" fmla="+- 1 0 0"/>
              <a:gd name="G7" fmla="+- 1 0 0"/>
              <a:gd name="G8" fmla="+- 1 0 0"/>
              <a:gd name="G9" fmla="+- 1 0 0"/>
              <a:gd name="G10" fmla="*/ 1 5281 20000"/>
              <a:gd name="G11" fmla="+- 1 0 0"/>
              <a:gd name="G12" fmla="+- 1 0 0"/>
              <a:gd name="G13" fmla="+- 1 0 0"/>
              <a:gd name="G14" fmla="*/ 1 16385 2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0 51712"/>
              <a:gd name="G23" fmla="*/ 1 6295 25856"/>
              <a:gd name="G24" fmla="*/ G23 1 180"/>
              <a:gd name="G25" fmla="*/ G22 1 G24"/>
              <a:gd name="G26" fmla="+- 65303 0 0"/>
              <a:gd name="G27" fmla="+- 65284 0 0"/>
              <a:gd name="G28" fmla="+- 65269 0 0"/>
              <a:gd name="G29" fmla="+- 65263 0 0"/>
              <a:gd name="T0" fmla="*/ 153 w 343"/>
              <a:gd name="T1" fmla="*/ 352 h 352"/>
              <a:gd name="T2" fmla="*/ 116 w 343"/>
              <a:gd name="T3" fmla="*/ 349 h 352"/>
              <a:gd name="T4" fmla="*/ 87 w 343"/>
              <a:gd name="T5" fmla="*/ 339 h 352"/>
              <a:gd name="T6" fmla="*/ 61 w 343"/>
              <a:gd name="T7" fmla="*/ 328 h 352"/>
              <a:gd name="T8" fmla="*/ 42 w 343"/>
              <a:gd name="T9" fmla="*/ 315 h 352"/>
              <a:gd name="T10" fmla="*/ 27 w 343"/>
              <a:gd name="T11" fmla="*/ 301 h 352"/>
              <a:gd name="T12" fmla="*/ 16 w 343"/>
              <a:gd name="T13" fmla="*/ 288 h 352"/>
              <a:gd name="T14" fmla="*/ 9 w 343"/>
              <a:gd name="T15" fmla="*/ 275 h 352"/>
              <a:gd name="T16" fmla="*/ 3 w 343"/>
              <a:gd name="T17" fmla="*/ 263 h 352"/>
              <a:gd name="T18" fmla="*/ 1 w 343"/>
              <a:gd name="T19" fmla="*/ 256 h 352"/>
              <a:gd name="T20" fmla="*/ 0 w 343"/>
              <a:gd name="T21" fmla="*/ 254 h 352"/>
              <a:gd name="T22" fmla="*/ 0 w 343"/>
              <a:gd name="T23" fmla="*/ 0 h 352"/>
              <a:gd name="T24" fmla="*/ 343 w 343"/>
              <a:gd name="T25" fmla="*/ 2 h 352"/>
              <a:gd name="T26" fmla="*/ 343 w 343"/>
              <a:gd name="T27" fmla="*/ 226 h 352"/>
              <a:gd name="T28" fmla="*/ 335 w 343"/>
              <a:gd name="T29" fmla="*/ 243 h 352"/>
              <a:gd name="T30" fmla="*/ 328 w 343"/>
              <a:gd name="T31" fmla="*/ 260 h 352"/>
              <a:gd name="T32" fmla="*/ 320 w 343"/>
              <a:gd name="T33" fmla="*/ 273 h 352"/>
              <a:gd name="T34" fmla="*/ 315 w 343"/>
              <a:gd name="T35" fmla="*/ 282 h 352"/>
              <a:gd name="T36" fmla="*/ 313 w 343"/>
              <a:gd name="T37" fmla="*/ 286 h 352"/>
              <a:gd name="T38" fmla="*/ 296 w 343"/>
              <a:gd name="T39" fmla="*/ 302 h 352"/>
              <a:gd name="T40" fmla="*/ 272 w 343"/>
              <a:gd name="T41" fmla="*/ 315 h 352"/>
              <a:gd name="T42" fmla="*/ 246 w 343"/>
              <a:gd name="T43" fmla="*/ 326 h 352"/>
              <a:gd name="T44" fmla="*/ 220 w 343"/>
              <a:gd name="T45" fmla="*/ 336 h 352"/>
              <a:gd name="T46" fmla="*/ 194 w 343"/>
              <a:gd name="T47" fmla="*/ 343 h 352"/>
              <a:gd name="T48" fmla="*/ 174 w 343"/>
              <a:gd name="T49" fmla="*/ 349 h 352"/>
              <a:gd name="T50" fmla="*/ 159 w 343"/>
              <a:gd name="T51" fmla="*/ 351 h 352"/>
              <a:gd name="T52" fmla="*/ 153 w 343"/>
              <a:gd name="T53" fmla="*/ 352 h 352"/>
              <a:gd name="T54" fmla="*/ 0 w 343"/>
              <a:gd name="T55" fmla="*/ 0 h 352"/>
              <a:gd name="T56" fmla="*/ 343 w 343"/>
              <a:gd name="T57" fmla="*/ 35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T54" t="T55" r="T56" b="T57"/>
            <a:pathLst>
              <a:path w="343" h="352">
                <a:moveTo>
                  <a:pt x="153" y="352"/>
                </a:moveTo>
                <a:lnTo>
                  <a:pt x="116" y="349"/>
                </a:lnTo>
                <a:lnTo>
                  <a:pt x="87" y="339"/>
                </a:lnTo>
                <a:lnTo>
                  <a:pt x="61" y="328"/>
                </a:lnTo>
                <a:lnTo>
                  <a:pt x="42" y="315"/>
                </a:lnTo>
                <a:lnTo>
                  <a:pt x="27" y="301"/>
                </a:lnTo>
                <a:lnTo>
                  <a:pt x="16" y="288"/>
                </a:lnTo>
                <a:lnTo>
                  <a:pt x="9" y="275"/>
                </a:lnTo>
                <a:lnTo>
                  <a:pt x="3" y="263"/>
                </a:lnTo>
                <a:lnTo>
                  <a:pt x="1" y="256"/>
                </a:lnTo>
                <a:lnTo>
                  <a:pt x="0" y="254"/>
                </a:lnTo>
                <a:lnTo>
                  <a:pt x="0" y="0"/>
                </a:lnTo>
                <a:lnTo>
                  <a:pt x="343" y="2"/>
                </a:lnTo>
                <a:lnTo>
                  <a:pt x="343" y="226"/>
                </a:lnTo>
                <a:lnTo>
                  <a:pt x="335" y="243"/>
                </a:lnTo>
                <a:lnTo>
                  <a:pt x="328" y="260"/>
                </a:lnTo>
                <a:lnTo>
                  <a:pt x="320" y="273"/>
                </a:lnTo>
                <a:lnTo>
                  <a:pt x="315" y="282"/>
                </a:lnTo>
                <a:lnTo>
                  <a:pt x="313" y="286"/>
                </a:lnTo>
                <a:lnTo>
                  <a:pt x="296" y="302"/>
                </a:lnTo>
                <a:lnTo>
                  <a:pt x="272" y="315"/>
                </a:lnTo>
                <a:lnTo>
                  <a:pt x="246" y="326"/>
                </a:lnTo>
                <a:lnTo>
                  <a:pt x="220" y="336"/>
                </a:lnTo>
                <a:lnTo>
                  <a:pt x="194" y="343"/>
                </a:lnTo>
                <a:lnTo>
                  <a:pt x="174" y="349"/>
                </a:lnTo>
                <a:lnTo>
                  <a:pt x="159" y="351"/>
                </a:lnTo>
                <a:lnTo>
                  <a:pt x="153" y="352"/>
                </a:lnTo>
                <a:close/>
              </a:path>
            </a:pathLst>
          </a:custGeom>
          <a:solidFill>
            <a:srgbClr val="202020"/>
          </a:solidFill>
          <a:ln w="9360" cap="sq">
            <a:solidFill>
              <a:srgbClr val="20202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8" name="Freeform 246"/>
          <p:cNvSpPr>
            <a:spLocks noChangeArrowheads="1"/>
          </p:cNvSpPr>
          <p:nvPr/>
        </p:nvSpPr>
        <p:spPr bwMode="auto">
          <a:xfrm>
            <a:off x="3368161" y="3807721"/>
            <a:ext cx="434880" cy="485280"/>
          </a:xfrm>
          <a:custGeom>
            <a:avLst/>
            <a:gdLst>
              <a:gd name="G0" fmla="+- 1 0 0"/>
              <a:gd name="G1" fmla="+- 1 0 0"/>
              <a:gd name="G2" fmla="+- 1 0 0"/>
              <a:gd name="G3" fmla="+- 4 0 0"/>
              <a:gd name="G4" fmla="sin 286 G3"/>
              <a:gd name="G5" fmla="+- 4 0 0"/>
              <a:gd name="G6" fmla="+- 300 0 0"/>
              <a:gd name="G7" fmla="+- 1 0 0"/>
              <a:gd name="G8" fmla="+- 1 0 0"/>
              <a:gd name="G9" fmla="+- 1 0 0"/>
              <a:gd name="G10" fmla="+- 286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60999 2"/>
              <a:gd name="G22" fmla="+- 1 0 0"/>
              <a:gd name="G23" fmla="+- 1 0 0"/>
              <a:gd name="G24" fmla="+- 1 0 0"/>
              <a:gd name="G25" fmla="+- 1 0 0"/>
              <a:gd name="G26" fmla="+- 1 0 0"/>
              <a:gd name="T0" fmla="*/ 139 w 300"/>
              <a:gd name="T1" fmla="*/ 349 h 349"/>
              <a:gd name="T2" fmla="*/ 102 w 300"/>
              <a:gd name="T3" fmla="*/ 345 h 349"/>
              <a:gd name="T4" fmla="*/ 74 w 300"/>
              <a:gd name="T5" fmla="*/ 337 h 349"/>
              <a:gd name="T6" fmla="*/ 50 w 300"/>
              <a:gd name="T7" fmla="*/ 326 h 349"/>
              <a:gd name="T8" fmla="*/ 31 w 300"/>
              <a:gd name="T9" fmla="*/ 313 h 349"/>
              <a:gd name="T10" fmla="*/ 18 w 300"/>
              <a:gd name="T11" fmla="*/ 299 h 349"/>
              <a:gd name="T12" fmla="*/ 9 w 300"/>
              <a:gd name="T13" fmla="*/ 286 h 349"/>
              <a:gd name="T14" fmla="*/ 4 w 300"/>
              <a:gd name="T15" fmla="*/ 276 h 349"/>
              <a:gd name="T16" fmla="*/ 0 w 300"/>
              <a:gd name="T17" fmla="*/ 269 h 349"/>
              <a:gd name="T18" fmla="*/ 0 w 300"/>
              <a:gd name="T19" fmla="*/ 265 h 349"/>
              <a:gd name="T20" fmla="*/ 0 w 300"/>
              <a:gd name="T21" fmla="*/ 0 h 349"/>
              <a:gd name="T22" fmla="*/ 300 w 300"/>
              <a:gd name="T23" fmla="*/ 0 h 349"/>
              <a:gd name="T24" fmla="*/ 300 w 300"/>
              <a:gd name="T25" fmla="*/ 213 h 349"/>
              <a:gd name="T26" fmla="*/ 295 w 300"/>
              <a:gd name="T27" fmla="*/ 228 h 349"/>
              <a:gd name="T28" fmla="*/ 287 w 300"/>
              <a:gd name="T29" fmla="*/ 245 h 349"/>
              <a:gd name="T30" fmla="*/ 282 w 300"/>
              <a:gd name="T31" fmla="*/ 258 h 349"/>
              <a:gd name="T32" fmla="*/ 276 w 300"/>
              <a:gd name="T33" fmla="*/ 267 h 349"/>
              <a:gd name="T34" fmla="*/ 274 w 300"/>
              <a:gd name="T35" fmla="*/ 271 h 349"/>
              <a:gd name="T36" fmla="*/ 259 w 300"/>
              <a:gd name="T37" fmla="*/ 286 h 349"/>
              <a:gd name="T38" fmla="*/ 241 w 300"/>
              <a:gd name="T39" fmla="*/ 299 h 349"/>
              <a:gd name="T40" fmla="*/ 219 w 300"/>
              <a:gd name="T41" fmla="*/ 312 h 349"/>
              <a:gd name="T42" fmla="*/ 194 w 300"/>
              <a:gd name="T43" fmla="*/ 324 h 349"/>
              <a:gd name="T44" fmla="*/ 174 w 300"/>
              <a:gd name="T45" fmla="*/ 334 h 349"/>
              <a:gd name="T46" fmla="*/ 156 w 300"/>
              <a:gd name="T47" fmla="*/ 341 h 349"/>
              <a:gd name="T48" fmla="*/ 143 w 300"/>
              <a:gd name="T49" fmla="*/ 347 h 349"/>
              <a:gd name="T50" fmla="*/ 139 w 300"/>
              <a:gd name="T51" fmla="*/ 349 h 349"/>
              <a:gd name="T52" fmla="*/ 0 w 300"/>
              <a:gd name="T53" fmla="*/ 0 h 349"/>
              <a:gd name="T54" fmla="*/ 300 w 300"/>
              <a:gd name="T55" fmla="*/ 34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300" h="349">
                <a:moveTo>
                  <a:pt x="139" y="349"/>
                </a:moveTo>
                <a:lnTo>
                  <a:pt x="102" y="345"/>
                </a:lnTo>
                <a:lnTo>
                  <a:pt x="74" y="337"/>
                </a:lnTo>
                <a:lnTo>
                  <a:pt x="50" y="326"/>
                </a:lnTo>
                <a:lnTo>
                  <a:pt x="31" y="313"/>
                </a:lnTo>
                <a:lnTo>
                  <a:pt x="18" y="299"/>
                </a:lnTo>
                <a:lnTo>
                  <a:pt x="9" y="286"/>
                </a:lnTo>
                <a:lnTo>
                  <a:pt x="4" y="276"/>
                </a:lnTo>
                <a:lnTo>
                  <a:pt x="0" y="269"/>
                </a:lnTo>
                <a:lnTo>
                  <a:pt x="0" y="265"/>
                </a:lnTo>
                <a:lnTo>
                  <a:pt x="0" y="0"/>
                </a:lnTo>
                <a:lnTo>
                  <a:pt x="300" y="0"/>
                </a:lnTo>
                <a:lnTo>
                  <a:pt x="300" y="213"/>
                </a:lnTo>
                <a:lnTo>
                  <a:pt x="295" y="228"/>
                </a:lnTo>
                <a:lnTo>
                  <a:pt x="287" y="245"/>
                </a:lnTo>
                <a:lnTo>
                  <a:pt x="282" y="258"/>
                </a:lnTo>
                <a:lnTo>
                  <a:pt x="276" y="267"/>
                </a:lnTo>
                <a:lnTo>
                  <a:pt x="274" y="271"/>
                </a:lnTo>
                <a:lnTo>
                  <a:pt x="259" y="286"/>
                </a:lnTo>
                <a:lnTo>
                  <a:pt x="241" y="299"/>
                </a:lnTo>
                <a:lnTo>
                  <a:pt x="219" y="312"/>
                </a:lnTo>
                <a:lnTo>
                  <a:pt x="194" y="324"/>
                </a:lnTo>
                <a:lnTo>
                  <a:pt x="174" y="334"/>
                </a:lnTo>
                <a:lnTo>
                  <a:pt x="156" y="341"/>
                </a:lnTo>
                <a:lnTo>
                  <a:pt x="143" y="347"/>
                </a:lnTo>
                <a:lnTo>
                  <a:pt x="139" y="349"/>
                </a:lnTo>
                <a:close/>
              </a:path>
            </a:pathLst>
          </a:custGeom>
          <a:solidFill>
            <a:srgbClr val="404040"/>
          </a:solidFill>
          <a:ln w="9360" cap="sq">
            <a:solidFill>
              <a:srgbClr val="4040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19" name="Freeform 247"/>
          <p:cNvSpPr>
            <a:spLocks noChangeArrowheads="1"/>
          </p:cNvSpPr>
          <p:nvPr/>
        </p:nvSpPr>
        <p:spPr bwMode="auto">
          <a:xfrm>
            <a:off x="3399841" y="3807721"/>
            <a:ext cx="372960" cy="48240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280 0 0"/>
              <a:gd name="G5" fmla="+- 129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260 0 0"/>
              <a:gd name="G22" fmla="+- 284 0 0"/>
              <a:gd name="G23" fmla="+- 297 0 0"/>
              <a:gd name="G24" fmla="+- 302 0 0"/>
              <a:gd name="T0" fmla="*/ 122 w 258"/>
              <a:gd name="T1" fmla="*/ 347 h 347"/>
              <a:gd name="T2" fmla="*/ 87 w 258"/>
              <a:gd name="T3" fmla="*/ 343 h 347"/>
              <a:gd name="T4" fmla="*/ 59 w 258"/>
              <a:gd name="T5" fmla="*/ 336 h 347"/>
              <a:gd name="T6" fmla="*/ 39 w 258"/>
              <a:gd name="T7" fmla="*/ 324 h 347"/>
              <a:gd name="T8" fmla="*/ 22 w 258"/>
              <a:gd name="T9" fmla="*/ 313 h 347"/>
              <a:gd name="T10" fmla="*/ 11 w 258"/>
              <a:gd name="T11" fmla="*/ 300 h 347"/>
              <a:gd name="T12" fmla="*/ 4 w 258"/>
              <a:gd name="T13" fmla="*/ 289 h 347"/>
              <a:gd name="T14" fmla="*/ 0 w 258"/>
              <a:gd name="T15" fmla="*/ 282 h 347"/>
              <a:gd name="T16" fmla="*/ 0 w 258"/>
              <a:gd name="T17" fmla="*/ 280 h 347"/>
              <a:gd name="T18" fmla="*/ 0 w 258"/>
              <a:gd name="T19" fmla="*/ 0 h 347"/>
              <a:gd name="T20" fmla="*/ 258 w 258"/>
              <a:gd name="T21" fmla="*/ 0 h 347"/>
              <a:gd name="T22" fmla="*/ 258 w 258"/>
              <a:gd name="T23" fmla="*/ 204 h 347"/>
              <a:gd name="T24" fmla="*/ 252 w 258"/>
              <a:gd name="T25" fmla="*/ 217 h 347"/>
              <a:gd name="T26" fmla="*/ 247 w 258"/>
              <a:gd name="T27" fmla="*/ 232 h 347"/>
              <a:gd name="T28" fmla="*/ 241 w 258"/>
              <a:gd name="T29" fmla="*/ 243 h 347"/>
              <a:gd name="T30" fmla="*/ 237 w 258"/>
              <a:gd name="T31" fmla="*/ 252 h 347"/>
              <a:gd name="T32" fmla="*/ 237 w 258"/>
              <a:gd name="T33" fmla="*/ 256 h 347"/>
              <a:gd name="T34" fmla="*/ 224 w 258"/>
              <a:gd name="T35" fmla="*/ 271 h 347"/>
              <a:gd name="T36" fmla="*/ 208 w 258"/>
              <a:gd name="T37" fmla="*/ 284 h 347"/>
              <a:gd name="T38" fmla="*/ 189 w 258"/>
              <a:gd name="T39" fmla="*/ 300 h 347"/>
              <a:gd name="T40" fmla="*/ 171 w 258"/>
              <a:gd name="T41" fmla="*/ 315 h 347"/>
              <a:gd name="T42" fmla="*/ 152 w 258"/>
              <a:gd name="T43" fmla="*/ 328 h 347"/>
              <a:gd name="T44" fmla="*/ 137 w 258"/>
              <a:gd name="T45" fmla="*/ 337 h 347"/>
              <a:gd name="T46" fmla="*/ 126 w 258"/>
              <a:gd name="T47" fmla="*/ 345 h 347"/>
              <a:gd name="T48" fmla="*/ 122 w 258"/>
              <a:gd name="T49" fmla="*/ 347 h 347"/>
              <a:gd name="T50" fmla="*/ 0 w 258"/>
              <a:gd name="T51" fmla="*/ 0 h 347"/>
              <a:gd name="T52" fmla="*/ 258 w 258"/>
              <a:gd name="T53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58" h="347">
                <a:moveTo>
                  <a:pt x="122" y="347"/>
                </a:moveTo>
                <a:lnTo>
                  <a:pt x="87" y="343"/>
                </a:lnTo>
                <a:lnTo>
                  <a:pt x="59" y="336"/>
                </a:lnTo>
                <a:lnTo>
                  <a:pt x="39" y="324"/>
                </a:lnTo>
                <a:lnTo>
                  <a:pt x="22" y="313"/>
                </a:lnTo>
                <a:lnTo>
                  <a:pt x="11" y="300"/>
                </a:lnTo>
                <a:lnTo>
                  <a:pt x="4" y="289"/>
                </a:lnTo>
                <a:lnTo>
                  <a:pt x="0" y="282"/>
                </a:lnTo>
                <a:lnTo>
                  <a:pt x="0" y="280"/>
                </a:lnTo>
                <a:lnTo>
                  <a:pt x="0" y="0"/>
                </a:lnTo>
                <a:lnTo>
                  <a:pt x="258" y="0"/>
                </a:lnTo>
                <a:lnTo>
                  <a:pt x="258" y="204"/>
                </a:lnTo>
                <a:lnTo>
                  <a:pt x="252" y="217"/>
                </a:lnTo>
                <a:lnTo>
                  <a:pt x="247" y="232"/>
                </a:lnTo>
                <a:lnTo>
                  <a:pt x="241" y="243"/>
                </a:lnTo>
                <a:lnTo>
                  <a:pt x="237" y="252"/>
                </a:lnTo>
                <a:lnTo>
                  <a:pt x="237" y="256"/>
                </a:lnTo>
                <a:lnTo>
                  <a:pt x="224" y="271"/>
                </a:lnTo>
                <a:lnTo>
                  <a:pt x="208" y="284"/>
                </a:lnTo>
                <a:lnTo>
                  <a:pt x="189" y="300"/>
                </a:lnTo>
                <a:lnTo>
                  <a:pt x="171" y="315"/>
                </a:lnTo>
                <a:lnTo>
                  <a:pt x="152" y="328"/>
                </a:lnTo>
                <a:lnTo>
                  <a:pt x="137" y="337"/>
                </a:lnTo>
                <a:lnTo>
                  <a:pt x="126" y="345"/>
                </a:lnTo>
                <a:lnTo>
                  <a:pt x="122" y="347"/>
                </a:lnTo>
                <a:close/>
              </a:path>
            </a:pathLst>
          </a:custGeom>
          <a:solidFill>
            <a:srgbClr val="606060"/>
          </a:solidFill>
          <a:ln w="9360" cap="sq">
            <a:solidFill>
              <a:srgbClr val="606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0" name="Freeform 248"/>
          <p:cNvSpPr>
            <a:spLocks noChangeArrowheads="1"/>
          </p:cNvSpPr>
          <p:nvPr/>
        </p:nvSpPr>
        <p:spPr bwMode="auto">
          <a:xfrm>
            <a:off x="3431521" y="3807721"/>
            <a:ext cx="311040" cy="48240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293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269 0 0"/>
              <a:gd name="G22" fmla="+- 289 0 0"/>
              <a:gd name="G23" fmla="+- 303 0 0"/>
              <a:gd name="G24" fmla="+- 307 0 0"/>
              <a:gd name="T0" fmla="*/ 108 w 215"/>
              <a:gd name="T1" fmla="*/ 347 h 347"/>
              <a:gd name="T2" fmla="*/ 78 w 215"/>
              <a:gd name="T3" fmla="*/ 343 h 347"/>
              <a:gd name="T4" fmla="*/ 54 w 215"/>
              <a:gd name="T5" fmla="*/ 337 h 347"/>
              <a:gd name="T6" fmla="*/ 34 w 215"/>
              <a:gd name="T7" fmla="*/ 328 h 347"/>
              <a:gd name="T8" fmla="*/ 21 w 215"/>
              <a:gd name="T9" fmla="*/ 319 h 347"/>
              <a:gd name="T10" fmla="*/ 10 w 215"/>
              <a:gd name="T11" fmla="*/ 310 h 347"/>
              <a:gd name="T12" fmla="*/ 4 w 215"/>
              <a:gd name="T13" fmla="*/ 300 h 347"/>
              <a:gd name="T14" fmla="*/ 0 w 215"/>
              <a:gd name="T15" fmla="*/ 295 h 347"/>
              <a:gd name="T16" fmla="*/ 0 w 215"/>
              <a:gd name="T17" fmla="*/ 293 h 347"/>
              <a:gd name="T18" fmla="*/ 0 w 215"/>
              <a:gd name="T19" fmla="*/ 0 h 347"/>
              <a:gd name="T20" fmla="*/ 215 w 215"/>
              <a:gd name="T21" fmla="*/ 0 h 347"/>
              <a:gd name="T22" fmla="*/ 215 w 215"/>
              <a:gd name="T23" fmla="*/ 193 h 347"/>
              <a:gd name="T24" fmla="*/ 212 w 215"/>
              <a:gd name="T25" fmla="*/ 206 h 347"/>
              <a:gd name="T26" fmla="*/ 206 w 215"/>
              <a:gd name="T27" fmla="*/ 217 h 347"/>
              <a:gd name="T28" fmla="*/ 202 w 215"/>
              <a:gd name="T29" fmla="*/ 230 h 347"/>
              <a:gd name="T30" fmla="*/ 199 w 215"/>
              <a:gd name="T31" fmla="*/ 239 h 347"/>
              <a:gd name="T32" fmla="*/ 199 w 215"/>
              <a:gd name="T33" fmla="*/ 243 h 347"/>
              <a:gd name="T34" fmla="*/ 188 w 215"/>
              <a:gd name="T35" fmla="*/ 254 h 347"/>
              <a:gd name="T36" fmla="*/ 175 w 215"/>
              <a:gd name="T37" fmla="*/ 271 h 347"/>
              <a:gd name="T38" fmla="*/ 160 w 215"/>
              <a:gd name="T39" fmla="*/ 287 h 347"/>
              <a:gd name="T40" fmla="*/ 145 w 215"/>
              <a:gd name="T41" fmla="*/ 304 h 347"/>
              <a:gd name="T42" fmla="*/ 130 w 215"/>
              <a:gd name="T43" fmla="*/ 321 h 347"/>
              <a:gd name="T44" fmla="*/ 119 w 215"/>
              <a:gd name="T45" fmla="*/ 334 h 347"/>
              <a:gd name="T46" fmla="*/ 110 w 215"/>
              <a:gd name="T47" fmla="*/ 343 h 347"/>
              <a:gd name="T48" fmla="*/ 108 w 215"/>
              <a:gd name="T49" fmla="*/ 347 h 347"/>
              <a:gd name="T50" fmla="*/ 0 w 215"/>
              <a:gd name="T51" fmla="*/ 0 h 347"/>
              <a:gd name="T52" fmla="*/ 215 w 215"/>
              <a:gd name="T53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15" h="347">
                <a:moveTo>
                  <a:pt x="108" y="347"/>
                </a:moveTo>
                <a:lnTo>
                  <a:pt x="78" y="343"/>
                </a:lnTo>
                <a:lnTo>
                  <a:pt x="54" y="337"/>
                </a:lnTo>
                <a:lnTo>
                  <a:pt x="34" y="328"/>
                </a:lnTo>
                <a:lnTo>
                  <a:pt x="21" y="319"/>
                </a:lnTo>
                <a:lnTo>
                  <a:pt x="10" y="310"/>
                </a:lnTo>
                <a:lnTo>
                  <a:pt x="4" y="300"/>
                </a:lnTo>
                <a:lnTo>
                  <a:pt x="0" y="295"/>
                </a:lnTo>
                <a:lnTo>
                  <a:pt x="0" y="293"/>
                </a:lnTo>
                <a:lnTo>
                  <a:pt x="0" y="0"/>
                </a:lnTo>
                <a:lnTo>
                  <a:pt x="215" y="0"/>
                </a:lnTo>
                <a:lnTo>
                  <a:pt x="215" y="193"/>
                </a:lnTo>
                <a:lnTo>
                  <a:pt x="212" y="206"/>
                </a:lnTo>
                <a:lnTo>
                  <a:pt x="206" y="217"/>
                </a:lnTo>
                <a:lnTo>
                  <a:pt x="202" y="230"/>
                </a:lnTo>
                <a:lnTo>
                  <a:pt x="199" y="239"/>
                </a:lnTo>
                <a:lnTo>
                  <a:pt x="199" y="243"/>
                </a:lnTo>
                <a:lnTo>
                  <a:pt x="188" y="254"/>
                </a:lnTo>
                <a:lnTo>
                  <a:pt x="175" y="271"/>
                </a:lnTo>
                <a:lnTo>
                  <a:pt x="160" y="287"/>
                </a:lnTo>
                <a:lnTo>
                  <a:pt x="145" y="304"/>
                </a:lnTo>
                <a:lnTo>
                  <a:pt x="130" y="321"/>
                </a:lnTo>
                <a:lnTo>
                  <a:pt x="119" y="334"/>
                </a:lnTo>
                <a:lnTo>
                  <a:pt x="110" y="343"/>
                </a:lnTo>
                <a:lnTo>
                  <a:pt x="108" y="347"/>
                </a:lnTo>
                <a:close/>
              </a:path>
            </a:pathLst>
          </a:custGeom>
          <a:solidFill>
            <a:srgbClr val="808080"/>
          </a:solidFill>
          <a:ln w="936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1" name="Freeform 249"/>
          <p:cNvSpPr>
            <a:spLocks noChangeArrowheads="1"/>
          </p:cNvSpPr>
          <p:nvPr/>
        </p:nvSpPr>
        <p:spPr bwMode="auto">
          <a:xfrm>
            <a:off x="3461761" y="3807721"/>
            <a:ext cx="252000" cy="480960"/>
          </a:xfrm>
          <a:custGeom>
            <a:avLst/>
            <a:gdLst>
              <a:gd name="G0" fmla="+- 1 0 0"/>
              <a:gd name="G1" fmla="+- 1 0 0"/>
              <a:gd name="G2" fmla="*/ 1 0 51712"/>
              <a:gd name="G3" fmla="+- 154 0 0"/>
              <a:gd name="G4" fmla="+- 176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*/ 1 895 51712"/>
              <a:gd name="G19" fmla="+- 1 0 0"/>
              <a:gd name="G20" fmla="+- 1 0 0"/>
              <a:gd name="G21" fmla="+- 1 0 0"/>
              <a:gd name="G22" fmla="+- 1 0 0"/>
              <a:gd name="G23" fmla="+- 1 0 0"/>
              <a:gd name="T0" fmla="*/ 92 w 174"/>
              <a:gd name="T1" fmla="*/ 345 h 345"/>
              <a:gd name="T2" fmla="*/ 65 w 174"/>
              <a:gd name="T3" fmla="*/ 343 h 345"/>
              <a:gd name="T4" fmla="*/ 42 w 174"/>
              <a:gd name="T5" fmla="*/ 337 h 345"/>
              <a:gd name="T6" fmla="*/ 26 w 174"/>
              <a:gd name="T7" fmla="*/ 330 h 345"/>
              <a:gd name="T8" fmla="*/ 15 w 174"/>
              <a:gd name="T9" fmla="*/ 323 h 345"/>
              <a:gd name="T10" fmla="*/ 5 w 174"/>
              <a:gd name="T11" fmla="*/ 313 h 345"/>
              <a:gd name="T12" fmla="*/ 2 w 174"/>
              <a:gd name="T13" fmla="*/ 308 h 345"/>
              <a:gd name="T14" fmla="*/ 0 w 174"/>
              <a:gd name="T15" fmla="*/ 306 h 345"/>
              <a:gd name="T16" fmla="*/ 0 w 174"/>
              <a:gd name="T17" fmla="*/ 2 h 345"/>
              <a:gd name="T18" fmla="*/ 174 w 174"/>
              <a:gd name="T19" fmla="*/ 0 h 345"/>
              <a:gd name="T20" fmla="*/ 174 w 174"/>
              <a:gd name="T21" fmla="*/ 184 h 345"/>
              <a:gd name="T22" fmla="*/ 170 w 174"/>
              <a:gd name="T23" fmla="*/ 193 h 345"/>
              <a:gd name="T24" fmla="*/ 167 w 174"/>
              <a:gd name="T25" fmla="*/ 204 h 345"/>
              <a:gd name="T26" fmla="*/ 165 w 174"/>
              <a:gd name="T27" fmla="*/ 217 h 345"/>
              <a:gd name="T28" fmla="*/ 163 w 174"/>
              <a:gd name="T29" fmla="*/ 226 h 345"/>
              <a:gd name="T30" fmla="*/ 161 w 174"/>
              <a:gd name="T31" fmla="*/ 228 h 345"/>
              <a:gd name="T32" fmla="*/ 154 w 174"/>
              <a:gd name="T33" fmla="*/ 239 h 345"/>
              <a:gd name="T34" fmla="*/ 144 w 174"/>
              <a:gd name="T35" fmla="*/ 256 h 345"/>
              <a:gd name="T36" fmla="*/ 133 w 174"/>
              <a:gd name="T37" fmla="*/ 274 h 345"/>
              <a:gd name="T38" fmla="*/ 120 w 174"/>
              <a:gd name="T39" fmla="*/ 295 h 345"/>
              <a:gd name="T40" fmla="*/ 111 w 174"/>
              <a:gd name="T41" fmla="*/ 313 h 345"/>
              <a:gd name="T42" fmla="*/ 102 w 174"/>
              <a:gd name="T43" fmla="*/ 330 h 345"/>
              <a:gd name="T44" fmla="*/ 96 w 174"/>
              <a:gd name="T45" fmla="*/ 341 h 345"/>
              <a:gd name="T46" fmla="*/ 92 w 174"/>
              <a:gd name="T47" fmla="*/ 345 h 345"/>
              <a:gd name="T48" fmla="*/ 0 w 174"/>
              <a:gd name="T49" fmla="*/ 0 h 345"/>
              <a:gd name="T50" fmla="*/ 174 w 174"/>
              <a:gd name="T51" fmla="*/ 345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T48" t="T49" r="T50" b="T51"/>
            <a:pathLst>
              <a:path w="174" h="345">
                <a:moveTo>
                  <a:pt x="92" y="345"/>
                </a:moveTo>
                <a:lnTo>
                  <a:pt x="65" y="343"/>
                </a:lnTo>
                <a:lnTo>
                  <a:pt x="42" y="337"/>
                </a:lnTo>
                <a:lnTo>
                  <a:pt x="26" y="330"/>
                </a:lnTo>
                <a:lnTo>
                  <a:pt x="15" y="323"/>
                </a:lnTo>
                <a:lnTo>
                  <a:pt x="5" y="313"/>
                </a:lnTo>
                <a:lnTo>
                  <a:pt x="2" y="308"/>
                </a:lnTo>
                <a:lnTo>
                  <a:pt x="0" y="306"/>
                </a:lnTo>
                <a:lnTo>
                  <a:pt x="0" y="2"/>
                </a:lnTo>
                <a:lnTo>
                  <a:pt x="174" y="0"/>
                </a:lnTo>
                <a:lnTo>
                  <a:pt x="174" y="184"/>
                </a:lnTo>
                <a:lnTo>
                  <a:pt x="170" y="193"/>
                </a:lnTo>
                <a:lnTo>
                  <a:pt x="167" y="204"/>
                </a:lnTo>
                <a:lnTo>
                  <a:pt x="165" y="217"/>
                </a:lnTo>
                <a:lnTo>
                  <a:pt x="163" y="226"/>
                </a:lnTo>
                <a:lnTo>
                  <a:pt x="161" y="228"/>
                </a:lnTo>
                <a:lnTo>
                  <a:pt x="154" y="239"/>
                </a:lnTo>
                <a:lnTo>
                  <a:pt x="144" y="256"/>
                </a:lnTo>
                <a:lnTo>
                  <a:pt x="133" y="274"/>
                </a:lnTo>
                <a:lnTo>
                  <a:pt x="120" y="295"/>
                </a:lnTo>
                <a:lnTo>
                  <a:pt x="111" y="313"/>
                </a:lnTo>
                <a:lnTo>
                  <a:pt x="102" y="330"/>
                </a:lnTo>
                <a:lnTo>
                  <a:pt x="96" y="341"/>
                </a:lnTo>
                <a:lnTo>
                  <a:pt x="92" y="345"/>
                </a:lnTo>
                <a:close/>
              </a:path>
            </a:pathLst>
          </a:custGeom>
          <a:solidFill>
            <a:srgbClr val="9F9F9F"/>
          </a:solidFill>
          <a:ln w="9360" cap="sq">
            <a:solidFill>
              <a:srgbClr val="9F9F9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2" name="Freeform 250"/>
          <p:cNvSpPr>
            <a:spLocks noChangeArrowheads="1"/>
          </p:cNvSpPr>
          <p:nvPr/>
        </p:nvSpPr>
        <p:spPr bwMode="auto">
          <a:xfrm>
            <a:off x="3493441" y="3807720"/>
            <a:ext cx="191520" cy="478080"/>
          </a:xfrm>
          <a:custGeom>
            <a:avLst/>
            <a:gdLst>
              <a:gd name="G0" fmla="+- 1 0 0"/>
              <a:gd name="G1" fmla="+- 1 0 0"/>
              <a:gd name="G2" fmla="*/ 1 55159 51712"/>
              <a:gd name="G3" fmla="+- 317 0 0"/>
              <a:gd name="G4" fmla="+- 1 0 0"/>
              <a:gd name="G5" fmla="*/ 1 20227 4816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*/ 1 20853 10"/>
              <a:gd name="G18" fmla="+- 1 0 0"/>
              <a:gd name="G19" fmla="+- 1 0 0"/>
              <a:gd name="G20" fmla="+- 1 0 0"/>
              <a:gd name="G21" fmla="+- 1 0 0"/>
              <a:gd name="T0" fmla="*/ 78 w 132"/>
              <a:gd name="T1" fmla="*/ 343 h 343"/>
              <a:gd name="T2" fmla="*/ 52 w 132"/>
              <a:gd name="T3" fmla="*/ 343 h 343"/>
              <a:gd name="T4" fmla="*/ 31 w 132"/>
              <a:gd name="T5" fmla="*/ 339 h 343"/>
              <a:gd name="T6" fmla="*/ 17 w 132"/>
              <a:gd name="T7" fmla="*/ 332 h 343"/>
              <a:gd name="T8" fmla="*/ 7 w 132"/>
              <a:gd name="T9" fmla="*/ 326 h 343"/>
              <a:gd name="T10" fmla="*/ 2 w 132"/>
              <a:gd name="T11" fmla="*/ 321 h 343"/>
              <a:gd name="T12" fmla="*/ 0 w 132"/>
              <a:gd name="T13" fmla="*/ 319 h 343"/>
              <a:gd name="T14" fmla="*/ 0 w 132"/>
              <a:gd name="T15" fmla="*/ 2 h 343"/>
              <a:gd name="T16" fmla="*/ 132 w 132"/>
              <a:gd name="T17" fmla="*/ 0 h 343"/>
              <a:gd name="T18" fmla="*/ 132 w 132"/>
              <a:gd name="T19" fmla="*/ 174 h 343"/>
              <a:gd name="T20" fmla="*/ 128 w 132"/>
              <a:gd name="T21" fmla="*/ 184 h 343"/>
              <a:gd name="T22" fmla="*/ 126 w 132"/>
              <a:gd name="T23" fmla="*/ 198 h 343"/>
              <a:gd name="T24" fmla="*/ 124 w 132"/>
              <a:gd name="T25" fmla="*/ 210 h 343"/>
              <a:gd name="T26" fmla="*/ 122 w 132"/>
              <a:gd name="T27" fmla="*/ 215 h 343"/>
              <a:gd name="T28" fmla="*/ 119 w 132"/>
              <a:gd name="T29" fmla="*/ 224 h 343"/>
              <a:gd name="T30" fmla="*/ 111 w 132"/>
              <a:gd name="T31" fmla="*/ 241 h 343"/>
              <a:gd name="T32" fmla="*/ 104 w 132"/>
              <a:gd name="T33" fmla="*/ 261 h 343"/>
              <a:gd name="T34" fmla="*/ 96 w 132"/>
              <a:gd name="T35" fmla="*/ 284 h 343"/>
              <a:gd name="T36" fmla="*/ 89 w 132"/>
              <a:gd name="T37" fmla="*/ 306 h 343"/>
              <a:gd name="T38" fmla="*/ 83 w 132"/>
              <a:gd name="T39" fmla="*/ 324 h 343"/>
              <a:gd name="T40" fmla="*/ 80 w 132"/>
              <a:gd name="T41" fmla="*/ 337 h 343"/>
              <a:gd name="T42" fmla="*/ 78 w 132"/>
              <a:gd name="T43" fmla="*/ 343 h 343"/>
              <a:gd name="T44" fmla="*/ 0 w 132"/>
              <a:gd name="T45" fmla="*/ 0 h 343"/>
              <a:gd name="T46" fmla="*/ 132 w 132"/>
              <a:gd name="T47" fmla="*/ 343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132" h="343">
                <a:moveTo>
                  <a:pt x="78" y="343"/>
                </a:moveTo>
                <a:lnTo>
                  <a:pt x="52" y="343"/>
                </a:lnTo>
                <a:lnTo>
                  <a:pt x="31" y="339"/>
                </a:lnTo>
                <a:lnTo>
                  <a:pt x="17" y="332"/>
                </a:lnTo>
                <a:lnTo>
                  <a:pt x="7" y="326"/>
                </a:lnTo>
                <a:lnTo>
                  <a:pt x="2" y="321"/>
                </a:lnTo>
                <a:lnTo>
                  <a:pt x="0" y="319"/>
                </a:lnTo>
                <a:lnTo>
                  <a:pt x="0" y="2"/>
                </a:lnTo>
                <a:lnTo>
                  <a:pt x="132" y="0"/>
                </a:lnTo>
                <a:lnTo>
                  <a:pt x="132" y="174"/>
                </a:lnTo>
                <a:lnTo>
                  <a:pt x="128" y="184"/>
                </a:lnTo>
                <a:lnTo>
                  <a:pt x="126" y="198"/>
                </a:lnTo>
                <a:lnTo>
                  <a:pt x="124" y="210"/>
                </a:lnTo>
                <a:lnTo>
                  <a:pt x="122" y="215"/>
                </a:lnTo>
                <a:lnTo>
                  <a:pt x="119" y="224"/>
                </a:lnTo>
                <a:lnTo>
                  <a:pt x="111" y="241"/>
                </a:lnTo>
                <a:lnTo>
                  <a:pt x="104" y="261"/>
                </a:lnTo>
                <a:lnTo>
                  <a:pt x="96" y="284"/>
                </a:lnTo>
                <a:lnTo>
                  <a:pt x="89" y="306"/>
                </a:lnTo>
                <a:lnTo>
                  <a:pt x="83" y="324"/>
                </a:lnTo>
                <a:lnTo>
                  <a:pt x="80" y="337"/>
                </a:lnTo>
                <a:lnTo>
                  <a:pt x="78" y="343"/>
                </a:lnTo>
                <a:close/>
              </a:path>
            </a:pathLst>
          </a:custGeom>
          <a:solidFill>
            <a:srgbClr val="BFBFBF"/>
          </a:solidFill>
          <a:ln w="9360" cap="sq">
            <a:solidFill>
              <a:srgbClr val="BFBFB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3" name="Freeform 251"/>
          <p:cNvSpPr>
            <a:spLocks noChangeArrowheads="1"/>
          </p:cNvSpPr>
          <p:nvPr/>
        </p:nvSpPr>
        <p:spPr bwMode="auto">
          <a:xfrm>
            <a:off x="3525121" y="3807720"/>
            <a:ext cx="129600" cy="478080"/>
          </a:xfrm>
          <a:custGeom>
            <a:avLst/>
            <a:gdLst>
              <a:gd name="G0" fmla="+- 1 0 0"/>
              <a:gd name="G1" fmla="+- 1 0 0"/>
              <a:gd name="G2" fmla="+- 167 0 0"/>
              <a:gd name="G3" fmla="+- 9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302 0 0"/>
              <a:gd name="G19" fmla="+- 321 0 0"/>
              <a:gd name="G20" fmla="+- 332 0 0"/>
              <a:gd name="T0" fmla="*/ 61 w 89"/>
              <a:gd name="T1" fmla="*/ 341 h 343"/>
              <a:gd name="T2" fmla="*/ 39 w 89"/>
              <a:gd name="T3" fmla="*/ 343 h 343"/>
              <a:gd name="T4" fmla="*/ 22 w 89"/>
              <a:gd name="T5" fmla="*/ 341 h 343"/>
              <a:gd name="T6" fmla="*/ 9 w 89"/>
              <a:gd name="T7" fmla="*/ 337 h 343"/>
              <a:gd name="T8" fmla="*/ 2 w 89"/>
              <a:gd name="T9" fmla="*/ 334 h 343"/>
              <a:gd name="T10" fmla="*/ 0 w 89"/>
              <a:gd name="T11" fmla="*/ 334 h 343"/>
              <a:gd name="T12" fmla="*/ 0 w 89"/>
              <a:gd name="T13" fmla="*/ 2 h 343"/>
              <a:gd name="T14" fmla="*/ 89 w 89"/>
              <a:gd name="T15" fmla="*/ 0 h 343"/>
              <a:gd name="T16" fmla="*/ 89 w 89"/>
              <a:gd name="T17" fmla="*/ 163 h 343"/>
              <a:gd name="T18" fmla="*/ 87 w 89"/>
              <a:gd name="T19" fmla="*/ 171 h 343"/>
              <a:gd name="T20" fmla="*/ 85 w 89"/>
              <a:gd name="T21" fmla="*/ 184 h 343"/>
              <a:gd name="T22" fmla="*/ 85 w 89"/>
              <a:gd name="T23" fmla="*/ 197 h 343"/>
              <a:gd name="T24" fmla="*/ 84 w 89"/>
              <a:gd name="T25" fmla="*/ 202 h 343"/>
              <a:gd name="T26" fmla="*/ 82 w 89"/>
              <a:gd name="T27" fmla="*/ 210 h 343"/>
              <a:gd name="T28" fmla="*/ 78 w 89"/>
              <a:gd name="T29" fmla="*/ 226 h 343"/>
              <a:gd name="T30" fmla="*/ 74 w 89"/>
              <a:gd name="T31" fmla="*/ 248 h 343"/>
              <a:gd name="T32" fmla="*/ 71 w 89"/>
              <a:gd name="T33" fmla="*/ 274 h 343"/>
              <a:gd name="T34" fmla="*/ 67 w 89"/>
              <a:gd name="T35" fmla="*/ 299 h 343"/>
              <a:gd name="T36" fmla="*/ 65 w 89"/>
              <a:gd name="T37" fmla="*/ 321 h 343"/>
              <a:gd name="T38" fmla="*/ 63 w 89"/>
              <a:gd name="T39" fmla="*/ 336 h 343"/>
              <a:gd name="T40" fmla="*/ 61 w 89"/>
              <a:gd name="T41" fmla="*/ 341 h 343"/>
              <a:gd name="T42" fmla="*/ 0 w 89"/>
              <a:gd name="T43" fmla="*/ 0 h 343"/>
              <a:gd name="T44" fmla="*/ 89 w 89"/>
              <a:gd name="T45" fmla="*/ 343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89" h="343">
                <a:moveTo>
                  <a:pt x="61" y="341"/>
                </a:moveTo>
                <a:lnTo>
                  <a:pt x="39" y="343"/>
                </a:lnTo>
                <a:lnTo>
                  <a:pt x="22" y="341"/>
                </a:lnTo>
                <a:lnTo>
                  <a:pt x="9" y="337"/>
                </a:lnTo>
                <a:lnTo>
                  <a:pt x="2" y="334"/>
                </a:lnTo>
                <a:lnTo>
                  <a:pt x="0" y="334"/>
                </a:lnTo>
                <a:lnTo>
                  <a:pt x="0" y="2"/>
                </a:lnTo>
                <a:lnTo>
                  <a:pt x="89" y="0"/>
                </a:lnTo>
                <a:lnTo>
                  <a:pt x="89" y="163"/>
                </a:lnTo>
                <a:lnTo>
                  <a:pt x="87" y="171"/>
                </a:lnTo>
                <a:lnTo>
                  <a:pt x="85" y="184"/>
                </a:lnTo>
                <a:lnTo>
                  <a:pt x="85" y="197"/>
                </a:lnTo>
                <a:lnTo>
                  <a:pt x="84" y="202"/>
                </a:lnTo>
                <a:lnTo>
                  <a:pt x="82" y="210"/>
                </a:lnTo>
                <a:lnTo>
                  <a:pt x="78" y="226"/>
                </a:lnTo>
                <a:lnTo>
                  <a:pt x="74" y="248"/>
                </a:lnTo>
                <a:lnTo>
                  <a:pt x="71" y="274"/>
                </a:lnTo>
                <a:lnTo>
                  <a:pt x="67" y="299"/>
                </a:lnTo>
                <a:lnTo>
                  <a:pt x="65" y="321"/>
                </a:lnTo>
                <a:lnTo>
                  <a:pt x="63" y="336"/>
                </a:lnTo>
                <a:lnTo>
                  <a:pt x="61" y="341"/>
                </a:lnTo>
                <a:close/>
              </a:path>
            </a:pathLst>
          </a:custGeom>
          <a:solidFill>
            <a:srgbClr val="DFDFDF"/>
          </a:solidFill>
          <a:ln w="9360" cap="sq">
            <a:solidFill>
              <a:srgbClr val="DFDFD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4" name="Freeform 252"/>
          <p:cNvSpPr>
            <a:spLocks noChangeArrowheads="1"/>
          </p:cNvSpPr>
          <p:nvPr/>
        </p:nvSpPr>
        <p:spPr bwMode="auto">
          <a:xfrm>
            <a:off x="3556801" y="3807721"/>
            <a:ext cx="67680" cy="482400"/>
          </a:xfrm>
          <a:custGeom>
            <a:avLst/>
            <a:gdLst>
              <a:gd name="G0" fmla="+- 1 0 0"/>
              <a:gd name="G1" fmla="+- 1 0 0"/>
              <a:gd name="G2" fmla="+- 343 0 0"/>
              <a:gd name="G3" fmla="+- 1 0 0"/>
              <a:gd name="G4" fmla="*/ 1 16385 2"/>
              <a:gd name="G5" fmla="+- 1 0 0"/>
              <a:gd name="G6" fmla="+- 1 0 0"/>
              <a:gd name="T0" fmla="*/ 47 w 47"/>
              <a:gd name="T1" fmla="*/ 0 h 347"/>
              <a:gd name="T2" fmla="*/ 47 w 47"/>
              <a:gd name="T3" fmla="*/ 341 h 347"/>
              <a:gd name="T4" fmla="*/ 23 w 47"/>
              <a:gd name="T5" fmla="*/ 345 h 347"/>
              <a:gd name="T6" fmla="*/ 6 w 47"/>
              <a:gd name="T7" fmla="*/ 347 h 347"/>
              <a:gd name="T8" fmla="*/ 0 w 47"/>
              <a:gd name="T9" fmla="*/ 347 h 347"/>
              <a:gd name="T10" fmla="*/ 0 w 47"/>
              <a:gd name="T11" fmla="*/ 4 h 347"/>
              <a:gd name="T12" fmla="*/ 47 w 47"/>
              <a:gd name="T13" fmla="*/ 0 h 347"/>
              <a:gd name="T14" fmla="*/ 0 w 47"/>
              <a:gd name="T15" fmla="*/ 0 h 347"/>
              <a:gd name="T16" fmla="*/ 47 w 47"/>
              <a:gd name="T17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47" h="347">
                <a:moveTo>
                  <a:pt x="47" y="0"/>
                </a:moveTo>
                <a:lnTo>
                  <a:pt x="47" y="341"/>
                </a:lnTo>
                <a:lnTo>
                  <a:pt x="23" y="345"/>
                </a:lnTo>
                <a:lnTo>
                  <a:pt x="6" y="347"/>
                </a:lnTo>
                <a:lnTo>
                  <a:pt x="0" y="347"/>
                </a:lnTo>
                <a:lnTo>
                  <a:pt x="0" y="4"/>
                </a:lnTo>
                <a:lnTo>
                  <a:pt x="47" y="0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5" name="Freeform 253"/>
          <p:cNvSpPr>
            <a:spLocks noChangeArrowheads="1"/>
          </p:cNvSpPr>
          <p:nvPr/>
        </p:nvSpPr>
        <p:spPr bwMode="auto">
          <a:xfrm>
            <a:off x="3320641" y="3990601"/>
            <a:ext cx="148320" cy="148320"/>
          </a:xfrm>
          <a:custGeom>
            <a:avLst/>
            <a:gdLst>
              <a:gd name="G0" fmla="+- 1 0 0"/>
              <a:gd name="G1" fmla="+- 1 0 0"/>
              <a:gd name="G2" fmla="+- 24 0 0"/>
              <a:gd name="G3" fmla="+- 1 0 0"/>
              <a:gd name="G4" fmla="+- 1 0 0"/>
              <a:gd name="G5" fmla="+- 1 0 0"/>
              <a:gd name="G6" fmla="+- 107 0 0"/>
              <a:gd name="G7" fmla="*/ 1 16385 2"/>
              <a:gd name="G8" fmla="+- 16384 0 0"/>
              <a:gd name="G9" fmla="+- 1 0 0"/>
              <a:gd name="G10" fmla="*/ 1 895 51712"/>
              <a:gd name="G11" fmla="+- 1 0 0"/>
              <a:gd name="G12" fmla="+- 1 0 0"/>
              <a:gd name="T0" fmla="*/ 52 w 102"/>
              <a:gd name="T1" fmla="*/ 24 h 107"/>
              <a:gd name="T2" fmla="*/ 65 w 102"/>
              <a:gd name="T3" fmla="*/ 66 h 107"/>
              <a:gd name="T4" fmla="*/ 37 w 102"/>
              <a:gd name="T5" fmla="*/ 66 h 107"/>
              <a:gd name="T6" fmla="*/ 52 w 102"/>
              <a:gd name="T7" fmla="*/ 24 h 107"/>
              <a:gd name="T8" fmla="*/ 0 w 102"/>
              <a:gd name="T9" fmla="*/ 107 h 107"/>
              <a:gd name="T10" fmla="*/ 24 w 102"/>
              <a:gd name="T11" fmla="*/ 107 h 107"/>
              <a:gd name="T12" fmla="*/ 32 w 102"/>
              <a:gd name="T13" fmla="*/ 85 h 107"/>
              <a:gd name="T14" fmla="*/ 71 w 102"/>
              <a:gd name="T15" fmla="*/ 85 h 107"/>
              <a:gd name="T16" fmla="*/ 78 w 102"/>
              <a:gd name="T17" fmla="*/ 107 h 107"/>
              <a:gd name="T18" fmla="*/ 102 w 102"/>
              <a:gd name="T19" fmla="*/ 107 h 107"/>
              <a:gd name="T20" fmla="*/ 65 w 102"/>
              <a:gd name="T21" fmla="*/ 0 h 107"/>
              <a:gd name="T22" fmla="*/ 39 w 102"/>
              <a:gd name="T23" fmla="*/ 0 h 107"/>
              <a:gd name="T24" fmla="*/ 0 w 102"/>
              <a:gd name="T25" fmla="*/ 107 h 107"/>
              <a:gd name="T26" fmla="*/ 0 w 102"/>
              <a:gd name="T27" fmla="*/ 0 h 107"/>
              <a:gd name="T28" fmla="*/ 102 w 102"/>
              <a:gd name="T29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102" h="107">
                <a:moveTo>
                  <a:pt x="52" y="24"/>
                </a:moveTo>
                <a:lnTo>
                  <a:pt x="65" y="66"/>
                </a:lnTo>
                <a:lnTo>
                  <a:pt x="37" y="66"/>
                </a:lnTo>
                <a:lnTo>
                  <a:pt x="52" y="24"/>
                </a:lnTo>
                <a:close/>
                <a:moveTo>
                  <a:pt x="0" y="107"/>
                </a:moveTo>
                <a:lnTo>
                  <a:pt x="24" y="107"/>
                </a:lnTo>
                <a:lnTo>
                  <a:pt x="32" y="85"/>
                </a:lnTo>
                <a:lnTo>
                  <a:pt x="71" y="85"/>
                </a:lnTo>
                <a:lnTo>
                  <a:pt x="78" y="107"/>
                </a:lnTo>
                <a:lnTo>
                  <a:pt x="102" y="107"/>
                </a:lnTo>
                <a:lnTo>
                  <a:pt x="65" y="0"/>
                </a:lnTo>
                <a:lnTo>
                  <a:pt x="39" y="0"/>
                </a:lnTo>
                <a:lnTo>
                  <a:pt x="0" y="107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6" name="Freeform 254"/>
          <p:cNvSpPr>
            <a:spLocks noChangeArrowheads="1"/>
          </p:cNvSpPr>
          <p:nvPr/>
        </p:nvSpPr>
        <p:spPr bwMode="auto">
          <a:xfrm>
            <a:off x="3301921" y="3662281"/>
            <a:ext cx="558720" cy="2779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*/ 1 0 51712"/>
              <a:gd name="G11" fmla="+- 21 0 0"/>
              <a:gd name="G12" fmla="+- 1 0 0"/>
              <a:gd name="G13" fmla="+- 1 0 0"/>
              <a:gd name="G14" fmla="+- 1 0 0"/>
              <a:gd name="G15" fmla="*/ 1 16385 2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51565 51712"/>
              <a:gd name="G23" fmla="+- 1 0 0"/>
              <a:gd name="G24" fmla="+- 65498 0 0"/>
              <a:gd name="G25" fmla="+- 65457 0 0"/>
              <a:gd name="G26" fmla="+- 65413 0 0"/>
              <a:gd name="G27" fmla="+- 65371 0 0"/>
              <a:gd name="G28" fmla="+- 65333 0 0"/>
              <a:gd name="T0" fmla="*/ 193 w 386"/>
              <a:gd name="T1" fmla="*/ 200 h 200"/>
              <a:gd name="T2" fmla="*/ 238 w 386"/>
              <a:gd name="T3" fmla="*/ 199 h 200"/>
              <a:gd name="T4" fmla="*/ 278 w 386"/>
              <a:gd name="T5" fmla="*/ 191 h 200"/>
              <a:gd name="T6" fmla="*/ 314 w 386"/>
              <a:gd name="T7" fmla="*/ 178 h 200"/>
              <a:gd name="T8" fmla="*/ 343 w 386"/>
              <a:gd name="T9" fmla="*/ 163 h 200"/>
              <a:gd name="T10" fmla="*/ 366 w 386"/>
              <a:gd name="T11" fmla="*/ 145 h 200"/>
              <a:gd name="T12" fmla="*/ 380 w 386"/>
              <a:gd name="T13" fmla="*/ 124 h 200"/>
              <a:gd name="T14" fmla="*/ 386 w 386"/>
              <a:gd name="T15" fmla="*/ 100 h 200"/>
              <a:gd name="T16" fmla="*/ 380 w 386"/>
              <a:gd name="T17" fmla="*/ 78 h 200"/>
              <a:gd name="T18" fmla="*/ 366 w 386"/>
              <a:gd name="T19" fmla="*/ 56 h 200"/>
              <a:gd name="T20" fmla="*/ 343 w 386"/>
              <a:gd name="T21" fmla="*/ 37 h 200"/>
              <a:gd name="T22" fmla="*/ 314 w 386"/>
              <a:gd name="T23" fmla="*/ 22 h 200"/>
              <a:gd name="T24" fmla="*/ 278 w 386"/>
              <a:gd name="T25" fmla="*/ 11 h 200"/>
              <a:gd name="T26" fmla="*/ 238 w 386"/>
              <a:gd name="T27" fmla="*/ 2 h 200"/>
              <a:gd name="T28" fmla="*/ 193 w 386"/>
              <a:gd name="T29" fmla="*/ 0 h 200"/>
              <a:gd name="T30" fmla="*/ 149 w 386"/>
              <a:gd name="T31" fmla="*/ 2 h 200"/>
              <a:gd name="T32" fmla="*/ 110 w 386"/>
              <a:gd name="T33" fmla="*/ 11 h 200"/>
              <a:gd name="T34" fmla="*/ 73 w 386"/>
              <a:gd name="T35" fmla="*/ 22 h 200"/>
              <a:gd name="T36" fmla="*/ 43 w 386"/>
              <a:gd name="T37" fmla="*/ 37 h 200"/>
              <a:gd name="T38" fmla="*/ 21 w 386"/>
              <a:gd name="T39" fmla="*/ 56 h 200"/>
              <a:gd name="T40" fmla="*/ 6 w 386"/>
              <a:gd name="T41" fmla="*/ 78 h 200"/>
              <a:gd name="T42" fmla="*/ 0 w 386"/>
              <a:gd name="T43" fmla="*/ 100 h 200"/>
              <a:gd name="T44" fmla="*/ 6 w 386"/>
              <a:gd name="T45" fmla="*/ 124 h 200"/>
              <a:gd name="T46" fmla="*/ 21 w 386"/>
              <a:gd name="T47" fmla="*/ 145 h 200"/>
              <a:gd name="T48" fmla="*/ 43 w 386"/>
              <a:gd name="T49" fmla="*/ 163 h 200"/>
              <a:gd name="T50" fmla="*/ 73 w 386"/>
              <a:gd name="T51" fmla="*/ 178 h 200"/>
              <a:gd name="T52" fmla="*/ 110 w 386"/>
              <a:gd name="T53" fmla="*/ 191 h 200"/>
              <a:gd name="T54" fmla="*/ 149 w 386"/>
              <a:gd name="T55" fmla="*/ 199 h 200"/>
              <a:gd name="T56" fmla="*/ 193 w 386"/>
              <a:gd name="T57" fmla="*/ 200 h 200"/>
              <a:gd name="T58" fmla="*/ 0 w 386"/>
              <a:gd name="T59" fmla="*/ 0 h 200"/>
              <a:gd name="T60" fmla="*/ 386 w 386"/>
              <a:gd name="T61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T58" t="T59" r="T60" b="T61"/>
            <a:pathLst>
              <a:path w="386" h="200">
                <a:moveTo>
                  <a:pt x="193" y="200"/>
                </a:moveTo>
                <a:lnTo>
                  <a:pt x="238" y="199"/>
                </a:lnTo>
                <a:lnTo>
                  <a:pt x="278" y="191"/>
                </a:lnTo>
                <a:lnTo>
                  <a:pt x="314" y="178"/>
                </a:lnTo>
                <a:lnTo>
                  <a:pt x="343" y="163"/>
                </a:lnTo>
                <a:lnTo>
                  <a:pt x="366" y="145"/>
                </a:lnTo>
                <a:lnTo>
                  <a:pt x="380" y="124"/>
                </a:lnTo>
                <a:lnTo>
                  <a:pt x="386" y="100"/>
                </a:lnTo>
                <a:lnTo>
                  <a:pt x="380" y="78"/>
                </a:lnTo>
                <a:lnTo>
                  <a:pt x="366" y="56"/>
                </a:lnTo>
                <a:lnTo>
                  <a:pt x="343" y="37"/>
                </a:lnTo>
                <a:lnTo>
                  <a:pt x="314" y="22"/>
                </a:lnTo>
                <a:lnTo>
                  <a:pt x="278" y="11"/>
                </a:lnTo>
                <a:lnTo>
                  <a:pt x="238" y="2"/>
                </a:lnTo>
                <a:lnTo>
                  <a:pt x="193" y="0"/>
                </a:lnTo>
                <a:lnTo>
                  <a:pt x="149" y="2"/>
                </a:lnTo>
                <a:lnTo>
                  <a:pt x="110" y="11"/>
                </a:lnTo>
                <a:lnTo>
                  <a:pt x="73" y="22"/>
                </a:lnTo>
                <a:lnTo>
                  <a:pt x="43" y="37"/>
                </a:lnTo>
                <a:lnTo>
                  <a:pt x="21" y="56"/>
                </a:lnTo>
                <a:lnTo>
                  <a:pt x="6" y="78"/>
                </a:lnTo>
                <a:lnTo>
                  <a:pt x="0" y="100"/>
                </a:lnTo>
                <a:lnTo>
                  <a:pt x="6" y="124"/>
                </a:lnTo>
                <a:lnTo>
                  <a:pt x="21" y="145"/>
                </a:lnTo>
                <a:lnTo>
                  <a:pt x="43" y="163"/>
                </a:lnTo>
                <a:lnTo>
                  <a:pt x="73" y="178"/>
                </a:lnTo>
                <a:lnTo>
                  <a:pt x="110" y="191"/>
                </a:lnTo>
                <a:lnTo>
                  <a:pt x="149" y="199"/>
                </a:lnTo>
                <a:lnTo>
                  <a:pt x="193" y="200"/>
                </a:lnTo>
                <a:close/>
              </a:path>
            </a:pathLst>
          </a:custGeom>
          <a:solidFill>
            <a:srgbClr val="BFBFBF"/>
          </a:solidFill>
          <a:ln w="9360" cap="sq">
            <a:solidFill>
              <a:srgbClr val="BFBFB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7" name="Freeform 255"/>
          <p:cNvSpPr>
            <a:spLocks noChangeArrowheads="1"/>
          </p:cNvSpPr>
          <p:nvPr/>
        </p:nvSpPr>
        <p:spPr bwMode="auto">
          <a:xfrm>
            <a:off x="3301921" y="3662281"/>
            <a:ext cx="558720" cy="2779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*/ 1 0 51712"/>
              <a:gd name="G11" fmla="+- 21 0 0"/>
              <a:gd name="G12" fmla="+- 1 0 0"/>
              <a:gd name="G13" fmla="+- 1 0 0"/>
              <a:gd name="G14" fmla="+- 1 0 0"/>
              <a:gd name="G15" fmla="*/ 1 16385 2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7033 61568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1 0 0"/>
              <a:gd name="T0" fmla="*/ 193 w 386"/>
              <a:gd name="T1" fmla="*/ 200 h 200"/>
              <a:gd name="T2" fmla="*/ 238 w 386"/>
              <a:gd name="T3" fmla="*/ 199 h 200"/>
              <a:gd name="T4" fmla="*/ 278 w 386"/>
              <a:gd name="T5" fmla="*/ 191 h 200"/>
              <a:gd name="T6" fmla="*/ 314 w 386"/>
              <a:gd name="T7" fmla="*/ 178 h 200"/>
              <a:gd name="T8" fmla="*/ 343 w 386"/>
              <a:gd name="T9" fmla="*/ 163 h 200"/>
              <a:gd name="T10" fmla="*/ 366 w 386"/>
              <a:gd name="T11" fmla="*/ 145 h 200"/>
              <a:gd name="T12" fmla="*/ 380 w 386"/>
              <a:gd name="T13" fmla="*/ 124 h 200"/>
              <a:gd name="T14" fmla="*/ 386 w 386"/>
              <a:gd name="T15" fmla="*/ 100 h 200"/>
              <a:gd name="T16" fmla="*/ 380 w 386"/>
              <a:gd name="T17" fmla="*/ 78 h 200"/>
              <a:gd name="T18" fmla="*/ 366 w 386"/>
              <a:gd name="T19" fmla="*/ 56 h 200"/>
              <a:gd name="T20" fmla="*/ 343 w 386"/>
              <a:gd name="T21" fmla="*/ 37 h 200"/>
              <a:gd name="T22" fmla="*/ 314 w 386"/>
              <a:gd name="T23" fmla="*/ 22 h 200"/>
              <a:gd name="T24" fmla="*/ 278 w 386"/>
              <a:gd name="T25" fmla="*/ 11 h 200"/>
              <a:gd name="T26" fmla="*/ 238 w 386"/>
              <a:gd name="T27" fmla="*/ 2 h 200"/>
              <a:gd name="T28" fmla="*/ 193 w 386"/>
              <a:gd name="T29" fmla="*/ 0 h 200"/>
              <a:gd name="T30" fmla="*/ 149 w 386"/>
              <a:gd name="T31" fmla="*/ 2 h 200"/>
              <a:gd name="T32" fmla="*/ 110 w 386"/>
              <a:gd name="T33" fmla="*/ 11 h 200"/>
              <a:gd name="T34" fmla="*/ 73 w 386"/>
              <a:gd name="T35" fmla="*/ 22 h 200"/>
              <a:gd name="T36" fmla="*/ 43 w 386"/>
              <a:gd name="T37" fmla="*/ 37 h 200"/>
              <a:gd name="T38" fmla="*/ 21 w 386"/>
              <a:gd name="T39" fmla="*/ 56 h 200"/>
              <a:gd name="T40" fmla="*/ 6 w 386"/>
              <a:gd name="T41" fmla="*/ 78 h 200"/>
              <a:gd name="T42" fmla="*/ 0 w 386"/>
              <a:gd name="T43" fmla="*/ 100 h 200"/>
              <a:gd name="T44" fmla="*/ 6 w 386"/>
              <a:gd name="T45" fmla="*/ 124 h 200"/>
              <a:gd name="T46" fmla="*/ 21 w 386"/>
              <a:gd name="T47" fmla="*/ 145 h 200"/>
              <a:gd name="T48" fmla="*/ 43 w 386"/>
              <a:gd name="T49" fmla="*/ 163 h 200"/>
              <a:gd name="T50" fmla="*/ 73 w 386"/>
              <a:gd name="T51" fmla="*/ 178 h 200"/>
              <a:gd name="T52" fmla="*/ 110 w 386"/>
              <a:gd name="T53" fmla="*/ 191 h 200"/>
              <a:gd name="T54" fmla="*/ 149 w 386"/>
              <a:gd name="T55" fmla="*/ 199 h 200"/>
              <a:gd name="T56" fmla="*/ 193 w 386"/>
              <a:gd name="T57" fmla="*/ 200 h 200"/>
              <a:gd name="T58" fmla="*/ 0 w 386"/>
              <a:gd name="T59" fmla="*/ 0 h 200"/>
              <a:gd name="T60" fmla="*/ 386 w 386"/>
              <a:gd name="T61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T58" t="T59" r="T60" b="T61"/>
            <a:pathLst>
              <a:path w="386" h="200">
                <a:moveTo>
                  <a:pt x="193" y="200"/>
                </a:moveTo>
                <a:lnTo>
                  <a:pt x="238" y="199"/>
                </a:lnTo>
                <a:lnTo>
                  <a:pt x="278" y="191"/>
                </a:lnTo>
                <a:lnTo>
                  <a:pt x="314" y="178"/>
                </a:lnTo>
                <a:lnTo>
                  <a:pt x="343" y="163"/>
                </a:lnTo>
                <a:lnTo>
                  <a:pt x="366" y="145"/>
                </a:lnTo>
                <a:lnTo>
                  <a:pt x="380" y="124"/>
                </a:lnTo>
                <a:lnTo>
                  <a:pt x="386" y="100"/>
                </a:lnTo>
                <a:lnTo>
                  <a:pt x="380" y="78"/>
                </a:lnTo>
                <a:lnTo>
                  <a:pt x="366" y="56"/>
                </a:lnTo>
                <a:lnTo>
                  <a:pt x="343" y="37"/>
                </a:lnTo>
                <a:lnTo>
                  <a:pt x="314" y="22"/>
                </a:lnTo>
                <a:lnTo>
                  <a:pt x="278" y="11"/>
                </a:lnTo>
                <a:lnTo>
                  <a:pt x="238" y="2"/>
                </a:lnTo>
                <a:lnTo>
                  <a:pt x="193" y="0"/>
                </a:lnTo>
                <a:lnTo>
                  <a:pt x="149" y="2"/>
                </a:lnTo>
                <a:lnTo>
                  <a:pt x="110" y="11"/>
                </a:lnTo>
                <a:lnTo>
                  <a:pt x="73" y="22"/>
                </a:lnTo>
                <a:lnTo>
                  <a:pt x="43" y="37"/>
                </a:lnTo>
                <a:lnTo>
                  <a:pt x="21" y="56"/>
                </a:lnTo>
                <a:lnTo>
                  <a:pt x="6" y="78"/>
                </a:lnTo>
                <a:lnTo>
                  <a:pt x="0" y="100"/>
                </a:lnTo>
                <a:lnTo>
                  <a:pt x="6" y="124"/>
                </a:lnTo>
                <a:lnTo>
                  <a:pt x="21" y="145"/>
                </a:lnTo>
                <a:lnTo>
                  <a:pt x="43" y="163"/>
                </a:lnTo>
                <a:lnTo>
                  <a:pt x="73" y="178"/>
                </a:lnTo>
                <a:lnTo>
                  <a:pt x="110" y="191"/>
                </a:lnTo>
                <a:lnTo>
                  <a:pt x="149" y="199"/>
                </a:lnTo>
                <a:lnTo>
                  <a:pt x="193" y="200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" name="Freeform 256"/>
          <p:cNvSpPr>
            <a:spLocks noChangeArrowheads="1"/>
          </p:cNvSpPr>
          <p:nvPr/>
        </p:nvSpPr>
        <p:spPr bwMode="auto">
          <a:xfrm>
            <a:off x="3355201" y="3634921"/>
            <a:ext cx="453600" cy="2664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18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65529 0 0"/>
              <a:gd name="G22" fmla="+- 65488 0 0"/>
              <a:gd name="G23" fmla="+- 65448 0 0"/>
              <a:gd name="G24" fmla="+- 65410 0 0"/>
              <a:gd name="T0" fmla="*/ 157 w 313"/>
              <a:gd name="T1" fmla="*/ 191 h 191"/>
              <a:gd name="T2" fmla="*/ 198 w 313"/>
              <a:gd name="T3" fmla="*/ 187 h 191"/>
              <a:gd name="T4" fmla="*/ 235 w 313"/>
              <a:gd name="T5" fmla="*/ 180 h 191"/>
              <a:gd name="T6" fmla="*/ 268 w 313"/>
              <a:gd name="T7" fmla="*/ 167 h 191"/>
              <a:gd name="T8" fmla="*/ 293 w 313"/>
              <a:gd name="T9" fmla="*/ 150 h 191"/>
              <a:gd name="T10" fmla="*/ 307 w 313"/>
              <a:gd name="T11" fmla="*/ 130 h 191"/>
              <a:gd name="T12" fmla="*/ 313 w 313"/>
              <a:gd name="T13" fmla="*/ 107 h 191"/>
              <a:gd name="T14" fmla="*/ 307 w 313"/>
              <a:gd name="T15" fmla="*/ 85 h 191"/>
              <a:gd name="T16" fmla="*/ 293 w 313"/>
              <a:gd name="T17" fmla="*/ 59 h 191"/>
              <a:gd name="T18" fmla="*/ 268 w 313"/>
              <a:gd name="T19" fmla="*/ 37 h 191"/>
              <a:gd name="T20" fmla="*/ 235 w 313"/>
              <a:gd name="T21" fmla="*/ 18 h 191"/>
              <a:gd name="T22" fmla="*/ 198 w 313"/>
              <a:gd name="T23" fmla="*/ 5 h 191"/>
              <a:gd name="T24" fmla="*/ 157 w 313"/>
              <a:gd name="T25" fmla="*/ 0 h 191"/>
              <a:gd name="T26" fmla="*/ 114 w 313"/>
              <a:gd name="T27" fmla="*/ 5 h 191"/>
              <a:gd name="T28" fmla="*/ 77 w 313"/>
              <a:gd name="T29" fmla="*/ 18 h 191"/>
              <a:gd name="T30" fmla="*/ 46 w 313"/>
              <a:gd name="T31" fmla="*/ 37 h 191"/>
              <a:gd name="T32" fmla="*/ 22 w 313"/>
              <a:gd name="T33" fmla="*/ 59 h 191"/>
              <a:gd name="T34" fmla="*/ 5 w 313"/>
              <a:gd name="T35" fmla="*/ 85 h 191"/>
              <a:gd name="T36" fmla="*/ 0 w 313"/>
              <a:gd name="T37" fmla="*/ 107 h 191"/>
              <a:gd name="T38" fmla="*/ 5 w 313"/>
              <a:gd name="T39" fmla="*/ 130 h 191"/>
              <a:gd name="T40" fmla="*/ 22 w 313"/>
              <a:gd name="T41" fmla="*/ 150 h 191"/>
              <a:gd name="T42" fmla="*/ 46 w 313"/>
              <a:gd name="T43" fmla="*/ 167 h 191"/>
              <a:gd name="T44" fmla="*/ 77 w 313"/>
              <a:gd name="T45" fmla="*/ 180 h 191"/>
              <a:gd name="T46" fmla="*/ 114 w 313"/>
              <a:gd name="T47" fmla="*/ 187 h 191"/>
              <a:gd name="T48" fmla="*/ 157 w 313"/>
              <a:gd name="T49" fmla="*/ 191 h 191"/>
              <a:gd name="T50" fmla="*/ 0 w 313"/>
              <a:gd name="T51" fmla="*/ 0 h 191"/>
              <a:gd name="T52" fmla="*/ 313 w 313"/>
              <a:gd name="T53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313" h="191">
                <a:moveTo>
                  <a:pt x="157" y="191"/>
                </a:moveTo>
                <a:lnTo>
                  <a:pt x="198" y="187"/>
                </a:lnTo>
                <a:lnTo>
                  <a:pt x="235" y="180"/>
                </a:lnTo>
                <a:lnTo>
                  <a:pt x="268" y="167"/>
                </a:lnTo>
                <a:lnTo>
                  <a:pt x="293" y="150"/>
                </a:lnTo>
                <a:lnTo>
                  <a:pt x="307" y="130"/>
                </a:lnTo>
                <a:lnTo>
                  <a:pt x="313" y="107"/>
                </a:lnTo>
                <a:lnTo>
                  <a:pt x="307" y="85"/>
                </a:lnTo>
                <a:lnTo>
                  <a:pt x="293" y="59"/>
                </a:lnTo>
                <a:lnTo>
                  <a:pt x="268" y="37"/>
                </a:lnTo>
                <a:lnTo>
                  <a:pt x="235" y="18"/>
                </a:lnTo>
                <a:lnTo>
                  <a:pt x="198" y="5"/>
                </a:lnTo>
                <a:lnTo>
                  <a:pt x="157" y="0"/>
                </a:lnTo>
                <a:lnTo>
                  <a:pt x="114" y="5"/>
                </a:lnTo>
                <a:lnTo>
                  <a:pt x="77" y="18"/>
                </a:lnTo>
                <a:lnTo>
                  <a:pt x="46" y="37"/>
                </a:lnTo>
                <a:lnTo>
                  <a:pt x="22" y="59"/>
                </a:lnTo>
                <a:lnTo>
                  <a:pt x="5" y="85"/>
                </a:lnTo>
                <a:lnTo>
                  <a:pt x="0" y="107"/>
                </a:lnTo>
                <a:lnTo>
                  <a:pt x="5" y="130"/>
                </a:lnTo>
                <a:lnTo>
                  <a:pt x="22" y="150"/>
                </a:lnTo>
                <a:lnTo>
                  <a:pt x="46" y="167"/>
                </a:lnTo>
                <a:lnTo>
                  <a:pt x="77" y="180"/>
                </a:lnTo>
                <a:lnTo>
                  <a:pt x="114" y="187"/>
                </a:lnTo>
                <a:lnTo>
                  <a:pt x="157" y="191"/>
                </a:lnTo>
                <a:close/>
              </a:path>
            </a:pathLst>
          </a:custGeom>
          <a:solidFill>
            <a:srgbClr val="404040"/>
          </a:solidFill>
          <a:ln w="9360" cap="sq">
            <a:solidFill>
              <a:srgbClr val="4040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9" name="Freeform 257"/>
          <p:cNvSpPr>
            <a:spLocks noChangeArrowheads="1"/>
          </p:cNvSpPr>
          <p:nvPr/>
        </p:nvSpPr>
        <p:spPr bwMode="auto">
          <a:xfrm>
            <a:off x="3375361" y="3637800"/>
            <a:ext cx="411840" cy="236160"/>
          </a:xfrm>
          <a:custGeom>
            <a:avLst/>
            <a:gdLst>
              <a:gd name="G0" fmla="+- 1 0 0"/>
              <a:gd name="G1" fmla="+- 1 0 0"/>
              <a:gd name="G2" fmla="+- 280 0 0"/>
              <a:gd name="G3" fmla="cos 135 G2"/>
              <a:gd name="G4" fmla="+- 1 0 0"/>
              <a:gd name="G5" fmla="+- 243 0 0"/>
              <a:gd name="G6" fmla="cos 53 G5"/>
              <a:gd name="G7" fmla="+- 1 0 0"/>
              <a:gd name="G8" fmla="+- 1 0 0"/>
              <a:gd name="G9" fmla="+- 1 0 0"/>
              <a:gd name="G10" fmla="+- 1 0 0"/>
              <a:gd name="G11" fmla="+- 65522 0 0"/>
              <a:gd name="G12" fmla="+- 1 0 0"/>
              <a:gd name="G13" fmla="+- 1 0 0"/>
              <a:gd name="G14" fmla="+- 1 0 0"/>
              <a:gd name="G15" fmla="*/ 1 16385 2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51565 51712"/>
              <a:gd name="G22" fmla="+- 1 0 0"/>
              <a:gd name="G23" fmla="+- 65526 0 0"/>
              <a:gd name="G24" fmla="+- 65490 0 0"/>
              <a:gd name="G25" fmla="+- 65454 0 0"/>
              <a:gd name="G26" fmla="+- 65420 0 0"/>
              <a:gd name="T0" fmla="*/ 143 w 284"/>
              <a:gd name="T1" fmla="*/ 170 h 170"/>
              <a:gd name="T2" fmla="*/ 180 w 284"/>
              <a:gd name="T3" fmla="*/ 168 h 170"/>
              <a:gd name="T4" fmla="*/ 214 w 284"/>
              <a:gd name="T5" fmla="*/ 161 h 170"/>
              <a:gd name="T6" fmla="*/ 243 w 284"/>
              <a:gd name="T7" fmla="*/ 150 h 170"/>
              <a:gd name="T8" fmla="*/ 266 w 284"/>
              <a:gd name="T9" fmla="*/ 135 h 170"/>
              <a:gd name="T10" fmla="*/ 280 w 284"/>
              <a:gd name="T11" fmla="*/ 116 h 170"/>
              <a:gd name="T12" fmla="*/ 284 w 284"/>
              <a:gd name="T13" fmla="*/ 96 h 170"/>
              <a:gd name="T14" fmla="*/ 280 w 284"/>
              <a:gd name="T15" fmla="*/ 76 h 170"/>
              <a:gd name="T16" fmla="*/ 266 w 284"/>
              <a:gd name="T17" fmla="*/ 53 h 170"/>
              <a:gd name="T18" fmla="*/ 243 w 284"/>
              <a:gd name="T19" fmla="*/ 33 h 170"/>
              <a:gd name="T20" fmla="*/ 214 w 284"/>
              <a:gd name="T21" fmla="*/ 16 h 170"/>
              <a:gd name="T22" fmla="*/ 180 w 284"/>
              <a:gd name="T23" fmla="*/ 3 h 170"/>
              <a:gd name="T24" fmla="*/ 143 w 284"/>
              <a:gd name="T25" fmla="*/ 0 h 170"/>
              <a:gd name="T26" fmla="*/ 106 w 284"/>
              <a:gd name="T27" fmla="*/ 3 h 170"/>
              <a:gd name="T28" fmla="*/ 71 w 284"/>
              <a:gd name="T29" fmla="*/ 16 h 170"/>
              <a:gd name="T30" fmla="*/ 43 w 284"/>
              <a:gd name="T31" fmla="*/ 33 h 170"/>
              <a:gd name="T32" fmla="*/ 21 w 284"/>
              <a:gd name="T33" fmla="*/ 53 h 170"/>
              <a:gd name="T34" fmla="*/ 6 w 284"/>
              <a:gd name="T35" fmla="*/ 76 h 170"/>
              <a:gd name="T36" fmla="*/ 0 w 284"/>
              <a:gd name="T37" fmla="*/ 96 h 170"/>
              <a:gd name="T38" fmla="*/ 6 w 284"/>
              <a:gd name="T39" fmla="*/ 116 h 170"/>
              <a:gd name="T40" fmla="*/ 21 w 284"/>
              <a:gd name="T41" fmla="*/ 135 h 170"/>
              <a:gd name="T42" fmla="*/ 43 w 284"/>
              <a:gd name="T43" fmla="*/ 150 h 170"/>
              <a:gd name="T44" fmla="*/ 71 w 284"/>
              <a:gd name="T45" fmla="*/ 161 h 170"/>
              <a:gd name="T46" fmla="*/ 106 w 284"/>
              <a:gd name="T47" fmla="*/ 168 h 170"/>
              <a:gd name="T48" fmla="*/ 143 w 284"/>
              <a:gd name="T49" fmla="*/ 170 h 170"/>
              <a:gd name="T50" fmla="*/ 0 w 284"/>
              <a:gd name="T51" fmla="*/ 0 h 170"/>
              <a:gd name="T52" fmla="*/ 284 w 284"/>
              <a:gd name="T53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84" h="170">
                <a:moveTo>
                  <a:pt x="143" y="170"/>
                </a:moveTo>
                <a:lnTo>
                  <a:pt x="180" y="168"/>
                </a:lnTo>
                <a:lnTo>
                  <a:pt x="214" y="161"/>
                </a:lnTo>
                <a:lnTo>
                  <a:pt x="243" y="150"/>
                </a:lnTo>
                <a:lnTo>
                  <a:pt x="266" y="135"/>
                </a:lnTo>
                <a:lnTo>
                  <a:pt x="280" y="116"/>
                </a:lnTo>
                <a:lnTo>
                  <a:pt x="284" y="96"/>
                </a:lnTo>
                <a:lnTo>
                  <a:pt x="280" y="76"/>
                </a:lnTo>
                <a:lnTo>
                  <a:pt x="266" y="53"/>
                </a:lnTo>
                <a:lnTo>
                  <a:pt x="243" y="33"/>
                </a:lnTo>
                <a:lnTo>
                  <a:pt x="214" y="16"/>
                </a:lnTo>
                <a:lnTo>
                  <a:pt x="180" y="3"/>
                </a:lnTo>
                <a:lnTo>
                  <a:pt x="143" y="0"/>
                </a:lnTo>
                <a:lnTo>
                  <a:pt x="106" y="3"/>
                </a:lnTo>
                <a:lnTo>
                  <a:pt x="71" y="16"/>
                </a:lnTo>
                <a:lnTo>
                  <a:pt x="43" y="33"/>
                </a:lnTo>
                <a:lnTo>
                  <a:pt x="21" y="53"/>
                </a:lnTo>
                <a:lnTo>
                  <a:pt x="6" y="76"/>
                </a:lnTo>
                <a:lnTo>
                  <a:pt x="0" y="96"/>
                </a:lnTo>
                <a:lnTo>
                  <a:pt x="6" y="116"/>
                </a:lnTo>
                <a:lnTo>
                  <a:pt x="21" y="135"/>
                </a:lnTo>
                <a:lnTo>
                  <a:pt x="43" y="150"/>
                </a:lnTo>
                <a:lnTo>
                  <a:pt x="71" y="161"/>
                </a:lnTo>
                <a:lnTo>
                  <a:pt x="106" y="168"/>
                </a:lnTo>
                <a:lnTo>
                  <a:pt x="143" y="170"/>
                </a:lnTo>
                <a:close/>
              </a:path>
            </a:pathLst>
          </a:custGeom>
          <a:solidFill>
            <a:srgbClr val="585858"/>
          </a:solidFill>
          <a:ln w="9360" cap="sq">
            <a:solidFill>
              <a:srgbClr val="58585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0" name="Freeform 258"/>
          <p:cNvSpPr>
            <a:spLocks noChangeArrowheads="1"/>
          </p:cNvSpPr>
          <p:nvPr/>
        </p:nvSpPr>
        <p:spPr bwMode="auto">
          <a:xfrm>
            <a:off x="3399841" y="3639241"/>
            <a:ext cx="364320" cy="2131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22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65529 0 0"/>
              <a:gd name="G22" fmla="+- 65498 0 0"/>
              <a:gd name="G23" fmla="+- 65464 0 0"/>
              <a:gd name="G24" fmla="+- 65434 0 0"/>
              <a:gd name="T0" fmla="*/ 126 w 252"/>
              <a:gd name="T1" fmla="*/ 153 h 153"/>
              <a:gd name="T2" fmla="*/ 160 w 252"/>
              <a:gd name="T3" fmla="*/ 151 h 153"/>
              <a:gd name="T4" fmla="*/ 189 w 252"/>
              <a:gd name="T5" fmla="*/ 143 h 153"/>
              <a:gd name="T6" fmla="*/ 215 w 252"/>
              <a:gd name="T7" fmla="*/ 134 h 153"/>
              <a:gd name="T8" fmla="*/ 236 w 252"/>
              <a:gd name="T9" fmla="*/ 119 h 153"/>
              <a:gd name="T10" fmla="*/ 249 w 252"/>
              <a:gd name="T11" fmla="*/ 104 h 153"/>
              <a:gd name="T12" fmla="*/ 252 w 252"/>
              <a:gd name="T13" fmla="*/ 86 h 153"/>
              <a:gd name="T14" fmla="*/ 249 w 252"/>
              <a:gd name="T15" fmla="*/ 67 h 153"/>
              <a:gd name="T16" fmla="*/ 236 w 252"/>
              <a:gd name="T17" fmla="*/ 49 h 153"/>
              <a:gd name="T18" fmla="*/ 215 w 252"/>
              <a:gd name="T19" fmla="*/ 30 h 153"/>
              <a:gd name="T20" fmla="*/ 189 w 252"/>
              <a:gd name="T21" fmla="*/ 13 h 153"/>
              <a:gd name="T22" fmla="*/ 160 w 252"/>
              <a:gd name="T23" fmla="*/ 4 h 153"/>
              <a:gd name="T24" fmla="*/ 126 w 252"/>
              <a:gd name="T25" fmla="*/ 0 h 153"/>
              <a:gd name="T26" fmla="*/ 93 w 252"/>
              <a:gd name="T27" fmla="*/ 4 h 153"/>
              <a:gd name="T28" fmla="*/ 63 w 252"/>
              <a:gd name="T29" fmla="*/ 13 h 153"/>
              <a:gd name="T30" fmla="*/ 37 w 252"/>
              <a:gd name="T31" fmla="*/ 30 h 153"/>
              <a:gd name="T32" fmla="*/ 17 w 252"/>
              <a:gd name="T33" fmla="*/ 49 h 153"/>
              <a:gd name="T34" fmla="*/ 4 w 252"/>
              <a:gd name="T35" fmla="*/ 67 h 153"/>
              <a:gd name="T36" fmla="*/ 0 w 252"/>
              <a:gd name="T37" fmla="*/ 86 h 153"/>
              <a:gd name="T38" fmla="*/ 4 w 252"/>
              <a:gd name="T39" fmla="*/ 104 h 153"/>
              <a:gd name="T40" fmla="*/ 17 w 252"/>
              <a:gd name="T41" fmla="*/ 119 h 153"/>
              <a:gd name="T42" fmla="*/ 37 w 252"/>
              <a:gd name="T43" fmla="*/ 134 h 153"/>
              <a:gd name="T44" fmla="*/ 63 w 252"/>
              <a:gd name="T45" fmla="*/ 143 h 153"/>
              <a:gd name="T46" fmla="*/ 93 w 252"/>
              <a:gd name="T47" fmla="*/ 151 h 153"/>
              <a:gd name="T48" fmla="*/ 126 w 252"/>
              <a:gd name="T49" fmla="*/ 153 h 153"/>
              <a:gd name="T50" fmla="*/ 0 w 252"/>
              <a:gd name="T51" fmla="*/ 0 h 153"/>
              <a:gd name="T52" fmla="*/ 252 w 252"/>
              <a:gd name="T53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52" h="153">
                <a:moveTo>
                  <a:pt x="126" y="153"/>
                </a:moveTo>
                <a:lnTo>
                  <a:pt x="160" y="151"/>
                </a:lnTo>
                <a:lnTo>
                  <a:pt x="189" y="143"/>
                </a:lnTo>
                <a:lnTo>
                  <a:pt x="215" y="134"/>
                </a:lnTo>
                <a:lnTo>
                  <a:pt x="236" y="119"/>
                </a:lnTo>
                <a:lnTo>
                  <a:pt x="249" y="104"/>
                </a:lnTo>
                <a:lnTo>
                  <a:pt x="252" y="86"/>
                </a:lnTo>
                <a:lnTo>
                  <a:pt x="249" y="67"/>
                </a:lnTo>
                <a:lnTo>
                  <a:pt x="236" y="49"/>
                </a:lnTo>
                <a:lnTo>
                  <a:pt x="215" y="30"/>
                </a:lnTo>
                <a:lnTo>
                  <a:pt x="189" y="13"/>
                </a:lnTo>
                <a:lnTo>
                  <a:pt x="160" y="4"/>
                </a:lnTo>
                <a:lnTo>
                  <a:pt x="126" y="0"/>
                </a:lnTo>
                <a:lnTo>
                  <a:pt x="93" y="4"/>
                </a:lnTo>
                <a:lnTo>
                  <a:pt x="63" y="13"/>
                </a:lnTo>
                <a:lnTo>
                  <a:pt x="37" y="30"/>
                </a:lnTo>
                <a:lnTo>
                  <a:pt x="17" y="49"/>
                </a:lnTo>
                <a:lnTo>
                  <a:pt x="4" y="67"/>
                </a:lnTo>
                <a:lnTo>
                  <a:pt x="0" y="86"/>
                </a:lnTo>
                <a:lnTo>
                  <a:pt x="4" y="104"/>
                </a:lnTo>
                <a:lnTo>
                  <a:pt x="17" y="119"/>
                </a:lnTo>
                <a:lnTo>
                  <a:pt x="37" y="134"/>
                </a:lnTo>
                <a:lnTo>
                  <a:pt x="63" y="143"/>
                </a:lnTo>
                <a:lnTo>
                  <a:pt x="93" y="151"/>
                </a:lnTo>
                <a:lnTo>
                  <a:pt x="126" y="153"/>
                </a:lnTo>
                <a:close/>
              </a:path>
            </a:pathLst>
          </a:custGeom>
          <a:solidFill>
            <a:srgbClr val="707070"/>
          </a:solidFill>
          <a:ln w="9360" cap="sq">
            <a:solidFill>
              <a:srgbClr val="707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1" name="Freeform 259"/>
          <p:cNvSpPr>
            <a:spLocks noChangeArrowheads="1"/>
          </p:cNvSpPr>
          <p:nvPr/>
        </p:nvSpPr>
        <p:spPr bwMode="auto">
          <a:xfrm>
            <a:off x="3421441" y="3639241"/>
            <a:ext cx="321120" cy="18864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0 51712"/>
              <a:gd name="G9" fmla="+- 95 0 0"/>
              <a:gd name="G10" fmla="+- 1 0 0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14 0 0"/>
              <a:gd name="G24" fmla="+- 51 0 0"/>
              <a:gd name="G25" fmla="+- 88 0 0"/>
              <a:gd name="T0" fmla="*/ 111 w 222"/>
              <a:gd name="T1" fmla="*/ 136 h 136"/>
              <a:gd name="T2" fmla="*/ 146 w 222"/>
              <a:gd name="T3" fmla="*/ 132 h 136"/>
              <a:gd name="T4" fmla="*/ 176 w 222"/>
              <a:gd name="T5" fmla="*/ 125 h 136"/>
              <a:gd name="T6" fmla="*/ 200 w 222"/>
              <a:gd name="T7" fmla="*/ 112 h 136"/>
              <a:gd name="T8" fmla="*/ 217 w 222"/>
              <a:gd name="T9" fmla="*/ 95 h 136"/>
              <a:gd name="T10" fmla="*/ 222 w 222"/>
              <a:gd name="T11" fmla="*/ 78 h 136"/>
              <a:gd name="T12" fmla="*/ 219 w 222"/>
              <a:gd name="T13" fmla="*/ 62 h 136"/>
              <a:gd name="T14" fmla="*/ 208 w 222"/>
              <a:gd name="T15" fmla="*/ 43 h 136"/>
              <a:gd name="T16" fmla="*/ 189 w 222"/>
              <a:gd name="T17" fmla="*/ 26 h 136"/>
              <a:gd name="T18" fmla="*/ 167 w 222"/>
              <a:gd name="T19" fmla="*/ 13 h 136"/>
              <a:gd name="T20" fmla="*/ 141 w 222"/>
              <a:gd name="T21" fmla="*/ 4 h 136"/>
              <a:gd name="T22" fmla="*/ 111 w 222"/>
              <a:gd name="T23" fmla="*/ 0 h 136"/>
              <a:gd name="T24" fmla="*/ 81 w 222"/>
              <a:gd name="T25" fmla="*/ 4 h 136"/>
              <a:gd name="T26" fmla="*/ 56 w 222"/>
              <a:gd name="T27" fmla="*/ 13 h 136"/>
              <a:gd name="T28" fmla="*/ 33 w 222"/>
              <a:gd name="T29" fmla="*/ 26 h 136"/>
              <a:gd name="T30" fmla="*/ 15 w 222"/>
              <a:gd name="T31" fmla="*/ 43 h 136"/>
              <a:gd name="T32" fmla="*/ 4 w 222"/>
              <a:gd name="T33" fmla="*/ 62 h 136"/>
              <a:gd name="T34" fmla="*/ 0 w 222"/>
              <a:gd name="T35" fmla="*/ 78 h 136"/>
              <a:gd name="T36" fmla="*/ 5 w 222"/>
              <a:gd name="T37" fmla="*/ 95 h 136"/>
              <a:gd name="T38" fmla="*/ 22 w 222"/>
              <a:gd name="T39" fmla="*/ 112 h 136"/>
              <a:gd name="T40" fmla="*/ 46 w 222"/>
              <a:gd name="T41" fmla="*/ 125 h 136"/>
              <a:gd name="T42" fmla="*/ 76 w 222"/>
              <a:gd name="T43" fmla="*/ 132 h 136"/>
              <a:gd name="T44" fmla="*/ 111 w 222"/>
              <a:gd name="T45" fmla="*/ 136 h 136"/>
              <a:gd name="T46" fmla="*/ 0 w 222"/>
              <a:gd name="T47" fmla="*/ 0 h 136"/>
              <a:gd name="T48" fmla="*/ 222 w 222"/>
              <a:gd name="T49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222" h="136">
                <a:moveTo>
                  <a:pt x="111" y="136"/>
                </a:moveTo>
                <a:lnTo>
                  <a:pt x="146" y="132"/>
                </a:lnTo>
                <a:lnTo>
                  <a:pt x="176" y="125"/>
                </a:lnTo>
                <a:lnTo>
                  <a:pt x="200" y="112"/>
                </a:lnTo>
                <a:lnTo>
                  <a:pt x="217" y="95"/>
                </a:lnTo>
                <a:lnTo>
                  <a:pt x="222" y="78"/>
                </a:lnTo>
                <a:lnTo>
                  <a:pt x="219" y="62"/>
                </a:lnTo>
                <a:lnTo>
                  <a:pt x="208" y="43"/>
                </a:lnTo>
                <a:lnTo>
                  <a:pt x="189" y="26"/>
                </a:lnTo>
                <a:lnTo>
                  <a:pt x="167" y="13"/>
                </a:lnTo>
                <a:lnTo>
                  <a:pt x="141" y="4"/>
                </a:lnTo>
                <a:lnTo>
                  <a:pt x="111" y="0"/>
                </a:lnTo>
                <a:lnTo>
                  <a:pt x="81" y="4"/>
                </a:lnTo>
                <a:lnTo>
                  <a:pt x="56" y="13"/>
                </a:lnTo>
                <a:lnTo>
                  <a:pt x="33" y="26"/>
                </a:lnTo>
                <a:lnTo>
                  <a:pt x="15" y="43"/>
                </a:lnTo>
                <a:lnTo>
                  <a:pt x="4" y="62"/>
                </a:lnTo>
                <a:lnTo>
                  <a:pt x="0" y="78"/>
                </a:lnTo>
                <a:lnTo>
                  <a:pt x="5" y="95"/>
                </a:lnTo>
                <a:lnTo>
                  <a:pt x="22" y="112"/>
                </a:lnTo>
                <a:lnTo>
                  <a:pt x="46" y="125"/>
                </a:lnTo>
                <a:lnTo>
                  <a:pt x="76" y="132"/>
                </a:lnTo>
                <a:lnTo>
                  <a:pt x="111" y="136"/>
                </a:lnTo>
                <a:close/>
              </a:path>
            </a:pathLst>
          </a:custGeom>
          <a:solidFill>
            <a:srgbClr val="878787"/>
          </a:solidFill>
          <a:ln w="9360" cap="sq">
            <a:solidFill>
              <a:srgbClr val="87878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2" name="Freeform 260"/>
          <p:cNvSpPr>
            <a:spLocks noChangeArrowheads="1"/>
          </p:cNvSpPr>
          <p:nvPr/>
        </p:nvSpPr>
        <p:spPr bwMode="auto">
          <a:xfrm>
            <a:off x="3443041" y="3642121"/>
            <a:ext cx="279360" cy="1627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49 0 0"/>
              <a:gd name="G8" fmla="+- 82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7 0 0"/>
              <a:gd name="G19" fmla="+- 65495 0 0"/>
              <a:gd name="G20" fmla="+- 65468 0 0"/>
              <a:gd name="T0" fmla="*/ 96 w 193"/>
              <a:gd name="T1" fmla="*/ 117 h 117"/>
              <a:gd name="T2" fmla="*/ 126 w 193"/>
              <a:gd name="T3" fmla="*/ 113 h 117"/>
              <a:gd name="T4" fmla="*/ 154 w 193"/>
              <a:gd name="T5" fmla="*/ 106 h 117"/>
              <a:gd name="T6" fmla="*/ 174 w 193"/>
              <a:gd name="T7" fmla="*/ 97 h 117"/>
              <a:gd name="T8" fmla="*/ 187 w 193"/>
              <a:gd name="T9" fmla="*/ 82 h 117"/>
              <a:gd name="T10" fmla="*/ 193 w 193"/>
              <a:gd name="T11" fmla="*/ 67 h 117"/>
              <a:gd name="T12" fmla="*/ 187 w 193"/>
              <a:gd name="T13" fmla="*/ 49 h 117"/>
              <a:gd name="T14" fmla="*/ 174 w 193"/>
              <a:gd name="T15" fmla="*/ 32 h 117"/>
              <a:gd name="T16" fmla="*/ 154 w 193"/>
              <a:gd name="T17" fmla="*/ 15 h 117"/>
              <a:gd name="T18" fmla="*/ 126 w 193"/>
              <a:gd name="T19" fmla="*/ 4 h 117"/>
              <a:gd name="T20" fmla="*/ 96 w 193"/>
              <a:gd name="T21" fmla="*/ 0 h 117"/>
              <a:gd name="T22" fmla="*/ 66 w 193"/>
              <a:gd name="T23" fmla="*/ 4 h 117"/>
              <a:gd name="T24" fmla="*/ 41 w 193"/>
              <a:gd name="T25" fmla="*/ 15 h 117"/>
              <a:gd name="T26" fmla="*/ 18 w 193"/>
              <a:gd name="T27" fmla="*/ 32 h 117"/>
              <a:gd name="T28" fmla="*/ 5 w 193"/>
              <a:gd name="T29" fmla="*/ 49 h 117"/>
              <a:gd name="T30" fmla="*/ 0 w 193"/>
              <a:gd name="T31" fmla="*/ 67 h 117"/>
              <a:gd name="T32" fmla="*/ 5 w 193"/>
              <a:gd name="T33" fmla="*/ 82 h 117"/>
              <a:gd name="T34" fmla="*/ 18 w 193"/>
              <a:gd name="T35" fmla="*/ 97 h 117"/>
              <a:gd name="T36" fmla="*/ 41 w 193"/>
              <a:gd name="T37" fmla="*/ 106 h 117"/>
              <a:gd name="T38" fmla="*/ 66 w 193"/>
              <a:gd name="T39" fmla="*/ 113 h 117"/>
              <a:gd name="T40" fmla="*/ 96 w 193"/>
              <a:gd name="T41" fmla="*/ 117 h 117"/>
              <a:gd name="T42" fmla="*/ 0 w 193"/>
              <a:gd name="T43" fmla="*/ 0 h 117"/>
              <a:gd name="T44" fmla="*/ 193 w 193"/>
              <a:gd name="T45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93" h="117">
                <a:moveTo>
                  <a:pt x="96" y="117"/>
                </a:moveTo>
                <a:lnTo>
                  <a:pt x="126" y="113"/>
                </a:lnTo>
                <a:lnTo>
                  <a:pt x="154" y="106"/>
                </a:lnTo>
                <a:lnTo>
                  <a:pt x="174" y="97"/>
                </a:lnTo>
                <a:lnTo>
                  <a:pt x="187" y="82"/>
                </a:lnTo>
                <a:lnTo>
                  <a:pt x="193" y="67"/>
                </a:lnTo>
                <a:lnTo>
                  <a:pt x="187" y="49"/>
                </a:lnTo>
                <a:lnTo>
                  <a:pt x="174" y="32"/>
                </a:lnTo>
                <a:lnTo>
                  <a:pt x="154" y="15"/>
                </a:lnTo>
                <a:lnTo>
                  <a:pt x="126" y="4"/>
                </a:lnTo>
                <a:lnTo>
                  <a:pt x="96" y="0"/>
                </a:lnTo>
                <a:lnTo>
                  <a:pt x="66" y="4"/>
                </a:lnTo>
                <a:lnTo>
                  <a:pt x="41" y="15"/>
                </a:lnTo>
                <a:lnTo>
                  <a:pt x="18" y="32"/>
                </a:lnTo>
                <a:lnTo>
                  <a:pt x="5" y="49"/>
                </a:lnTo>
                <a:lnTo>
                  <a:pt x="0" y="67"/>
                </a:lnTo>
                <a:lnTo>
                  <a:pt x="5" y="82"/>
                </a:lnTo>
                <a:lnTo>
                  <a:pt x="18" y="97"/>
                </a:lnTo>
                <a:lnTo>
                  <a:pt x="41" y="106"/>
                </a:lnTo>
                <a:lnTo>
                  <a:pt x="66" y="113"/>
                </a:lnTo>
                <a:lnTo>
                  <a:pt x="96" y="117"/>
                </a:lnTo>
                <a:close/>
              </a:path>
            </a:pathLst>
          </a:custGeom>
          <a:solidFill>
            <a:srgbClr val="9F9F9F"/>
          </a:solidFill>
          <a:ln w="9360" cap="sq">
            <a:solidFill>
              <a:srgbClr val="9F9F9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3" name="Freeform 261"/>
          <p:cNvSpPr>
            <a:spLocks noChangeArrowheads="1"/>
          </p:cNvSpPr>
          <p:nvPr/>
        </p:nvSpPr>
        <p:spPr bwMode="auto">
          <a:xfrm>
            <a:off x="3466081" y="3645001"/>
            <a:ext cx="234720" cy="135360"/>
          </a:xfrm>
          <a:custGeom>
            <a:avLst/>
            <a:gdLst>
              <a:gd name="G0" fmla="+- 1 0 0"/>
              <a:gd name="G1" fmla="*/ 1 0 51712"/>
              <a:gd name="G2" fmla="+- 1 0 0"/>
              <a:gd name="G3" fmla="+- 1 0 0"/>
              <a:gd name="G4" fmla="*/ 1 0 51712"/>
              <a:gd name="G5" fmla="+- 1 0 0"/>
              <a:gd name="G6" fmla="+- 1 0 0"/>
              <a:gd name="G7" fmla="*/ 1 0 51712"/>
              <a:gd name="G8" fmla="+- 15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7 0 0"/>
              <a:gd name="G19" fmla="+- 65503 0 0"/>
              <a:gd name="G20" fmla="+- 65480 0 0"/>
              <a:gd name="T0" fmla="*/ 80 w 162"/>
              <a:gd name="T1" fmla="*/ 97 h 97"/>
              <a:gd name="T2" fmla="*/ 106 w 162"/>
              <a:gd name="T3" fmla="*/ 95 h 97"/>
              <a:gd name="T4" fmla="*/ 128 w 162"/>
              <a:gd name="T5" fmla="*/ 89 h 97"/>
              <a:gd name="T6" fmla="*/ 145 w 162"/>
              <a:gd name="T7" fmla="*/ 80 h 97"/>
              <a:gd name="T8" fmla="*/ 158 w 162"/>
              <a:gd name="T9" fmla="*/ 69 h 97"/>
              <a:gd name="T10" fmla="*/ 162 w 162"/>
              <a:gd name="T11" fmla="*/ 56 h 97"/>
              <a:gd name="T12" fmla="*/ 158 w 162"/>
              <a:gd name="T13" fmla="*/ 41 h 97"/>
              <a:gd name="T14" fmla="*/ 145 w 162"/>
              <a:gd name="T15" fmla="*/ 26 h 97"/>
              <a:gd name="T16" fmla="*/ 128 w 162"/>
              <a:gd name="T17" fmla="*/ 13 h 97"/>
              <a:gd name="T18" fmla="*/ 106 w 162"/>
              <a:gd name="T19" fmla="*/ 4 h 97"/>
              <a:gd name="T20" fmla="*/ 80 w 162"/>
              <a:gd name="T21" fmla="*/ 0 h 97"/>
              <a:gd name="T22" fmla="*/ 54 w 162"/>
              <a:gd name="T23" fmla="*/ 4 h 97"/>
              <a:gd name="T24" fmla="*/ 34 w 162"/>
              <a:gd name="T25" fmla="*/ 13 h 97"/>
              <a:gd name="T26" fmla="*/ 15 w 162"/>
              <a:gd name="T27" fmla="*/ 26 h 97"/>
              <a:gd name="T28" fmla="*/ 4 w 162"/>
              <a:gd name="T29" fmla="*/ 41 h 97"/>
              <a:gd name="T30" fmla="*/ 0 w 162"/>
              <a:gd name="T31" fmla="*/ 56 h 97"/>
              <a:gd name="T32" fmla="*/ 4 w 162"/>
              <a:gd name="T33" fmla="*/ 69 h 97"/>
              <a:gd name="T34" fmla="*/ 15 w 162"/>
              <a:gd name="T35" fmla="*/ 80 h 97"/>
              <a:gd name="T36" fmla="*/ 34 w 162"/>
              <a:gd name="T37" fmla="*/ 89 h 97"/>
              <a:gd name="T38" fmla="*/ 54 w 162"/>
              <a:gd name="T39" fmla="*/ 95 h 97"/>
              <a:gd name="T40" fmla="*/ 80 w 162"/>
              <a:gd name="T41" fmla="*/ 97 h 97"/>
              <a:gd name="T42" fmla="*/ 0 w 162"/>
              <a:gd name="T43" fmla="*/ 0 h 97"/>
              <a:gd name="T44" fmla="*/ 162 w 162"/>
              <a:gd name="T4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62" h="97">
                <a:moveTo>
                  <a:pt x="80" y="97"/>
                </a:moveTo>
                <a:lnTo>
                  <a:pt x="106" y="95"/>
                </a:lnTo>
                <a:lnTo>
                  <a:pt x="128" y="89"/>
                </a:lnTo>
                <a:lnTo>
                  <a:pt x="145" y="80"/>
                </a:lnTo>
                <a:lnTo>
                  <a:pt x="158" y="69"/>
                </a:lnTo>
                <a:lnTo>
                  <a:pt x="162" y="56"/>
                </a:lnTo>
                <a:lnTo>
                  <a:pt x="158" y="41"/>
                </a:lnTo>
                <a:lnTo>
                  <a:pt x="145" y="26"/>
                </a:lnTo>
                <a:lnTo>
                  <a:pt x="128" y="13"/>
                </a:lnTo>
                <a:lnTo>
                  <a:pt x="106" y="4"/>
                </a:lnTo>
                <a:lnTo>
                  <a:pt x="80" y="0"/>
                </a:lnTo>
                <a:lnTo>
                  <a:pt x="54" y="4"/>
                </a:lnTo>
                <a:lnTo>
                  <a:pt x="34" y="13"/>
                </a:lnTo>
                <a:lnTo>
                  <a:pt x="15" y="26"/>
                </a:lnTo>
                <a:lnTo>
                  <a:pt x="4" y="41"/>
                </a:lnTo>
                <a:lnTo>
                  <a:pt x="0" y="56"/>
                </a:lnTo>
                <a:lnTo>
                  <a:pt x="4" y="69"/>
                </a:lnTo>
                <a:lnTo>
                  <a:pt x="15" y="80"/>
                </a:lnTo>
                <a:lnTo>
                  <a:pt x="34" y="89"/>
                </a:lnTo>
                <a:lnTo>
                  <a:pt x="54" y="95"/>
                </a:lnTo>
                <a:lnTo>
                  <a:pt x="80" y="97"/>
                </a:lnTo>
                <a:close/>
              </a:path>
            </a:pathLst>
          </a:custGeom>
          <a:solidFill>
            <a:srgbClr val="B7B7B7"/>
          </a:solidFill>
          <a:ln w="9360" cap="sq">
            <a:solidFill>
              <a:srgbClr val="B7B7B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4" name="Freeform 262"/>
          <p:cNvSpPr>
            <a:spLocks noChangeArrowheads="1"/>
          </p:cNvSpPr>
          <p:nvPr/>
        </p:nvSpPr>
        <p:spPr bwMode="auto">
          <a:xfrm>
            <a:off x="3487681" y="3647881"/>
            <a:ext cx="191520" cy="1080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65529 0 0"/>
              <a:gd name="G7" fmla="+- 1 0 0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3 0 0"/>
              <a:gd name="G16" fmla="+- 65501 0 0"/>
              <a:gd name="T0" fmla="*/ 65 w 132"/>
              <a:gd name="T1" fmla="*/ 78 h 78"/>
              <a:gd name="T2" fmla="*/ 91 w 132"/>
              <a:gd name="T3" fmla="*/ 76 h 78"/>
              <a:gd name="T4" fmla="*/ 111 w 132"/>
              <a:gd name="T5" fmla="*/ 69 h 78"/>
              <a:gd name="T6" fmla="*/ 126 w 132"/>
              <a:gd name="T7" fmla="*/ 58 h 78"/>
              <a:gd name="T8" fmla="*/ 132 w 132"/>
              <a:gd name="T9" fmla="*/ 45 h 78"/>
              <a:gd name="T10" fmla="*/ 126 w 132"/>
              <a:gd name="T11" fmla="*/ 30 h 78"/>
              <a:gd name="T12" fmla="*/ 111 w 132"/>
              <a:gd name="T13" fmla="*/ 15 h 78"/>
              <a:gd name="T14" fmla="*/ 91 w 132"/>
              <a:gd name="T15" fmla="*/ 4 h 78"/>
              <a:gd name="T16" fmla="*/ 65 w 132"/>
              <a:gd name="T17" fmla="*/ 0 h 78"/>
              <a:gd name="T18" fmla="*/ 41 w 132"/>
              <a:gd name="T19" fmla="*/ 4 h 78"/>
              <a:gd name="T20" fmla="*/ 19 w 132"/>
              <a:gd name="T21" fmla="*/ 15 h 78"/>
              <a:gd name="T22" fmla="*/ 6 w 132"/>
              <a:gd name="T23" fmla="*/ 30 h 78"/>
              <a:gd name="T24" fmla="*/ 0 w 132"/>
              <a:gd name="T25" fmla="*/ 45 h 78"/>
              <a:gd name="T26" fmla="*/ 6 w 132"/>
              <a:gd name="T27" fmla="*/ 58 h 78"/>
              <a:gd name="T28" fmla="*/ 19 w 132"/>
              <a:gd name="T29" fmla="*/ 69 h 78"/>
              <a:gd name="T30" fmla="*/ 41 w 132"/>
              <a:gd name="T31" fmla="*/ 76 h 78"/>
              <a:gd name="T32" fmla="*/ 65 w 132"/>
              <a:gd name="T33" fmla="*/ 78 h 78"/>
              <a:gd name="T34" fmla="*/ 0 w 132"/>
              <a:gd name="T35" fmla="*/ 0 h 78"/>
              <a:gd name="T36" fmla="*/ 132 w 132"/>
              <a:gd name="T3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132" h="78">
                <a:moveTo>
                  <a:pt x="65" y="78"/>
                </a:moveTo>
                <a:lnTo>
                  <a:pt x="91" y="76"/>
                </a:lnTo>
                <a:lnTo>
                  <a:pt x="111" y="69"/>
                </a:lnTo>
                <a:lnTo>
                  <a:pt x="126" y="58"/>
                </a:lnTo>
                <a:lnTo>
                  <a:pt x="132" y="45"/>
                </a:lnTo>
                <a:lnTo>
                  <a:pt x="126" y="30"/>
                </a:lnTo>
                <a:lnTo>
                  <a:pt x="111" y="15"/>
                </a:lnTo>
                <a:lnTo>
                  <a:pt x="91" y="4"/>
                </a:lnTo>
                <a:lnTo>
                  <a:pt x="65" y="0"/>
                </a:lnTo>
                <a:lnTo>
                  <a:pt x="41" y="4"/>
                </a:lnTo>
                <a:lnTo>
                  <a:pt x="19" y="15"/>
                </a:lnTo>
                <a:lnTo>
                  <a:pt x="6" y="30"/>
                </a:lnTo>
                <a:lnTo>
                  <a:pt x="0" y="45"/>
                </a:lnTo>
                <a:lnTo>
                  <a:pt x="6" y="58"/>
                </a:lnTo>
                <a:lnTo>
                  <a:pt x="19" y="69"/>
                </a:lnTo>
                <a:lnTo>
                  <a:pt x="41" y="76"/>
                </a:lnTo>
                <a:lnTo>
                  <a:pt x="65" y="78"/>
                </a:lnTo>
                <a:close/>
              </a:path>
            </a:pathLst>
          </a:custGeom>
          <a:solidFill>
            <a:srgbClr val="CFCFCF"/>
          </a:solidFill>
          <a:ln w="9360" cap="sq">
            <a:solidFill>
              <a:srgbClr val="CFCF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5" name="Freeform 263"/>
          <p:cNvSpPr>
            <a:spLocks noChangeArrowheads="1"/>
          </p:cNvSpPr>
          <p:nvPr/>
        </p:nvSpPr>
        <p:spPr bwMode="auto">
          <a:xfrm>
            <a:off x="3509281" y="3647881"/>
            <a:ext cx="144000" cy="849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*/ 1 0 51712"/>
              <a:gd name="G6" fmla="+- 65532 0 0"/>
              <a:gd name="G7" fmla="*/ 1 0 51712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6 0 0"/>
              <a:gd name="G16" fmla="+- 65508 0 0"/>
              <a:gd name="T0" fmla="*/ 50 w 100"/>
              <a:gd name="T1" fmla="*/ 61 h 61"/>
              <a:gd name="T2" fmla="*/ 71 w 100"/>
              <a:gd name="T3" fmla="*/ 59 h 61"/>
              <a:gd name="T4" fmla="*/ 87 w 100"/>
              <a:gd name="T5" fmla="*/ 54 h 61"/>
              <a:gd name="T6" fmla="*/ 96 w 100"/>
              <a:gd name="T7" fmla="*/ 45 h 61"/>
              <a:gd name="T8" fmla="*/ 100 w 100"/>
              <a:gd name="T9" fmla="*/ 35 h 61"/>
              <a:gd name="T10" fmla="*/ 96 w 100"/>
              <a:gd name="T11" fmla="*/ 24 h 61"/>
              <a:gd name="T12" fmla="*/ 87 w 100"/>
              <a:gd name="T13" fmla="*/ 13 h 61"/>
              <a:gd name="T14" fmla="*/ 71 w 100"/>
              <a:gd name="T15" fmla="*/ 4 h 61"/>
              <a:gd name="T16" fmla="*/ 50 w 100"/>
              <a:gd name="T17" fmla="*/ 0 h 61"/>
              <a:gd name="T18" fmla="*/ 32 w 100"/>
              <a:gd name="T19" fmla="*/ 4 h 61"/>
              <a:gd name="T20" fmla="*/ 15 w 100"/>
              <a:gd name="T21" fmla="*/ 13 h 61"/>
              <a:gd name="T22" fmla="*/ 6 w 100"/>
              <a:gd name="T23" fmla="*/ 24 h 61"/>
              <a:gd name="T24" fmla="*/ 0 w 100"/>
              <a:gd name="T25" fmla="*/ 35 h 61"/>
              <a:gd name="T26" fmla="*/ 6 w 100"/>
              <a:gd name="T27" fmla="*/ 45 h 61"/>
              <a:gd name="T28" fmla="*/ 15 w 100"/>
              <a:gd name="T29" fmla="*/ 54 h 61"/>
              <a:gd name="T30" fmla="*/ 32 w 100"/>
              <a:gd name="T31" fmla="*/ 59 h 61"/>
              <a:gd name="T32" fmla="*/ 50 w 100"/>
              <a:gd name="T33" fmla="*/ 61 h 61"/>
              <a:gd name="T34" fmla="*/ 0 w 100"/>
              <a:gd name="T35" fmla="*/ 0 h 61"/>
              <a:gd name="T36" fmla="*/ 100 w 100"/>
              <a:gd name="T3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100" h="61">
                <a:moveTo>
                  <a:pt x="50" y="61"/>
                </a:moveTo>
                <a:lnTo>
                  <a:pt x="71" y="59"/>
                </a:lnTo>
                <a:lnTo>
                  <a:pt x="87" y="54"/>
                </a:lnTo>
                <a:lnTo>
                  <a:pt x="96" y="45"/>
                </a:lnTo>
                <a:lnTo>
                  <a:pt x="100" y="35"/>
                </a:lnTo>
                <a:lnTo>
                  <a:pt x="96" y="24"/>
                </a:lnTo>
                <a:lnTo>
                  <a:pt x="87" y="13"/>
                </a:lnTo>
                <a:lnTo>
                  <a:pt x="71" y="4"/>
                </a:lnTo>
                <a:lnTo>
                  <a:pt x="50" y="0"/>
                </a:lnTo>
                <a:lnTo>
                  <a:pt x="32" y="4"/>
                </a:lnTo>
                <a:lnTo>
                  <a:pt x="15" y="13"/>
                </a:lnTo>
                <a:lnTo>
                  <a:pt x="6" y="24"/>
                </a:lnTo>
                <a:lnTo>
                  <a:pt x="0" y="35"/>
                </a:lnTo>
                <a:lnTo>
                  <a:pt x="6" y="45"/>
                </a:lnTo>
                <a:lnTo>
                  <a:pt x="15" y="54"/>
                </a:lnTo>
                <a:lnTo>
                  <a:pt x="32" y="59"/>
                </a:lnTo>
                <a:lnTo>
                  <a:pt x="50" y="61"/>
                </a:lnTo>
                <a:close/>
              </a:path>
            </a:pathLst>
          </a:custGeom>
          <a:solidFill>
            <a:srgbClr val="E7E7E7"/>
          </a:solidFill>
          <a:ln w="9360" cap="sq">
            <a:solidFill>
              <a:srgbClr val="E7E7E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6" name="Freeform 264"/>
          <p:cNvSpPr>
            <a:spLocks noChangeArrowheads="1"/>
          </p:cNvSpPr>
          <p:nvPr/>
        </p:nvSpPr>
        <p:spPr bwMode="auto">
          <a:xfrm>
            <a:off x="3816000" y="4028041"/>
            <a:ext cx="316800" cy="1857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*/ 1 0 51712"/>
              <a:gd name="G8" fmla="+- 21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5 0 0"/>
              <a:gd name="G19" fmla="+- 65491 0 0"/>
              <a:gd name="G20" fmla="+- 65460 0 0"/>
              <a:gd name="T0" fmla="*/ 110 w 219"/>
              <a:gd name="T1" fmla="*/ 134 h 134"/>
              <a:gd name="T2" fmla="*/ 145 w 219"/>
              <a:gd name="T3" fmla="*/ 130 h 134"/>
              <a:gd name="T4" fmla="*/ 175 w 219"/>
              <a:gd name="T5" fmla="*/ 123 h 134"/>
              <a:gd name="T6" fmla="*/ 199 w 219"/>
              <a:gd name="T7" fmla="*/ 110 h 134"/>
              <a:gd name="T8" fmla="*/ 214 w 219"/>
              <a:gd name="T9" fmla="*/ 95 h 134"/>
              <a:gd name="T10" fmla="*/ 219 w 219"/>
              <a:gd name="T11" fmla="*/ 76 h 134"/>
              <a:gd name="T12" fmla="*/ 214 w 219"/>
              <a:gd name="T13" fmla="*/ 56 h 134"/>
              <a:gd name="T14" fmla="*/ 199 w 219"/>
              <a:gd name="T15" fmla="*/ 36 h 134"/>
              <a:gd name="T16" fmla="*/ 175 w 219"/>
              <a:gd name="T17" fmla="*/ 19 h 134"/>
              <a:gd name="T18" fmla="*/ 145 w 219"/>
              <a:gd name="T19" fmla="*/ 6 h 134"/>
              <a:gd name="T20" fmla="*/ 110 w 219"/>
              <a:gd name="T21" fmla="*/ 0 h 134"/>
              <a:gd name="T22" fmla="*/ 75 w 219"/>
              <a:gd name="T23" fmla="*/ 6 h 134"/>
              <a:gd name="T24" fmla="*/ 45 w 219"/>
              <a:gd name="T25" fmla="*/ 19 h 134"/>
              <a:gd name="T26" fmla="*/ 21 w 219"/>
              <a:gd name="T27" fmla="*/ 36 h 134"/>
              <a:gd name="T28" fmla="*/ 6 w 219"/>
              <a:gd name="T29" fmla="*/ 56 h 134"/>
              <a:gd name="T30" fmla="*/ 0 w 219"/>
              <a:gd name="T31" fmla="*/ 76 h 134"/>
              <a:gd name="T32" fmla="*/ 6 w 219"/>
              <a:gd name="T33" fmla="*/ 95 h 134"/>
              <a:gd name="T34" fmla="*/ 21 w 219"/>
              <a:gd name="T35" fmla="*/ 110 h 134"/>
              <a:gd name="T36" fmla="*/ 45 w 219"/>
              <a:gd name="T37" fmla="*/ 123 h 134"/>
              <a:gd name="T38" fmla="*/ 75 w 219"/>
              <a:gd name="T39" fmla="*/ 130 h 134"/>
              <a:gd name="T40" fmla="*/ 110 w 219"/>
              <a:gd name="T41" fmla="*/ 134 h 134"/>
              <a:gd name="T42" fmla="*/ 0 w 219"/>
              <a:gd name="T43" fmla="*/ 0 h 134"/>
              <a:gd name="T44" fmla="*/ 219 w 219"/>
              <a:gd name="T45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219" h="134">
                <a:moveTo>
                  <a:pt x="110" y="134"/>
                </a:moveTo>
                <a:lnTo>
                  <a:pt x="145" y="130"/>
                </a:lnTo>
                <a:lnTo>
                  <a:pt x="175" y="123"/>
                </a:lnTo>
                <a:lnTo>
                  <a:pt x="199" y="110"/>
                </a:lnTo>
                <a:lnTo>
                  <a:pt x="214" y="95"/>
                </a:lnTo>
                <a:lnTo>
                  <a:pt x="219" y="76"/>
                </a:lnTo>
                <a:lnTo>
                  <a:pt x="214" y="56"/>
                </a:lnTo>
                <a:lnTo>
                  <a:pt x="199" y="36"/>
                </a:lnTo>
                <a:lnTo>
                  <a:pt x="175" y="19"/>
                </a:lnTo>
                <a:lnTo>
                  <a:pt x="145" y="6"/>
                </a:lnTo>
                <a:lnTo>
                  <a:pt x="110" y="0"/>
                </a:lnTo>
                <a:lnTo>
                  <a:pt x="75" y="6"/>
                </a:lnTo>
                <a:lnTo>
                  <a:pt x="45" y="19"/>
                </a:lnTo>
                <a:lnTo>
                  <a:pt x="21" y="36"/>
                </a:lnTo>
                <a:lnTo>
                  <a:pt x="6" y="56"/>
                </a:lnTo>
                <a:lnTo>
                  <a:pt x="0" y="76"/>
                </a:lnTo>
                <a:lnTo>
                  <a:pt x="6" y="95"/>
                </a:lnTo>
                <a:lnTo>
                  <a:pt x="21" y="110"/>
                </a:lnTo>
                <a:lnTo>
                  <a:pt x="45" y="123"/>
                </a:lnTo>
                <a:lnTo>
                  <a:pt x="75" y="130"/>
                </a:lnTo>
                <a:lnTo>
                  <a:pt x="110" y="134"/>
                </a:lnTo>
                <a:close/>
              </a:path>
            </a:pathLst>
          </a:custGeom>
          <a:solidFill>
            <a:srgbClr val="404040"/>
          </a:solidFill>
          <a:ln w="9360" cap="sq">
            <a:solidFill>
              <a:srgbClr val="4040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7" name="Freeform 265"/>
          <p:cNvSpPr>
            <a:spLocks noChangeArrowheads="1"/>
          </p:cNvSpPr>
          <p:nvPr/>
        </p:nvSpPr>
        <p:spPr bwMode="auto">
          <a:xfrm>
            <a:off x="3742561" y="4153321"/>
            <a:ext cx="390240" cy="344160"/>
          </a:xfrm>
          <a:custGeom>
            <a:avLst/>
            <a:gdLst>
              <a:gd name="G0" fmla="+- 1 0 0"/>
              <a:gd name="G1" fmla="+- 1 0 0"/>
              <a:gd name="G2" fmla="+- 1 0 0"/>
              <a:gd name="G3" fmla="*/ 1 33255 30784"/>
              <a:gd name="G4" fmla="*/ 1 6295 25856"/>
              <a:gd name="G5" fmla="*/ G4 1 180"/>
              <a:gd name="G6" fmla="*/ G3 1 G5"/>
              <a:gd name="G7" fmla="+- 4 0 0"/>
              <a:gd name="G8" fmla="+- 267 0 0"/>
              <a:gd name="G9" fmla="*/ 1 2281 5760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895 51712"/>
              <a:gd name="G22" fmla="+- 1 0 0"/>
              <a:gd name="G23" fmla="+- 1 0 0"/>
              <a:gd name="G24" fmla="+- 1 0 0"/>
              <a:gd name="G25" fmla="+- 1 0 0"/>
              <a:gd name="G26" fmla="+- 1 0 0"/>
              <a:gd name="T0" fmla="*/ 119 w 269"/>
              <a:gd name="T1" fmla="*/ 247 h 247"/>
              <a:gd name="T2" fmla="*/ 88 w 269"/>
              <a:gd name="T3" fmla="*/ 243 h 247"/>
              <a:gd name="T4" fmla="*/ 62 w 269"/>
              <a:gd name="T5" fmla="*/ 236 h 247"/>
              <a:gd name="T6" fmla="*/ 41 w 269"/>
              <a:gd name="T7" fmla="*/ 225 h 247"/>
              <a:gd name="T8" fmla="*/ 26 w 269"/>
              <a:gd name="T9" fmla="*/ 212 h 247"/>
              <a:gd name="T10" fmla="*/ 15 w 269"/>
              <a:gd name="T11" fmla="*/ 199 h 247"/>
              <a:gd name="T12" fmla="*/ 8 w 269"/>
              <a:gd name="T13" fmla="*/ 188 h 247"/>
              <a:gd name="T14" fmla="*/ 2 w 269"/>
              <a:gd name="T15" fmla="*/ 178 h 247"/>
              <a:gd name="T16" fmla="*/ 0 w 269"/>
              <a:gd name="T17" fmla="*/ 171 h 247"/>
              <a:gd name="T18" fmla="*/ 0 w 269"/>
              <a:gd name="T19" fmla="*/ 167 h 247"/>
              <a:gd name="T20" fmla="*/ 0 w 269"/>
              <a:gd name="T21" fmla="*/ 0 h 247"/>
              <a:gd name="T22" fmla="*/ 269 w 269"/>
              <a:gd name="T23" fmla="*/ 2 h 247"/>
              <a:gd name="T24" fmla="*/ 269 w 269"/>
              <a:gd name="T25" fmla="*/ 165 h 247"/>
              <a:gd name="T26" fmla="*/ 262 w 269"/>
              <a:gd name="T27" fmla="*/ 180 h 247"/>
              <a:gd name="T28" fmla="*/ 254 w 269"/>
              <a:gd name="T29" fmla="*/ 195 h 247"/>
              <a:gd name="T30" fmla="*/ 249 w 269"/>
              <a:gd name="T31" fmla="*/ 206 h 247"/>
              <a:gd name="T32" fmla="*/ 245 w 269"/>
              <a:gd name="T33" fmla="*/ 210 h 247"/>
              <a:gd name="T34" fmla="*/ 230 w 269"/>
              <a:gd name="T35" fmla="*/ 223 h 247"/>
              <a:gd name="T36" fmla="*/ 208 w 269"/>
              <a:gd name="T37" fmla="*/ 232 h 247"/>
              <a:gd name="T38" fmla="*/ 184 w 269"/>
              <a:gd name="T39" fmla="*/ 240 h 247"/>
              <a:gd name="T40" fmla="*/ 160 w 269"/>
              <a:gd name="T41" fmla="*/ 243 h 247"/>
              <a:gd name="T42" fmla="*/ 139 w 269"/>
              <a:gd name="T43" fmla="*/ 247 h 247"/>
              <a:gd name="T44" fmla="*/ 125 w 269"/>
              <a:gd name="T45" fmla="*/ 247 h 247"/>
              <a:gd name="T46" fmla="*/ 119 w 269"/>
              <a:gd name="T47" fmla="*/ 247 h 247"/>
              <a:gd name="T48" fmla="*/ 0 w 269"/>
              <a:gd name="T49" fmla="*/ 0 h 247"/>
              <a:gd name="T50" fmla="*/ 269 w 269"/>
              <a:gd name="T5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T48" t="T49" r="T50" b="T51"/>
            <a:pathLst>
              <a:path w="269" h="247">
                <a:moveTo>
                  <a:pt x="119" y="247"/>
                </a:moveTo>
                <a:lnTo>
                  <a:pt x="88" y="243"/>
                </a:lnTo>
                <a:lnTo>
                  <a:pt x="62" y="236"/>
                </a:lnTo>
                <a:lnTo>
                  <a:pt x="41" y="225"/>
                </a:lnTo>
                <a:lnTo>
                  <a:pt x="26" y="212"/>
                </a:lnTo>
                <a:lnTo>
                  <a:pt x="15" y="199"/>
                </a:lnTo>
                <a:lnTo>
                  <a:pt x="8" y="188"/>
                </a:lnTo>
                <a:lnTo>
                  <a:pt x="2" y="178"/>
                </a:lnTo>
                <a:lnTo>
                  <a:pt x="0" y="171"/>
                </a:lnTo>
                <a:lnTo>
                  <a:pt x="0" y="167"/>
                </a:lnTo>
                <a:lnTo>
                  <a:pt x="0" y="0"/>
                </a:lnTo>
                <a:lnTo>
                  <a:pt x="269" y="2"/>
                </a:lnTo>
                <a:lnTo>
                  <a:pt x="269" y="165"/>
                </a:lnTo>
                <a:lnTo>
                  <a:pt x="262" y="180"/>
                </a:lnTo>
                <a:lnTo>
                  <a:pt x="254" y="195"/>
                </a:lnTo>
                <a:lnTo>
                  <a:pt x="249" y="206"/>
                </a:lnTo>
                <a:lnTo>
                  <a:pt x="245" y="210"/>
                </a:lnTo>
                <a:lnTo>
                  <a:pt x="230" y="223"/>
                </a:lnTo>
                <a:lnTo>
                  <a:pt x="208" y="232"/>
                </a:lnTo>
                <a:lnTo>
                  <a:pt x="184" y="240"/>
                </a:lnTo>
                <a:lnTo>
                  <a:pt x="160" y="243"/>
                </a:lnTo>
                <a:lnTo>
                  <a:pt x="139" y="247"/>
                </a:lnTo>
                <a:lnTo>
                  <a:pt x="125" y="247"/>
                </a:lnTo>
                <a:lnTo>
                  <a:pt x="119" y="247"/>
                </a:lnTo>
                <a:close/>
              </a:path>
            </a:pathLst>
          </a:cu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" name="Freeform 266"/>
          <p:cNvSpPr>
            <a:spLocks noChangeArrowheads="1"/>
          </p:cNvSpPr>
          <p:nvPr/>
        </p:nvSpPr>
        <p:spPr bwMode="auto">
          <a:xfrm>
            <a:off x="3742561" y="4153321"/>
            <a:ext cx="390240" cy="344160"/>
          </a:xfrm>
          <a:custGeom>
            <a:avLst/>
            <a:gdLst>
              <a:gd name="G0" fmla="+- 1 0 0"/>
              <a:gd name="G1" fmla="+- 1 0 0"/>
              <a:gd name="G2" fmla="+- 1 0 0"/>
              <a:gd name="G3" fmla="*/ 1 33255 30784"/>
              <a:gd name="G4" fmla="*/ 1 6295 25856"/>
              <a:gd name="G5" fmla="*/ G4 1 180"/>
              <a:gd name="G6" fmla="*/ G3 1 G5"/>
              <a:gd name="G7" fmla="+- 4 0 0"/>
              <a:gd name="G8" fmla="+- 267 0 0"/>
              <a:gd name="G9" fmla="*/ 1 2281 5760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28513 57600"/>
              <a:gd name="G22" fmla="+- 1 0 0"/>
              <a:gd name="G23" fmla="+- 159 0 0"/>
              <a:gd name="G24" fmla="+- 181 0 0"/>
              <a:gd name="G25" fmla="+- 195 0 0"/>
              <a:gd name="G26" fmla="+- 199 0 0"/>
              <a:gd name="T0" fmla="*/ 119 w 269"/>
              <a:gd name="T1" fmla="*/ 247 h 247"/>
              <a:gd name="T2" fmla="*/ 88 w 269"/>
              <a:gd name="T3" fmla="*/ 243 h 247"/>
              <a:gd name="T4" fmla="*/ 62 w 269"/>
              <a:gd name="T5" fmla="*/ 236 h 247"/>
              <a:gd name="T6" fmla="*/ 41 w 269"/>
              <a:gd name="T7" fmla="*/ 225 h 247"/>
              <a:gd name="T8" fmla="*/ 26 w 269"/>
              <a:gd name="T9" fmla="*/ 212 h 247"/>
              <a:gd name="T10" fmla="*/ 15 w 269"/>
              <a:gd name="T11" fmla="*/ 199 h 247"/>
              <a:gd name="T12" fmla="*/ 8 w 269"/>
              <a:gd name="T13" fmla="*/ 188 h 247"/>
              <a:gd name="T14" fmla="*/ 2 w 269"/>
              <a:gd name="T15" fmla="*/ 178 h 247"/>
              <a:gd name="T16" fmla="*/ 0 w 269"/>
              <a:gd name="T17" fmla="*/ 171 h 247"/>
              <a:gd name="T18" fmla="*/ 0 w 269"/>
              <a:gd name="T19" fmla="*/ 167 h 247"/>
              <a:gd name="T20" fmla="*/ 0 w 269"/>
              <a:gd name="T21" fmla="*/ 0 h 247"/>
              <a:gd name="T22" fmla="*/ 269 w 269"/>
              <a:gd name="T23" fmla="*/ 2 h 247"/>
              <a:gd name="T24" fmla="*/ 269 w 269"/>
              <a:gd name="T25" fmla="*/ 165 h 247"/>
              <a:gd name="T26" fmla="*/ 262 w 269"/>
              <a:gd name="T27" fmla="*/ 180 h 247"/>
              <a:gd name="T28" fmla="*/ 254 w 269"/>
              <a:gd name="T29" fmla="*/ 195 h 247"/>
              <a:gd name="T30" fmla="*/ 249 w 269"/>
              <a:gd name="T31" fmla="*/ 206 h 247"/>
              <a:gd name="T32" fmla="*/ 245 w 269"/>
              <a:gd name="T33" fmla="*/ 210 h 247"/>
              <a:gd name="T34" fmla="*/ 230 w 269"/>
              <a:gd name="T35" fmla="*/ 223 h 247"/>
              <a:gd name="T36" fmla="*/ 208 w 269"/>
              <a:gd name="T37" fmla="*/ 232 h 247"/>
              <a:gd name="T38" fmla="*/ 184 w 269"/>
              <a:gd name="T39" fmla="*/ 240 h 247"/>
              <a:gd name="T40" fmla="*/ 160 w 269"/>
              <a:gd name="T41" fmla="*/ 243 h 247"/>
              <a:gd name="T42" fmla="*/ 139 w 269"/>
              <a:gd name="T43" fmla="*/ 247 h 247"/>
              <a:gd name="T44" fmla="*/ 125 w 269"/>
              <a:gd name="T45" fmla="*/ 247 h 247"/>
              <a:gd name="T46" fmla="*/ 119 w 269"/>
              <a:gd name="T47" fmla="*/ 247 h 247"/>
              <a:gd name="T48" fmla="*/ 0 w 269"/>
              <a:gd name="T49" fmla="*/ 0 h 247"/>
              <a:gd name="T50" fmla="*/ 269 w 269"/>
              <a:gd name="T51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T48" t="T49" r="T50" b="T51"/>
            <a:pathLst>
              <a:path w="269" h="247">
                <a:moveTo>
                  <a:pt x="119" y="247"/>
                </a:moveTo>
                <a:lnTo>
                  <a:pt x="88" y="243"/>
                </a:lnTo>
                <a:lnTo>
                  <a:pt x="62" y="236"/>
                </a:lnTo>
                <a:lnTo>
                  <a:pt x="41" y="225"/>
                </a:lnTo>
                <a:lnTo>
                  <a:pt x="26" y="212"/>
                </a:lnTo>
                <a:lnTo>
                  <a:pt x="15" y="199"/>
                </a:lnTo>
                <a:lnTo>
                  <a:pt x="8" y="188"/>
                </a:lnTo>
                <a:lnTo>
                  <a:pt x="2" y="178"/>
                </a:lnTo>
                <a:lnTo>
                  <a:pt x="0" y="171"/>
                </a:lnTo>
                <a:lnTo>
                  <a:pt x="0" y="167"/>
                </a:lnTo>
                <a:lnTo>
                  <a:pt x="0" y="0"/>
                </a:lnTo>
                <a:lnTo>
                  <a:pt x="269" y="2"/>
                </a:lnTo>
                <a:lnTo>
                  <a:pt x="269" y="165"/>
                </a:lnTo>
                <a:lnTo>
                  <a:pt x="262" y="180"/>
                </a:lnTo>
                <a:lnTo>
                  <a:pt x="254" y="195"/>
                </a:lnTo>
                <a:lnTo>
                  <a:pt x="249" y="206"/>
                </a:lnTo>
                <a:lnTo>
                  <a:pt x="245" y="210"/>
                </a:lnTo>
                <a:lnTo>
                  <a:pt x="230" y="223"/>
                </a:lnTo>
                <a:lnTo>
                  <a:pt x="208" y="232"/>
                </a:lnTo>
                <a:lnTo>
                  <a:pt x="184" y="240"/>
                </a:lnTo>
                <a:lnTo>
                  <a:pt x="160" y="243"/>
                </a:lnTo>
                <a:lnTo>
                  <a:pt x="139" y="247"/>
                </a:lnTo>
                <a:lnTo>
                  <a:pt x="125" y="247"/>
                </a:lnTo>
                <a:lnTo>
                  <a:pt x="119" y="247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9" name="Freeform 267"/>
          <p:cNvSpPr>
            <a:spLocks noChangeArrowheads="1"/>
          </p:cNvSpPr>
          <p:nvPr/>
        </p:nvSpPr>
        <p:spPr bwMode="auto">
          <a:xfrm>
            <a:off x="3764160" y="4153321"/>
            <a:ext cx="351360" cy="344160"/>
          </a:xfrm>
          <a:custGeom>
            <a:avLst/>
            <a:gdLst>
              <a:gd name="G0" fmla="+- 1 0 0"/>
              <a:gd name="G1" fmla="+- 1 0 0"/>
              <a:gd name="G2" fmla="+- 1 0 0"/>
              <a:gd name="G3" fmla="+- 2 0 0"/>
              <a:gd name="G4" fmla="+- 177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*/ 1 20369 25856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65372 0 0"/>
              <a:gd name="G24" fmla="+- 65354 0 0"/>
              <a:gd name="G25" fmla="+- 65347 0 0"/>
              <a:gd name="T0" fmla="*/ 110 w 243"/>
              <a:gd name="T1" fmla="*/ 247 h 247"/>
              <a:gd name="T2" fmla="*/ 78 w 243"/>
              <a:gd name="T3" fmla="*/ 242 h 247"/>
              <a:gd name="T4" fmla="*/ 52 w 243"/>
              <a:gd name="T5" fmla="*/ 234 h 247"/>
              <a:gd name="T6" fmla="*/ 34 w 243"/>
              <a:gd name="T7" fmla="*/ 223 h 247"/>
              <a:gd name="T8" fmla="*/ 19 w 243"/>
              <a:gd name="T9" fmla="*/ 210 h 247"/>
              <a:gd name="T10" fmla="*/ 10 w 243"/>
              <a:gd name="T11" fmla="*/ 197 h 247"/>
              <a:gd name="T12" fmla="*/ 4 w 243"/>
              <a:gd name="T13" fmla="*/ 188 h 247"/>
              <a:gd name="T14" fmla="*/ 2 w 243"/>
              <a:gd name="T15" fmla="*/ 180 h 247"/>
              <a:gd name="T16" fmla="*/ 0 w 243"/>
              <a:gd name="T17" fmla="*/ 177 h 247"/>
              <a:gd name="T18" fmla="*/ 0 w 243"/>
              <a:gd name="T19" fmla="*/ 0 h 247"/>
              <a:gd name="T20" fmla="*/ 243 w 243"/>
              <a:gd name="T21" fmla="*/ 2 h 247"/>
              <a:gd name="T22" fmla="*/ 243 w 243"/>
              <a:gd name="T23" fmla="*/ 158 h 247"/>
              <a:gd name="T24" fmla="*/ 238 w 243"/>
              <a:gd name="T25" fmla="*/ 173 h 247"/>
              <a:gd name="T26" fmla="*/ 230 w 243"/>
              <a:gd name="T27" fmla="*/ 188 h 247"/>
              <a:gd name="T28" fmla="*/ 225 w 243"/>
              <a:gd name="T29" fmla="*/ 197 h 247"/>
              <a:gd name="T30" fmla="*/ 223 w 243"/>
              <a:gd name="T31" fmla="*/ 201 h 247"/>
              <a:gd name="T32" fmla="*/ 208 w 243"/>
              <a:gd name="T33" fmla="*/ 214 h 247"/>
              <a:gd name="T34" fmla="*/ 189 w 243"/>
              <a:gd name="T35" fmla="*/ 225 h 247"/>
              <a:gd name="T36" fmla="*/ 167 w 243"/>
              <a:gd name="T37" fmla="*/ 232 h 247"/>
              <a:gd name="T38" fmla="*/ 147 w 243"/>
              <a:gd name="T39" fmla="*/ 240 h 247"/>
              <a:gd name="T40" fmla="*/ 128 w 243"/>
              <a:gd name="T41" fmla="*/ 243 h 247"/>
              <a:gd name="T42" fmla="*/ 115 w 243"/>
              <a:gd name="T43" fmla="*/ 245 h 247"/>
              <a:gd name="T44" fmla="*/ 110 w 243"/>
              <a:gd name="T45" fmla="*/ 247 h 247"/>
              <a:gd name="T46" fmla="*/ 0 w 243"/>
              <a:gd name="T47" fmla="*/ 0 h 247"/>
              <a:gd name="T48" fmla="*/ 243 w 243"/>
              <a:gd name="T49" fmla="*/ 247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243" h="247">
                <a:moveTo>
                  <a:pt x="110" y="247"/>
                </a:moveTo>
                <a:lnTo>
                  <a:pt x="78" y="242"/>
                </a:lnTo>
                <a:lnTo>
                  <a:pt x="52" y="234"/>
                </a:lnTo>
                <a:lnTo>
                  <a:pt x="34" y="223"/>
                </a:lnTo>
                <a:lnTo>
                  <a:pt x="19" y="210"/>
                </a:lnTo>
                <a:lnTo>
                  <a:pt x="10" y="197"/>
                </a:lnTo>
                <a:lnTo>
                  <a:pt x="4" y="188"/>
                </a:lnTo>
                <a:lnTo>
                  <a:pt x="2" y="180"/>
                </a:lnTo>
                <a:lnTo>
                  <a:pt x="0" y="177"/>
                </a:lnTo>
                <a:lnTo>
                  <a:pt x="0" y="0"/>
                </a:lnTo>
                <a:lnTo>
                  <a:pt x="243" y="2"/>
                </a:lnTo>
                <a:lnTo>
                  <a:pt x="243" y="158"/>
                </a:lnTo>
                <a:lnTo>
                  <a:pt x="238" y="173"/>
                </a:lnTo>
                <a:lnTo>
                  <a:pt x="230" y="188"/>
                </a:lnTo>
                <a:lnTo>
                  <a:pt x="225" y="197"/>
                </a:lnTo>
                <a:lnTo>
                  <a:pt x="223" y="201"/>
                </a:lnTo>
                <a:lnTo>
                  <a:pt x="208" y="214"/>
                </a:lnTo>
                <a:lnTo>
                  <a:pt x="189" y="225"/>
                </a:lnTo>
                <a:lnTo>
                  <a:pt x="167" y="232"/>
                </a:lnTo>
                <a:lnTo>
                  <a:pt x="147" y="240"/>
                </a:lnTo>
                <a:lnTo>
                  <a:pt x="128" y="243"/>
                </a:lnTo>
                <a:lnTo>
                  <a:pt x="115" y="245"/>
                </a:lnTo>
                <a:lnTo>
                  <a:pt x="110" y="247"/>
                </a:lnTo>
                <a:close/>
              </a:path>
            </a:pathLst>
          </a:custGeom>
          <a:solidFill>
            <a:srgbClr val="1C1C1C"/>
          </a:solidFill>
          <a:ln w="9360" cap="sq">
            <a:solidFill>
              <a:srgbClr val="1C1C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0" name="Freeform 268"/>
          <p:cNvSpPr>
            <a:spLocks noChangeArrowheads="1"/>
          </p:cNvSpPr>
          <p:nvPr/>
        </p:nvSpPr>
        <p:spPr bwMode="auto">
          <a:xfrm>
            <a:off x="3785761" y="4153321"/>
            <a:ext cx="316800" cy="341280"/>
          </a:xfrm>
          <a:custGeom>
            <a:avLst/>
            <a:gdLst>
              <a:gd name="G0" fmla="+- 1 0 0"/>
              <a:gd name="G1" fmla="+- 1 0 0"/>
              <a:gd name="G2" fmla="+- 1 0 0"/>
              <a:gd name="G3" fmla="+- 2 0 0"/>
              <a:gd name="G4" fmla="+- 186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65366 0 0"/>
              <a:gd name="G24" fmla="+- 65350 0 0"/>
              <a:gd name="G25" fmla="+- 65343 0 0"/>
              <a:gd name="T0" fmla="*/ 100 w 219"/>
              <a:gd name="T1" fmla="*/ 245 h 245"/>
              <a:gd name="T2" fmla="*/ 72 w 219"/>
              <a:gd name="T3" fmla="*/ 242 h 245"/>
              <a:gd name="T4" fmla="*/ 48 w 219"/>
              <a:gd name="T5" fmla="*/ 234 h 245"/>
              <a:gd name="T6" fmla="*/ 32 w 219"/>
              <a:gd name="T7" fmla="*/ 225 h 245"/>
              <a:gd name="T8" fmla="*/ 19 w 219"/>
              <a:gd name="T9" fmla="*/ 214 h 245"/>
              <a:gd name="T10" fmla="*/ 9 w 219"/>
              <a:gd name="T11" fmla="*/ 203 h 245"/>
              <a:gd name="T12" fmla="*/ 4 w 219"/>
              <a:gd name="T13" fmla="*/ 193 h 245"/>
              <a:gd name="T14" fmla="*/ 2 w 219"/>
              <a:gd name="T15" fmla="*/ 188 h 245"/>
              <a:gd name="T16" fmla="*/ 0 w 219"/>
              <a:gd name="T17" fmla="*/ 186 h 245"/>
              <a:gd name="T18" fmla="*/ 0 w 219"/>
              <a:gd name="T19" fmla="*/ 0 h 245"/>
              <a:gd name="T20" fmla="*/ 219 w 219"/>
              <a:gd name="T21" fmla="*/ 2 h 245"/>
              <a:gd name="T22" fmla="*/ 219 w 219"/>
              <a:gd name="T23" fmla="*/ 153 h 245"/>
              <a:gd name="T24" fmla="*/ 211 w 219"/>
              <a:gd name="T25" fmla="*/ 165 h 245"/>
              <a:gd name="T26" fmla="*/ 206 w 219"/>
              <a:gd name="T27" fmla="*/ 178 h 245"/>
              <a:gd name="T28" fmla="*/ 202 w 219"/>
              <a:gd name="T29" fmla="*/ 188 h 245"/>
              <a:gd name="T30" fmla="*/ 198 w 219"/>
              <a:gd name="T31" fmla="*/ 193 h 245"/>
              <a:gd name="T32" fmla="*/ 187 w 219"/>
              <a:gd name="T33" fmla="*/ 204 h 245"/>
              <a:gd name="T34" fmla="*/ 171 w 219"/>
              <a:gd name="T35" fmla="*/ 216 h 245"/>
              <a:gd name="T36" fmla="*/ 150 w 219"/>
              <a:gd name="T37" fmla="*/ 225 h 245"/>
              <a:gd name="T38" fmla="*/ 132 w 219"/>
              <a:gd name="T39" fmla="*/ 234 h 245"/>
              <a:gd name="T40" fmla="*/ 117 w 219"/>
              <a:gd name="T41" fmla="*/ 240 h 245"/>
              <a:gd name="T42" fmla="*/ 104 w 219"/>
              <a:gd name="T43" fmla="*/ 243 h 245"/>
              <a:gd name="T44" fmla="*/ 100 w 219"/>
              <a:gd name="T45" fmla="*/ 245 h 245"/>
              <a:gd name="T46" fmla="*/ 0 w 219"/>
              <a:gd name="T47" fmla="*/ 0 h 245"/>
              <a:gd name="T48" fmla="*/ 219 w 219"/>
              <a:gd name="T49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219" h="245">
                <a:moveTo>
                  <a:pt x="100" y="245"/>
                </a:moveTo>
                <a:lnTo>
                  <a:pt x="72" y="242"/>
                </a:lnTo>
                <a:lnTo>
                  <a:pt x="48" y="234"/>
                </a:lnTo>
                <a:lnTo>
                  <a:pt x="32" y="225"/>
                </a:lnTo>
                <a:lnTo>
                  <a:pt x="19" y="214"/>
                </a:lnTo>
                <a:lnTo>
                  <a:pt x="9" y="203"/>
                </a:lnTo>
                <a:lnTo>
                  <a:pt x="4" y="193"/>
                </a:lnTo>
                <a:lnTo>
                  <a:pt x="2" y="188"/>
                </a:lnTo>
                <a:lnTo>
                  <a:pt x="0" y="186"/>
                </a:lnTo>
                <a:lnTo>
                  <a:pt x="0" y="0"/>
                </a:lnTo>
                <a:lnTo>
                  <a:pt x="219" y="2"/>
                </a:lnTo>
                <a:lnTo>
                  <a:pt x="219" y="153"/>
                </a:lnTo>
                <a:lnTo>
                  <a:pt x="211" y="165"/>
                </a:lnTo>
                <a:lnTo>
                  <a:pt x="206" y="178"/>
                </a:lnTo>
                <a:lnTo>
                  <a:pt x="202" y="188"/>
                </a:lnTo>
                <a:lnTo>
                  <a:pt x="198" y="193"/>
                </a:lnTo>
                <a:lnTo>
                  <a:pt x="187" y="204"/>
                </a:lnTo>
                <a:lnTo>
                  <a:pt x="171" y="216"/>
                </a:lnTo>
                <a:lnTo>
                  <a:pt x="150" y="225"/>
                </a:lnTo>
                <a:lnTo>
                  <a:pt x="132" y="234"/>
                </a:lnTo>
                <a:lnTo>
                  <a:pt x="117" y="240"/>
                </a:lnTo>
                <a:lnTo>
                  <a:pt x="104" y="243"/>
                </a:lnTo>
                <a:lnTo>
                  <a:pt x="100" y="245"/>
                </a:lnTo>
                <a:close/>
              </a:path>
            </a:pathLst>
          </a:custGeom>
          <a:solidFill>
            <a:srgbClr val="393939"/>
          </a:solidFill>
          <a:ln w="9360" cap="sq">
            <a:solidFill>
              <a:srgbClr val="39393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1" name="Freeform 269"/>
          <p:cNvSpPr>
            <a:spLocks noChangeArrowheads="1"/>
          </p:cNvSpPr>
          <p:nvPr/>
        </p:nvSpPr>
        <p:spPr bwMode="auto">
          <a:xfrm>
            <a:off x="3811681" y="4153321"/>
            <a:ext cx="276480" cy="341280"/>
          </a:xfrm>
          <a:custGeom>
            <a:avLst/>
            <a:gdLst>
              <a:gd name="G0" fmla="+- 1 0 0"/>
              <a:gd name="G1" fmla="+- 1 0 0"/>
              <a:gd name="G2" fmla="*/ 1 43275 25856"/>
              <a:gd name="G3" fmla="+- 4 0 0"/>
              <a:gd name="G4" fmla="+- 189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*/ 1 20853 10"/>
              <a:gd name="G18" fmla="+- 1 0 0"/>
              <a:gd name="G19" fmla="+- 1 0 0"/>
              <a:gd name="G20" fmla="+- 1 0 0"/>
              <a:gd name="G21" fmla="+- 1 0 0"/>
              <a:gd name="T0" fmla="*/ 89 w 191"/>
              <a:gd name="T1" fmla="*/ 245 h 245"/>
              <a:gd name="T2" fmla="*/ 61 w 191"/>
              <a:gd name="T3" fmla="*/ 242 h 245"/>
              <a:gd name="T4" fmla="*/ 39 w 191"/>
              <a:gd name="T5" fmla="*/ 234 h 245"/>
              <a:gd name="T6" fmla="*/ 22 w 191"/>
              <a:gd name="T7" fmla="*/ 223 h 245"/>
              <a:gd name="T8" fmla="*/ 11 w 191"/>
              <a:gd name="T9" fmla="*/ 214 h 245"/>
              <a:gd name="T10" fmla="*/ 3 w 191"/>
              <a:gd name="T11" fmla="*/ 203 h 245"/>
              <a:gd name="T12" fmla="*/ 0 w 191"/>
              <a:gd name="T13" fmla="*/ 197 h 245"/>
              <a:gd name="T14" fmla="*/ 0 w 191"/>
              <a:gd name="T15" fmla="*/ 193 h 245"/>
              <a:gd name="T16" fmla="*/ 0 w 191"/>
              <a:gd name="T17" fmla="*/ 0 h 245"/>
              <a:gd name="T18" fmla="*/ 191 w 191"/>
              <a:gd name="T19" fmla="*/ 2 h 245"/>
              <a:gd name="T20" fmla="*/ 191 w 191"/>
              <a:gd name="T21" fmla="*/ 147 h 245"/>
              <a:gd name="T22" fmla="*/ 185 w 191"/>
              <a:gd name="T23" fmla="*/ 158 h 245"/>
              <a:gd name="T24" fmla="*/ 180 w 191"/>
              <a:gd name="T25" fmla="*/ 171 h 245"/>
              <a:gd name="T26" fmla="*/ 176 w 191"/>
              <a:gd name="T27" fmla="*/ 180 h 245"/>
              <a:gd name="T28" fmla="*/ 174 w 191"/>
              <a:gd name="T29" fmla="*/ 184 h 245"/>
              <a:gd name="T30" fmla="*/ 163 w 191"/>
              <a:gd name="T31" fmla="*/ 195 h 245"/>
              <a:gd name="T32" fmla="*/ 148 w 191"/>
              <a:gd name="T33" fmla="*/ 206 h 245"/>
              <a:gd name="T34" fmla="*/ 133 w 191"/>
              <a:gd name="T35" fmla="*/ 217 h 245"/>
              <a:gd name="T36" fmla="*/ 117 w 191"/>
              <a:gd name="T37" fmla="*/ 229 h 245"/>
              <a:gd name="T38" fmla="*/ 104 w 191"/>
              <a:gd name="T39" fmla="*/ 238 h 245"/>
              <a:gd name="T40" fmla="*/ 92 w 191"/>
              <a:gd name="T41" fmla="*/ 243 h 245"/>
              <a:gd name="T42" fmla="*/ 89 w 191"/>
              <a:gd name="T43" fmla="*/ 245 h 245"/>
              <a:gd name="T44" fmla="*/ 0 w 191"/>
              <a:gd name="T45" fmla="*/ 0 h 245"/>
              <a:gd name="T46" fmla="*/ 191 w 191"/>
              <a:gd name="T47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191" h="245">
                <a:moveTo>
                  <a:pt x="89" y="245"/>
                </a:moveTo>
                <a:lnTo>
                  <a:pt x="61" y="242"/>
                </a:lnTo>
                <a:lnTo>
                  <a:pt x="39" y="234"/>
                </a:lnTo>
                <a:lnTo>
                  <a:pt x="22" y="223"/>
                </a:lnTo>
                <a:lnTo>
                  <a:pt x="11" y="214"/>
                </a:lnTo>
                <a:lnTo>
                  <a:pt x="3" y="203"/>
                </a:lnTo>
                <a:lnTo>
                  <a:pt x="0" y="197"/>
                </a:lnTo>
                <a:lnTo>
                  <a:pt x="0" y="193"/>
                </a:lnTo>
                <a:lnTo>
                  <a:pt x="0" y="0"/>
                </a:lnTo>
                <a:lnTo>
                  <a:pt x="191" y="2"/>
                </a:lnTo>
                <a:lnTo>
                  <a:pt x="191" y="147"/>
                </a:lnTo>
                <a:lnTo>
                  <a:pt x="185" y="158"/>
                </a:lnTo>
                <a:lnTo>
                  <a:pt x="180" y="171"/>
                </a:lnTo>
                <a:lnTo>
                  <a:pt x="176" y="180"/>
                </a:lnTo>
                <a:lnTo>
                  <a:pt x="174" y="184"/>
                </a:lnTo>
                <a:lnTo>
                  <a:pt x="163" y="195"/>
                </a:lnTo>
                <a:lnTo>
                  <a:pt x="148" y="206"/>
                </a:lnTo>
                <a:lnTo>
                  <a:pt x="133" y="217"/>
                </a:lnTo>
                <a:lnTo>
                  <a:pt x="117" y="229"/>
                </a:lnTo>
                <a:lnTo>
                  <a:pt x="104" y="238"/>
                </a:lnTo>
                <a:lnTo>
                  <a:pt x="92" y="243"/>
                </a:lnTo>
                <a:lnTo>
                  <a:pt x="89" y="245"/>
                </a:lnTo>
                <a:close/>
              </a:path>
            </a:pathLst>
          </a:custGeom>
          <a:solidFill>
            <a:srgbClr val="555555"/>
          </a:solidFill>
          <a:ln w="9360" cap="sq">
            <a:solidFill>
              <a:srgbClr val="55555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2" name="Freeform 270"/>
          <p:cNvSpPr>
            <a:spLocks noChangeArrowheads="1"/>
          </p:cNvSpPr>
          <p:nvPr/>
        </p:nvSpPr>
        <p:spPr bwMode="auto">
          <a:xfrm>
            <a:off x="3833281" y="4153321"/>
            <a:ext cx="239040" cy="338400"/>
          </a:xfrm>
          <a:custGeom>
            <a:avLst/>
            <a:gdLst>
              <a:gd name="G0" fmla="+- 1 0 0"/>
              <a:gd name="G1" fmla="+- 1 0 0"/>
              <a:gd name="G2" fmla="*/ 1 32609 25856"/>
              <a:gd name="G3" fmla="*/ 1 0 51712"/>
              <a:gd name="G4" fmla="+- 163 0 0"/>
              <a:gd name="G5" fmla="+- 1 0 0"/>
              <a:gd name="G6" fmla="+- 1 0 0"/>
              <a:gd name="G7" fmla="+- 1 0 0"/>
              <a:gd name="G8" fmla="+- 210 0 0"/>
              <a:gd name="G9" fmla="cos 54933 G8"/>
              <a:gd name="G10" fmla="+- 210 0 0"/>
              <a:gd name="G11" fmla="sin 54852 G10"/>
              <a:gd name="G12" fmla="+- G9 G11 0"/>
              <a:gd name="G13" fmla="+- G12 1080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20853 10"/>
              <a:gd name="G23" fmla="+- 1 0 0"/>
              <a:gd name="G24" fmla="+- 1 0 0"/>
              <a:gd name="G25" fmla="+- 1 0 0"/>
              <a:gd name="G26" fmla="+- 1 0 0"/>
              <a:gd name="T0" fmla="*/ 79 w 165"/>
              <a:gd name="T1" fmla="*/ 243 h 243"/>
              <a:gd name="T2" fmla="*/ 55 w 165"/>
              <a:gd name="T3" fmla="*/ 242 h 243"/>
              <a:gd name="T4" fmla="*/ 35 w 165"/>
              <a:gd name="T5" fmla="*/ 236 h 243"/>
              <a:gd name="T6" fmla="*/ 20 w 165"/>
              <a:gd name="T7" fmla="*/ 227 h 243"/>
              <a:gd name="T8" fmla="*/ 11 w 165"/>
              <a:gd name="T9" fmla="*/ 217 h 243"/>
              <a:gd name="T10" fmla="*/ 3 w 165"/>
              <a:gd name="T11" fmla="*/ 210 h 243"/>
              <a:gd name="T12" fmla="*/ 1 w 165"/>
              <a:gd name="T13" fmla="*/ 204 h 243"/>
              <a:gd name="T14" fmla="*/ 0 w 165"/>
              <a:gd name="T15" fmla="*/ 203 h 243"/>
              <a:gd name="T16" fmla="*/ 0 w 165"/>
              <a:gd name="T17" fmla="*/ 0 h 243"/>
              <a:gd name="T18" fmla="*/ 165 w 165"/>
              <a:gd name="T19" fmla="*/ 2 h 243"/>
              <a:gd name="T20" fmla="*/ 165 w 165"/>
              <a:gd name="T21" fmla="*/ 140 h 243"/>
              <a:gd name="T22" fmla="*/ 161 w 165"/>
              <a:gd name="T23" fmla="*/ 151 h 243"/>
              <a:gd name="T24" fmla="*/ 155 w 165"/>
              <a:gd name="T25" fmla="*/ 162 h 243"/>
              <a:gd name="T26" fmla="*/ 152 w 165"/>
              <a:gd name="T27" fmla="*/ 171 h 243"/>
              <a:gd name="T28" fmla="*/ 152 w 165"/>
              <a:gd name="T29" fmla="*/ 175 h 243"/>
              <a:gd name="T30" fmla="*/ 142 w 165"/>
              <a:gd name="T31" fmla="*/ 186 h 243"/>
              <a:gd name="T32" fmla="*/ 129 w 165"/>
              <a:gd name="T33" fmla="*/ 197 h 243"/>
              <a:gd name="T34" fmla="*/ 116 w 165"/>
              <a:gd name="T35" fmla="*/ 210 h 243"/>
              <a:gd name="T36" fmla="*/ 103 w 165"/>
              <a:gd name="T37" fmla="*/ 223 h 243"/>
              <a:gd name="T38" fmla="*/ 92 w 165"/>
              <a:gd name="T39" fmla="*/ 234 h 243"/>
              <a:gd name="T40" fmla="*/ 83 w 165"/>
              <a:gd name="T41" fmla="*/ 242 h 243"/>
              <a:gd name="T42" fmla="*/ 79 w 165"/>
              <a:gd name="T43" fmla="*/ 243 h 243"/>
              <a:gd name="T44" fmla="*/ 0 w 165"/>
              <a:gd name="T45" fmla="*/ 0 h 243"/>
              <a:gd name="T46" fmla="*/ 165 w 165"/>
              <a:gd name="T47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165" h="243">
                <a:moveTo>
                  <a:pt x="79" y="243"/>
                </a:moveTo>
                <a:lnTo>
                  <a:pt x="55" y="242"/>
                </a:lnTo>
                <a:lnTo>
                  <a:pt x="35" y="236"/>
                </a:lnTo>
                <a:lnTo>
                  <a:pt x="20" y="227"/>
                </a:lnTo>
                <a:lnTo>
                  <a:pt x="11" y="217"/>
                </a:lnTo>
                <a:lnTo>
                  <a:pt x="3" y="210"/>
                </a:lnTo>
                <a:lnTo>
                  <a:pt x="1" y="204"/>
                </a:lnTo>
                <a:lnTo>
                  <a:pt x="0" y="203"/>
                </a:lnTo>
                <a:lnTo>
                  <a:pt x="0" y="0"/>
                </a:lnTo>
                <a:lnTo>
                  <a:pt x="165" y="2"/>
                </a:lnTo>
                <a:lnTo>
                  <a:pt x="165" y="140"/>
                </a:lnTo>
                <a:lnTo>
                  <a:pt x="161" y="151"/>
                </a:lnTo>
                <a:lnTo>
                  <a:pt x="155" y="162"/>
                </a:lnTo>
                <a:lnTo>
                  <a:pt x="152" y="171"/>
                </a:lnTo>
                <a:lnTo>
                  <a:pt x="152" y="175"/>
                </a:lnTo>
                <a:lnTo>
                  <a:pt x="142" y="186"/>
                </a:lnTo>
                <a:lnTo>
                  <a:pt x="129" y="197"/>
                </a:lnTo>
                <a:lnTo>
                  <a:pt x="116" y="210"/>
                </a:lnTo>
                <a:lnTo>
                  <a:pt x="103" y="223"/>
                </a:lnTo>
                <a:lnTo>
                  <a:pt x="92" y="234"/>
                </a:lnTo>
                <a:lnTo>
                  <a:pt x="83" y="242"/>
                </a:lnTo>
                <a:lnTo>
                  <a:pt x="79" y="243"/>
                </a:lnTo>
                <a:close/>
              </a:path>
            </a:pathLst>
          </a:custGeom>
          <a:solidFill>
            <a:srgbClr val="717171"/>
          </a:solidFill>
          <a:ln w="9360" cap="sq">
            <a:solidFill>
              <a:srgbClr val="71717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3" name="Freeform 271"/>
          <p:cNvSpPr>
            <a:spLocks noChangeArrowheads="1"/>
          </p:cNvSpPr>
          <p:nvPr/>
        </p:nvSpPr>
        <p:spPr bwMode="auto">
          <a:xfrm>
            <a:off x="3853440" y="4156201"/>
            <a:ext cx="201600" cy="335520"/>
          </a:xfrm>
          <a:custGeom>
            <a:avLst/>
            <a:gdLst>
              <a:gd name="G0" fmla="+- 1 0 0"/>
              <a:gd name="G1" fmla="+- 1 0 0"/>
              <a:gd name="G2" fmla="*/ 1 38855 49664"/>
              <a:gd name="G3" fmla="*/ 1 6295 25856"/>
              <a:gd name="G4" fmla="*/ G3 1 180"/>
              <a:gd name="G5" fmla="*/ G2 1 G4"/>
              <a:gd name="G6" fmla="+- 208 0 0"/>
              <a:gd name="G7" fmla="+- 1 0 0"/>
              <a:gd name="G8" fmla="+- 1 0 0"/>
              <a:gd name="G9" fmla="+- 165 0 0"/>
              <a:gd name="G10" fmla="sin 54898 G9"/>
              <a:gd name="G11" fmla="+- 165 0 0"/>
              <a:gd name="G12" fmla="cos 54864 G11"/>
              <a:gd name="G13" fmla="+- G10 0 G12"/>
              <a:gd name="G14" fmla="*/ G13 65535 1"/>
              <a:gd name="G15" fmla="+- G14 10800 0"/>
              <a:gd name="G16" fmla="+- 1 0 0"/>
              <a:gd name="G17" fmla="+- 1 0 0"/>
              <a:gd name="G18" fmla="+- 1 0 0"/>
              <a:gd name="G19" fmla="+- 1 0 0"/>
              <a:gd name="G20" fmla="*/ 1 16385 2"/>
              <a:gd name="G21" fmla="+- 1 0 0"/>
              <a:gd name="G22" fmla="+- 1 0 0"/>
              <a:gd name="G23" fmla="+- 1 0 0"/>
              <a:gd name="G24" fmla="+- 1 0 0"/>
              <a:gd name="G25" fmla="*/ 1 51565 51712"/>
              <a:gd name="G26" fmla="+- 1 0 0"/>
              <a:gd name="G27" fmla="+- 194 0 0"/>
              <a:gd name="G28" fmla="+- 212 0 0"/>
              <a:gd name="G29" fmla="+- 217 0 0"/>
              <a:gd name="T0" fmla="*/ 73 w 139"/>
              <a:gd name="T1" fmla="*/ 241 h 241"/>
              <a:gd name="T2" fmla="*/ 47 w 139"/>
              <a:gd name="T3" fmla="*/ 240 h 241"/>
              <a:gd name="T4" fmla="*/ 28 w 139"/>
              <a:gd name="T5" fmla="*/ 232 h 241"/>
              <a:gd name="T6" fmla="*/ 15 w 139"/>
              <a:gd name="T7" fmla="*/ 225 h 241"/>
              <a:gd name="T8" fmla="*/ 8 w 139"/>
              <a:gd name="T9" fmla="*/ 217 h 241"/>
              <a:gd name="T10" fmla="*/ 2 w 139"/>
              <a:gd name="T11" fmla="*/ 210 h 241"/>
              <a:gd name="T12" fmla="*/ 0 w 139"/>
              <a:gd name="T13" fmla="*/ 208 h 241"/>
              <a:gd name="T14" fmla="*/ 0 w 139"/>
              <a:gd name="T15" fmla="*/ 0 h 241"/>
              <a:gd name="T16" fmla="*/ 139 w 139"/>
              <a:gd name="T17" fmla="*/ 0 h 241"/>
              <a:gd name="T18" fmla="*/ 139 w 139"/>
              <a:gd name="T19" fmla="*/ 132 h 241"/>
              <a:gd name="T20" fmla="*/ 136 w 139"/>
              <a:gd name="T21" fmla="*/ 141 h 241"/>
              <a:gd name="T22" fmla="*/ 132 w 139"/>
              <a:gd name="T23" fmla="*/ 152 h 241"/>
              <a:gd name="T24" fmla="*/ 130 w 139"/>
              <a:gd name="T25" fmla="*/ 162 h 241"/>
              <a:gd name="T26" fmla="*/ 128 w 139"/>
              <a:gd name="T27" fmla="*/ 165 h 241"/>
              <a:gd name="T28" fmla="*/ 121 w 139"/>
              <a:gd name="T29" fmla="*/ 175 h 241"/>
              <a:gd name="T30" fmla="*/ 112 w 139"/>
              <a:gd name="T31" fmla="*/ 188 h 241"/>
              <a:gd name="T32" fmla="*/ 101 w 139"/>
              <a:gd name="T33" fmla="*/ 202 h 241"/>
              <a:gd name="T34" fmla="*/ 89 w 139"/>
              <a:gd name="T35" fmla="*/ 215 h 241"/>
              <a:gd name="T36" fmla="*/ 82 w 139"/>
              <a:gd name="T37" fmla="*/ 228 h 241"/>
              <a:gd name="T38" fmla="*/ 75 w 139"/>
              <a:gd name="T39" fmla="*/ 238 h 241"/>
              <a:gd name="T40" fmla="*/ 73 w 139"/>
              <a:gd name="T41" fmla="*/ 241 h 241"/>
              <a:gd name="T42" fmla="*/ 0 w 139"/>
              <a:gd name="T43" fmla="*/ 0 h 241"/>
              <a:gd name="T44" fmla="*/ 139 w 139"/>
              <a:gd name="T45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39" h="241">
                <a:moveTo>
                  <a:pt x="73" y="241"/>
                </a:moveTo>
                <a:lnTo>
                  <a:pt x="47" y="240"/>
                </a:lnTo>
                <a:lnTo>
                  <a:pt x="28" y="232"/>
                </a:lnTo>
                <a:lnTo>
                  <a:pt x="15" y="225"/>
                </a:lnTo>
                <a:lnTo>
                  <a:pt x="8" y="217"/>
                </a:lnTo>
                <a:lnTo>
                  <a:pt x="2" y="210"/>
                </a:lnTo>
                <a:lnTo>
                  <a:pt x="0" y="208"/>
                </a:lnTo>
                <a:lnTo>
                  <a:pt x="0" y="0"/>
                </a:lnTo>
                <a:lnTo>
                  <a:pt x="139" y="0"/>
                </a:lnTo>
                <a:lnTo>
                  <a:pt x="139" y="132"/>
                </a:lnTo>
                <a:lnTo>
                  <a:pt x="136" y="141"/>
                </a:lnTo>
                <a:lnTo>
                  <a:pt x="132" y="152"/>
                </a:lnTo>
                <a:lnTo>
                  <a:pt x="130" y="162"/>
                </a:lnTo>
                <a:lnTo>
                  <a:pt x="128" y="165"/>
                </a:lnTo>
                <a:lnTo>
                  <a:pt x="121" y="175"/>
                </a:lnTo>
                <a:lnTo>
                  <a:pt x="112" y="188"/>
                </a:lnTo>
                <a:lnTo>
                  <a:pt x="101" y="202"/>
                </a:lnTo>
                <a:lnTo>
                  <a:pt x="89" y="215"/>
                </a:lnTo>
                <a:lnTo>
                  <a:pt x="82" y="228"/>
                </a:lnTo>
                <a:lnTo>
                  <a:pt x="75" y="238"/>
                </a:lnTo>
                <a:lnTo>
                  <a:pt x="73" y="241"/>
                </a:lnTo>
                <a:close/>
              </a:path>
            </a:pathLst>
          </a:custGeom>
          <a:solidFill>
            <a:srgbClr val="8E8E8E"/>
          </a:solidFill>
          <a:ln w="9360" cap="sq">
            <a:solidFill>
              <a:srgbClr val="8E8E8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4" name="Freeform 272"/>
          <p:cNvSpPr>
            <a:spLocks noChangeArrowheads="1"/>
          </p:cNvSpPr>
          <p:nvPr/>
        </p:nvSpPr>
        <p:spPr bwMode="auto">
          <a:xfrm>
            <a:off x="3877921" y="4156200"/>
            <a:ext cx="161280" cy="334080"/>
          </a:xfrm>
          <a:custGeom>
            <a:avLst/>
            <a:gdLst>
              <a:gd name="G0" fmla="+- 1 0 0"/>
              <a:gd name="G1" fmla="+- 1 0 0"/>
              <a:gd name="G2" fmla="*/ 1 219 2"/>
              <a:gd name="G3" fmla="+- 11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*/ 1 895 51712"/>
              <a:gd name="G16" fmla="+- 1 0 0"/>
              <a:gd name="G17" fmla="+- 1 0 0"/>
              <a:gd name="G18" fmla="+- 1 0 0"/>
              <a:gd name="G19" fmla="+- 1 0 0"/>
              <a:gd name="T0" fmla="*/ 61 w 111"/>
              <a:gd name="T1" fmla="*/ 240 h 240"/>
              <a:gd name="T2" fmla="*/ 37 w 111"/>
              <a:gd name="T3" fmla="*/ 238 h 240"/>
              <a:gd name="T4" fmla="*/ 19 w 111"/>
              <a:gd name="T5" fmla="*/ 232 h 240"/>
              <a:gd name="T6" fmla="*/ 8 w 111"/>
              <a:gd name="T7" fmla="*/ 225 h 240"/>
              <a:gd name="T8" fmla="*/ 2 w 111"/>
              <a:gd name="T9" fmla="*/ 219 h 240"/>
              <a:gd name="T10" fmla="*/ 0 w 111"/>
              <a:gd name="T11" fmla="*/ 217 h 240"/>
              <a:gd name="T12" fmla="*/ 0 w 111"/>
              <a:gd name="T13" fmla="*/ 0 h 240"/>
              <a:gd name="T14" fmla="*/ 111 w 111"/>
              <a:gd name="T15" fmla="*/ 0 h 240"/>
              <a:gd name="T16" fmla="*/ 111 w 111"/>
              <a:gd name="T17" fmla="*/ 125 h 240"/>
              <a:gd name="T18" fmla="*/ 110 w 111"/>
              <a:gd name="T19" fmla="*/ 134 h 240"/>
              <a:gd name="T20" fmla="*/ 106 w 111"/>
              <a:gd name="T21" fmla="*/ 143 h 240"/>
              <a:gd name="T22" fmla="*/ 104 w 111"/>
              <a:gd name="T23" fmla="*/ 152 h 240"/>
              <a:gd name="T24" fmla="*/ 104 w 111"/>
              <a:gd name="T25" fmla="*/ 156 h 240"/>
              <a:gd name="T26" fmla="*/ 98 w 111"/>
              <a:gd name="T27" fmla="*/ 165 h 240"/>
              <a:gd name="T28" fmla="*/ 91 w 111"/>
              <a:gd name="T29" fmla="*/ 178 h 240"/>
              <a:gd name="T30" fmla="*/ 84 w 111"/>
              <a:gd name="T31" fmla="*/ 195 h 240"/>
              <a:gd name="T32" fmla="*/ 74 w 111"/>
              <a:gd name="T33" fmla="*/ 212 h 240"/>
              <a:gd name="T34" fmla="*/ 67 w 111"/>
              <a:gd name="T35" fmla="*/ 227 h 240"/>
              <a:gd name="T36" fmla="*/ 63 w 111"/>
              <a:gd name="T37" fmla="*/ 236 h 240"/>
              <a:gd name="T38" fmla="*/ 61 w 111"/>
              <a:gd name="T39" fmla="*/ 240 h 240"/>
              <a:gd name="T40" fmla="*/ 0 w 111"/>
              <a:gd name="T41" fmla="*/ 0 h 240"/>
              <a:gd name="T42" fmla="*/ 111 w 111"/>
              <a:gd name="T43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T40" t="T41" r="T42" b="T43"/>
            <a:pathLst>
              <a:path w="111" h="240">
                <a:moveTo>
                  <a:pt x="61" y="240"/>
                </a:moveTo>
                <a:lnTo>
                  <a:pt x="37" y="238"/>
                </a:lnTo>
                <a:lnTo>
                  <a:pt x="19" y="232"/>
                </a:lnTo>
                <a:lnTo>
                  <a:pt x="8" y="225"/>
                </a:lnTo>
                <a:lnTo>
                  <a:pt x="2" y="219"/>
                </a:lnTo>
                <a:lnTo>
                  <a:pt x="0" y="217"/>
                </a:lnTo>
                <a:lnTo>
                  <a:pt x="0" y="0"/>
                </a:lnTo>
                <a:lnTo>
                  <a:pt x="111" y="0"/>
                </a:lnTo>
                <a:lnTo>
                  <a:pt x="111" y="125"/>
                </a:lnTo>
                <a:lnTo>
                  <a:pt x="110" y="134"/>
                </a:lnTo>
                <a:lnTo>
                  <a:pt x="106" y="143"/>
                </a:lnTo>
                <a:lnTo>
                  <a:pt x="104" y="152"/>
                </a:lnTo>
                <a:lnTo>
                  <a:pt x="104" y="156"/>
                </a:lnTo>
                <a:lnTo>
                  <a:pt x="98" y="165"/>
                </a:lnTo>
                <a:lnTo>
                  <a:pt x="91" y="178"/>
                </a:lnTo>
                <a:lnTo>
                  <a:pt x="84" y="195"/>
                </a:lnTo>
                <a:lnTo>
                  <a:pt x="74" y="212"/>
                </a:lnTo>
                <a:lnTo>
                  <a:pt x="67" y="227"/>
                </a:lnTo>
                <a:lnTo>
                  <a:pt x="63" y="236"/>
                </a:lnTo>
                <a:lnTo>
                  <a:pt x="61" y="240"/>
                </a:lnTo>
                <a:close/>
              </a:path>
            </a:pathLst>
          </a:custGeom>
          <a:solidFill>
            <a:srgbClr val="AAAAAA"/>
          </a:solidFill>
          <a:ln w="9360" cap="sq">
            <a:solidFill>
              <a:srgbClr val="AAAAA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5" name="Freeform 273"/>
          <p:cNvSpPr>
            <a:spLocks noChangeArrowheads="1"/>
          </p:cNvSpPr>
          <p:nvPr/>
        </p:nvSpPr>
        <p:spPr bwMode="auto">
          <a:xfrm>
            <a:off x="3899521" y="4156200"/>
            <a:ext cx="122400" cy="334080"/>
          </a:xfrm>
          <a:custGeom>
            <a:avLst/>
            <a:gdLst>
              <a:gd name="G0" fmla="+- 1 0 0"/>
              <a:gd name="G1" fmla="+- 1 0 0"/>
              <a:gd name="G2" fmla="*/ 1 227 2"/>
              <a:gd name="G3" fmla="+- 85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47015 0 0"/>
              <a:gd name="G18" fmla="+- 1 0 0"/>
              <a:gd name="G19" fmla="+- 1 0 0"/>
              <a:gd name="G20" fmla="+- 1 0 0"/>
              <a:gd name="G21" fmla="+- 1 0 0"/>
              <a:gd name="T0" fmla="*/ 52 w 85"/>
              <a:gd name="T1" fmla="*/ 240 h 240"/>
              <a:gd name="T2" fmla="*/ 31 w 85"/>
              <a:gd name="T3" fmla="*/ 240 h 240"/>
              <a:gd name="T4" fmla="*/ 17 w 85"/>
              <a:gd name="T5" fmla="*/ 236 h 240"/>
              <a:gd name="T6" fmla="*/ 7 w 85"/>
              <a:gd name="T7" fmla="*/ 230 h 240"/>
              <a:gd name="T8" fmla="*/ 2 w 85"/>
              <a:gd name="T9" fmla="*/ 227 h 240"/>
              <a:gd name="T10" fmla="*/ 0 w 85"/>
              <a:gd name="T11" fmla="*/ 225 h 240"/>
              <a:gd name="T12" fmla="*/ 0 w 85"/>
              <a:gd name="T13" fmla="*/ 0 h 240"/>
              <a:gd name="T14" fmla="*/ 85 w 85"/>
              <a:gd name="T15" fmla="*/ 0 h 240"/>
              <a:gd name="T16" fmla="*/ 85 w 85"/>
              <a:gd name="T17" fmla="*/ 119 h 240"/>
              <a:gd name="T18" fmla="*/ 85 w 85"/>
              <a:gd name="T19" fmla="*/ 123 h 240"/>
              <a:gd name="T20" fmla="*/ 83 w 85"/>
              <a:gd name="T21" fmla="*/ 126 h 240"/>
              <a:gd name="T22" fmla="*/ 83 w 85"/>
              <a:gd name="T23" fmla="*/ 132 h 240"/>
              <a:gd name="T24" fmla="*/ 82 w 85"/>
              <a:gd name="T25" fmla="*/ 138 h 240"/>
              <a:gd name="T26" fmla="*/ 82 w 85"/>
              <a:gd name="T27" fmla="*/ 143 h 240"/>
              <a:gd name="T28" fmla="*/ 80 w 85"/>
              <a:gd name="T29" fmla="*/ 147 h 240"/>
              <a:gd name="T30" fmla="*/ 76 w 85"/>
              <a:gd name="T31" fmla="*/ 156 h 240"/>
              <a:gd name="T32" fmla="*/ 72 w 85"/>
              <a:gd name="T33" fmla="*/ 169 h 240"/>
              <a:gd name="T34" fmla="*/ 67 w 85"/>
              <a:gd name="T35" fmla="*/ 188 h 240"/>
              <a:gd name="T36" fmla="*/ 61 w 85"/>
              <a:gd name="T37" fmla="*/ 206 h 240"/>
              <a:gd name="T38" fmla="*/ 56 w 85"/>
              <a:gd name="T39" fmla="*/ 223 h 240"/>
              <a:gd name="T40" fmla="*/ 54 w 85"/>
              <a:gd name="T41" fmla="*/ 234 h 240"/>
              <a:gd name="T42" fmla="*/ 52 w 85"/>
              <a:gd name="T43" fmla="*/ 240 h 240"/>
              <a:gd name="T44" fmla="*/ 0 w 85"/>
              <a:gd name="T45" fmla="*/ 0 h 240"/>
              <a:gd name="T46" fmla="*/ 85 w 85"/>
              <a:gd name="T4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85" h="240">
                <a:moveTo>
                  <a:pt x="52" y="240"/>
                </a:moveTo>
                <a:lnTo>
                  <a:pt x="31" y="240"/>
                </a:lnTo>
                <a:lnTo>
                  <a:pt x="17" y="236"/>
                </a:lnTo>
                <a:lnTo>
                  <a:pt x="7" y="230"/>
                </a:lnTo>
                <a:lnTo>
                  <a:pt x="2" y="227"/>
                </a:lnTo>
                <a:lnTo>
                  <a:pt x="0" y="225"/>
                </a:lnTo>
                <a:lnTo>
                  <a:pt x="0" y="0"/>
                </a:lnTo>
                <a:lnTo>
                  <a:pt x="85" y="0"/>
                </a:lnTo>
                <a:lnTo>
                  <a:pt x="85" y="119"/>
                </a:lnTo>
                <a:lnTo>
                  <a:pt x="85" y="123"/>
                </a:lnTo>
                <a:lnTo>
                  <a:pt x="83" y="126"/>
                </a:lnTo>
                <a:lnTo>
                  <a:pt x="83" y="132"/>
                </a:lnTo>
                <a:lnTo>
                  <a:pt x="82" y="138"/>
                </a:lnTo>
                <a:lnTo>
                  <a:pt x="82" y="143"/>
                </a:lnTo>
                <a:lnTo>
                  <a:pt x="80" y="147"/>
                </a:lnTo>
                <a:lnTo>
                  <a:pt x="76" y="156"/>
                </a:lnTo>
                <a:lnTo>
                  <a:pt x="72" y="169"/>
                </a:lnTo>
                <a:lnTo>
                  <a:pt x="67" y="188"/>
                </a:lnTo>
                <a:lnTo>
                  <a:pt x="61" y="206"/>
                </a:lnTo>
                <a:lnTo>
                  <a:pt x="56" y="223"/>
                </a:lnTo>
                <a:lnTo>
                  <a:pt x="54" y="234"/>
                </a:lnTo>
                <a:lnTo>
                  <a:pt x="52" y="240"/>
                </a:lnTo>
                <a:close/>
              </a:path>
            </a:pathLst>
          </a:custGeom>
          <a:solidFill>
            <a:srgbClr val="C6C6C6"/>
          </a:solidFill>
          <a:ln w="9360" cap="sq">
            <a:solidFill>
              <a:srgbClr val="C6C6C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6" name="Freeform 274"/>
          <p:cNvSpPr>
            <a:spLocks noChangeArrowheads="1"/>
          </p:cNvSpPr>
          <p:nvPr/>
        </p:nvSpPr>
        <p:spPr bwMode="auto">
          <a:xfrm>
            <a:off x="3921121" y="4156200"/>
            <a:ext cx="84960" cy="334080"/>
          </a:xfrm>
          <a:custGeom>
            <a:avLst/>
            <a:gdLst>
              <a:gd name="G0" fmla="+- 1 0 0"/>
              <a:gd name="G1" fmla="*/ 1 64877 57600"/>
              <a:gd name="G2" fmla="+- 234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*/ 1 20853 10"/>
              <a:gd name="G18" fmla="+- 1 0 0"/>
              <a:gd name="G19" fmla="+- 1 0 0"/>
              <a:gd name="G20" fmla="+- 1 0 0"/>
              <a:gd name="G21" fmla="+- 1 0 0"/>
              <a:gd name="T0" fmla="*/ 42 w 59"/>
              <a:gd name="T1" fmla="*/ 238 h 240"/>
              <a:gd name="T2" fmla="*/ 24 w 59"/>
              <a:gd name="T3" fmla="*/ 240 h 240"/>
              <a:gd name="T4" fmla="*/ 11 w 59"/>
              <a:gd name="T5" fmla="*/ 238 h 240"/>
              <a:gd name="T6" fmla="*/ 3 w 59"/>
              <a:gd name="T7" fmla="*/ 234 h 240"/>
              <a:gd name="T8" fmla="*/ 0 w 59"/>
              <a:gd name="T9" fmla="*/ 234 h 240"/>
              <a:gd name="T10" fmla="*/ 0 w 59"/>
              <a:gd name="T11" fmla="*/ 0 h 240"/>
              <a:gd name="T12" fmla="*/ 59 w 59"/>
              <a:gd name="T13" fmla="*/ 0 h 240"/>
              <a:gd name="T14" fmla="*/ 59 w 59"/>
              <a:gd name="T15" fmla="*/ 113 h 240"/>
              <a:gd name="T16" fmla="*/ 59 w 59"/>
              <a:gd name="T17" fmla="*/ 115 h 240"/>
              <a:gd name="T18" fmla="*/ 59 w 59"/>
              <a:gd name="T19" fmla="*/ 119 h 240"/>
              <a:gd name="T20" fmla="*/ 59 w 59"/>
              <a:gd name="T21" fmla="*/ 125 h 240"/>
              <a:gd name="T22" fmla="*/ 57 w 59"/>
              <a:gd name="T23" fmla="*/ 130 h 240"/>
              <a:gd name="T24" fmla="*/ 57 w 59"/>
              <a:gd name="T25" fmla="*/ 134 h 240"/>
              <a:gd name="T26" fmla="*/ 57 w 59"/>
              <a:gd name="T27" fmla="*/ 138 h 240"/>
              <a:gd name="T28" fmla="*/ 57 w 59"/>
              <a:gd name="T29" fmla="*/ 139 h 240"/>
              <a:gd name="T30" fmla="*/ 55 w 59"/>
              <a:gd name="T31" fmla="*/ 147 h 240"/>
              <a:gd name="T32" fmla="*/ 54 w 59"/>
              <a:gd name="T33" fmla="*/ 160 h 240"/>
              <a:gd name="T34" fmla="*/ 50 w 59"/>
              <a:gd name="T35" fmla="*/ 180 h 240"/>
              <a:gd name="T36" fmla="*/ 48 w 59"/>
              <a:gd name="T37" fmla="*/ 201 h 240"/>
              <a:gd name="T38" fmla="*/ 44 w 59"/>
              <a:gd name="T39" fmla="*/ 219 h 240"/>
              <a:gd name="T40" fmla="*/ 44 w 59"/>
              <a:gd name="T41" fmla="*/ 234 h 240"/>
              <a:gd name="T42" fmla="*/ 42 w 59"/>
              <a:gd name="T43" fmla="*/ 238 h 240"/>
              <a:gd name="T44" fmla="*/ 0 w 59"/>
              <a:gd name="T45" fmla="*/ 0 h 240"/>
              <a:gd name="T46" fmla="*/ 59 w 59"/>
              <a:gd name="T4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59" h="240">
                <a:moveTo>
                  <a:pt x="42" y="238"/>
                </a:moveTo>
                <a:lnTo>
                  <a:pt x="24" y="240"/>
                </a:lnTo>
                <a:lnTo>
                  <a:pt x="11" y="238"/>
                </a:lnTo>
                <a:lnTo>
                  <a:pt x="3" y="234"/>
                </a:lnTo>
                <a:lnTo>
                  <a:pt x="0" y="234"/>
                </a:lnTo>
                <a:lnTo>
                  <a:pt x="0" y="0"/>
                </a:lnTo>
                <a:lnTo>
                  <a:pt x="59" y="0"/>
                </a:lnTo>
                <a:lnTo>
                  <a:pt x="59" y="113"/>
                </a:lnTo>
                <a:lnTo>
                  <a:pt x="59" y="115"/>
                </a:lnTo>
                <a:lnTo>
                  <a:pt x="59" y="119"/>
                </a:lnTo>
                <a:lnTo>
                  <a:pt x="59" y="125"/>
                </a:lnTo>
                <a:lnTo>
                  <a:pt x="57" y="130"/>
                </a:lnTo>
                <a:lnTo>
                  <a:pt x="57" y="134"/>
                </a:lnTo>
                <a:lnTo>
                  <a:pt x="57" y="138"/>
                </a:lnTo>
                <a:lnTo>
                  <a:pt x="57" y="139"/>
                </a:lnTo>
                <a:lnTo>
                  <a:pt x="55" y="147"/>
                </a:lnTo>
                <a:lnTo>
                  <a:pt x="54" y="160"/>
                </a:lnTo>
                <a:lnTo>
                  <a:pt x="50" y="180"/>
                </a:lnTo>
                <a:lnTo>
                  <a:pt x="48" y="201"/>
                </a:lnTo>
                <a:lnTo>
                  <a:pt x="44" y="219"/>
                </a:lnTo>
                <a:lnTo>
                  <a:pt x="44" y="234"/>
                </a:lnTo>
                <a:lnTo>
                  <a:pt x="42" y="238"/>
                </a:lnTo>
                <a:close/>
              </a:path>
            </a:pathLst>
          </a:custGeom>
          <a:solidFill>
            <a:srgbClr val="E3E3E3"/>
          </a:solidFill>
          <a:ln w="9360" cap="sq">
            <a:solidFill>
              <a:srgbClr val="E3E3E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7" name="Freeform 275"/>
          <p:cNvSpPr>
            <a:spLocks noChangeArrowheads="1"/>
          </p:cNvSpPr>
          <p:nvPr/>
        </p:nvSpPr>
        <p:spPr bwMode="auto">
          <a:xfrm>
            <a:off x="3944161" y="4156201"/>
            <a:ext cx="46080" cy="335520"/>
          </a:xfrm>
          <a:custGeom>
            <a:avLst/>
            <a:gdLst>
              <a:gd name="G0" fmla="+- 1 0 0"/>
              <a:gd name="G1" fmla="*/ 1 0 51712"/>
              <a:gd name="G2" fmla="+- 241 0 0"/>
              <a:gd name="G3" fmla="+- 1 0 0"/>
              <a:gd name="G4" fmla="*/ 1 16385 2"/>
              <a:gd name="G5" fmla="+- 1 0 0"/>
              <a:gd name="G6" fmla="+- 1 0 0"/>
              <a:gd name="T0" fmla="*/ 32 w 32"/>
              <a:gd name="T1" fmla="*/ 0 h 241"/>
              <a:gd name="T2" fmla="*/ 32 w 32"/>
              <a:gd name="T3" fmla="*/ 238 h 241"/>
              <a:gd name="T4" fmla="*/ 15 w 32"/>
              <a:gd name="T5" fmla="*/ 241 h 241"/>
              <a:gd name="T6" fmla="*/ 4 w 32"/>
              <a:gd name="T7" fmla="*/ 241 h 241"/>
              <a:gd name="T8" fmla="*/ 0 w 32"/>
              <a:gd name="T9" fmla="*/ 241 h 241"/>
              <a:gd name="T10" fmla="*/ 0 w 32"/>
              <a:gd name="T11" fmla="*/ 0 h 241"/>
              <a:gd name="T12" fmla="*/ 32 w 32"/>
              <a:gd name="T13" fmla="*/ 0 h 241"/>
              <a:gd name="T14" fmla="*/ 0 w 32"/>
              <a:gd name="T15" fmla="*/ 0 h 241"/>
              <a:gd name="T16" fmla="*/ 32 w 32"/>
              <a:gd name="T17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32" h="241">
                <a:moveTo>
                  <a:pt x="32" y="0"/>
                </a:moveTo>
                <a:lnTo>
                  <a:pt x="32" y="238"/>
                </a:lnTo>
                <a:lnTo>
                  <a:pt x="15" y="241"/>
                </a:lnTo>
                <a:lnTo>
                  <a:pt x="4" y="241"/>
                </a:lnTo>
                <a:lnTo>
                  <a:pt x="0" y="241"/>
                </a:lnTo>
                <a:lnTo>
                  <a:pt x="0" y="0"/>
                </a:lnTo>
                <a:lnTo>
                  <a:pt x="32" y="0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8" name="Freeform 276"/>
          <p:cNvSpPr>
            <a:spLocks noChangeArrowheads="1"/>
          </p:cNvSpPr>
          <p:nvPr/>
        </p:nvSpPr>
        <p:spPr bwMode="auto">
          <a:xfrm>
            <a:off x="3778561" y="4272841"/>
            <a:ext cx="100800" cy="1152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65453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*/ 1 16385 2"/>
              <a:gd name="G28" fmla="+- 1 0 0"/>
              <a:gd name="G29" fmla="+- 1 0 0"/>
              <a:gd name="G30" fmla="*/ 1 26153 25856"/>
              <a:gd name="G31" fmla="+- 1 0 0"/>
              <a:gd name="G32" fmla="+- 1 0 0"/>
              <a:gd name="G33" fmla="+- 1 0 0"/>
              <a:gd name="G34" fmla="+- 16384 0 0"/>
              <a:gd name="G35" fmla="+- 1 0 0"/>
              <a:gd name="G36" fmla="+- 1 0 0"/>
              <a:gd name="G37" fmla="+- 1 0 0"/>
              <a:gd name="G38" fmla="+- 1 0 0"/>
              <a:gd name="G39" fmla="+- 1 0 0"/>
              <a:gd name="G40" fmla="+- 1 0 0"/>
              <a:gd name="G41" fmla="+- 1 0 0"/>
              <a:gd name="G42" fmla="*/ 1 0 51712"/>
              <a:gd name="G43" fmla="*/ 1 6295 25856"/>
              <a:gd name="G44" fmla="*/ G43 1 180"/>
              <a:gd name="G45" fmla="*/ G42 1 G44"/>
              <a:gd name="G46" fmla="+- 25 0 0"/>
              <a:gd name="G47" fmla="+- 31 0 0"/>
              <a:gd name="G48" fmla="+- 32 0 0"/>
              <a:gd name="G49" fmla="+- 30 0 0"/>
              <a:gd name="G50" fmla="+- 26 0 0"/>
              <a:gd name="G51" fmla="+- 22 0 0"/>
              <a:gd name="G52" fmla="+- 15 0 0"/>
              <a:gd name="G53" fmla="+- 9 0 0"/>
              <a:gd name="G54" fmla="+- 5 0 0"/>
              <a:gd name="G55" fmla="+- 65521 0 0"/>
              <a:gd name="T0" fmla="*/ 35 w 70"/>
              <a:gd name="T1" fmla="*/ 15 h 83"/>
              <a:gd name="T2" fmla="*/ 40 w 70"/>
              <a:gd name="T3" fmla="*/ 15 h 83"/>
              <a:gd name="T4" fmla="*/ 46 w 70"/>
              <a:gd name="T5" fmla="*/ 15 h 83"/>
              <a:gd name="T6" fmla="*/ 48 w 70"/>
              <a:gd name="T7" fmla="*/ 16 h 83"/>
              <a:gd name="T8" fmla="*/ 50 w 70"/>
              <a:gd name="T9" fmla="*/ 20 h 83"/>
              <a:gd name="T10" fmla="*/ 50 w 70"/>
              <a:gd name="T11" fmla="*/ 24 h 83"/>
              <a:gd name="T12" fmla="*/ 50 w 70"/>
              <a:gd name="T13" fmla="*/ 28 h 83"/>
              <a:gd name="T14" fmla="*/ 46 w 70"/>
              <a:gd name="T15" fmla="*/ 31 h 83"/>
              <a:gd name="T16" fmla="*/ 42 w 70"/>
              <a:gd name="T17" fmla="*/ 33 h 83"/>
              <a:gd name="T18" fmla="*/ 38 w 70"/>
              <a:gd name="T19" fmla="*/ 33 h 83"/>
              <a:gd name="T20" fmla="*/ 18 w 70"/>
              <a:gd name="T21" fmla="*/ 33 h 83"/>
              <a:gd name="T22" fmla="*/ 18 w 70"/>
              <a:gd name="T23" fmla="*/ 15 h 83"/>
              <a:gd name="T24" fmla="*/ 35 w 70"/>
              <a:gd name="T25" fmla="*/ 15 h 83"/>
              <a:gd name="T26" fmla="*/ 38 w 70"/>
              <a:gd name="T27" fmla="*/ 46 h 83"/>
              <a:gd name="T28" fmla="*/ 42 w 70"/>
              <a:gd name="T29" fmla="*/ 48 h 83"/>
              <a:gd name="T30" fmla="*/ 46 w 70"/>
              <a:gd name="T31" fmla="*/ 48 h 83"/>
              <a:gd name="T32" fmla="*/ 50 w 70"/>
              <a:gd name="T33" fmla="*/ 50 h 83"/>
              <a:gd name="T34" fmla="*/ 51 w 70"/>
              <a:gd name="T35" fmla="*/ 54 h 83"/>
              <a:gd name="T36" fmla="*/ 51 w 70"/>
              <a:gd name="T37" fmla="*/ 57 h 83"/>
              <a:gd name="T38" fmla="*/ 51 w 70"/>
              <a:gd name="T39" fmla="*/ 63 h 83"/>
              <a:gd name="T40" fmla="*/ 50 w 70"/>
              <a:gd name="T41" fmla="*/ 67 h 83"/>
              <a:gd name="T42" fmla="*/ 46 w 70"/>
              <a:gd name="T43" fmla="*/ 68 h 83"/>
              <a:gd name="T44" fmla="*/ 42 w 70"/>
              <a:gd name="T45" fmla="*/ 68 h 83"/>
              <a:gd name="T46" fmla="*/ 38 w 70"/>
              <a:gd name="T47" fmla="*/ 70 h 83"/>
              <a:gd name="T48" fmla="*/ 18 w 70"/>
              <a:gd name="T49" fmla="*/ 70 h 83"/>
              <a:gd name="T50" fmla="*/ 18 w 70"/>
              <a:gd name="T51" fmla="*/ 46 h 83"/>
              <a:gd name="T52" fmla="*/ 38 w 70"/>
              <a:gd name="T53" fmla="*/ 46 h 83"/>
              <a:gd name="T54" fmla="*/ 40 w 70"/>
              <a:gd name="T55" fmla="*/ 0 h 83"/>
              <a:gd name="T56" fmla="*/ 0 w 70"/>
              <a:gd name="T57" fmla="*/ 0 h 83"/>
              <a:gd name="T58" fmla="*/ 0 w 70"/>
              <a:gd name="T59" fmla="*/ 83 h 83"/>
              <a:gd name="T60" fmla="*/ 38 w 70"/>
              <a:gd name="T61" fmla="*/ 83 h 83"/>
              <a:gd name="T62" fmla="*/ 44 w 70"/>
              <a:gd name="T63" fmla="*/ 83 h 83"/>
              <a:gd name="T64" fmla="*/ 50 w 70"/>
              <a:gd name="T65" fmla="*/ 83 h 83"/>
              <a:gd name="T66" fmla="*/ 55 w 70"/>
              <a:gd name="T67" fmla="*/ 81 h 83"/>
              <a:gd name="T68" fmla="*/ 59 w 70"/>
              <a:gd name="T69" fmla="*/ 79 h 83"/>
              <a:gd name="T70" fmla="*/ 63 w 70"/>
              <a:gd name="T71" fmla="*/ 76 h 83"/>
              <a:gd name="T72" fmla="*/ 66 w 70"/>
              <a:gd name="T73" fmla="*/ 72 h 83"/>
              <a:gd name="T74" fmla="*/ 68 w 70"/>
              <a:gd name="T75" fmla="*/ 67 h 83"/>
              <a:gd name="T76" fmla="*/ 70 w 70"/>
              <a:gd name="T77" fmla="*/ 59 h 83"/>
              <a:gd name="T78" fmla="*/ 68 w 70"/>
              <a:gd name="T79" fmla="*/ 52 h 83"/>
              <a:gd name="T80" fmla="*/ 66 w 70"/>
              <a:gd name="T81" fmla="*/ 46 h 83"/>
              <a:gd name="T82" fmla="*/ 63 w 70"/>
              <a:gd name="T83" fmla="*/ 42 h 83"/>
              <a:gd name="T84" fmla="*/ 57 w 70"/>
              <a:gd name="T85" fmla="*/ 39 h 83"/>
              <a:gd name="T86" fmla="*/ 61 w 70"/>
              <a:gd name="T87" fmla="*/ 37 h 83"/>
              <a:gd name="T88" fmla="*/ 63 w 70"/>
              <a:gd name="T89" fmla="*/ 33 h 83"/>
              <a:gd name="T90" fmla="*/ 66 w 70"/>
              <a:gd name="T91" fmla="*/ 28 h 83"/>
              <a:gd name="T92" fmla="*/ 66 w 70"/>
              <a:gd name="T93" fmla="*/ 22 h 83"/>
              <a:gd name="T94" fmla="*/ 66 w 70"/>
              <a:gd name="T95" fmla="*/ 15 h 83"/>
              <a:gd name="T96" fmla="*/ 63 w 70"/>
              <a:gd name="T97" fmla="*/ 9 h 83"/>
              <a:gd name="T98" fmla="*/ 59 w 70"/>
              <a:gd name="T99" fmla="*/ 5 h 83"/>
              <a:gd name="T100" fmla="*/ 53 w 70"/>
              <a:gd name="T101" fmla="*/ 2 h 83"/>
              <a:gd name="T102" fmla="*/ 48 w 70"/>
              <a:gd name="T103" fmla="*/ 0 h 83"/>
              <a:gd name="T104" fmla="*/ 40 w 70"/>
              <a:gd name="T105" fmla="*/ 0 h 83"/>
              <a:gd name="T106" fmla="*/ 0 w 70"/>
              <a:gd name="T107" fmla="*/ 0 h 83"/>
              <a:gd name="T108" fmla="*/ 70 w 70"/>
              <a:gd name="T109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T106" t="T107" r="T108" b="T109"/>
            <a:pathLst>
              <a:path w="70" h="83">
                <a:moveTo>
                  <a:pt x="35" y="15"/>
                </a:moveTo>
                <a:lnTo>
                  <a:pt x="40" y="15"/>
                </a:lnTo>
                <a:lnTo>
                  <a:pt x="46" y="15"/>
                </a:lnTo>
                <a:lnTo>
                  <a:pt x="48" y="16"/>
                </a:lnTo>
                <a:lnTo>
                  <a:pt x="50" y="20"/>
                </a:lnTo>
                <a:lnTo>
                  <a:pt x="50" y="24"/>
                </a:lnTo>
                <a:lnTo>
                  <a:pt x="50" y="28"/>
                </a:lnTo>
                <a:lnTo>
                  <a:pt x="46" y="31"/>
                </a:lnTo>
                <a:lnTo>
                  <a:pt x="42" y="33"/>
                </a:lnTo>
                <a:lnTo>
                  <a:pt x="38" y="33"/>
                </a:lnTo>
                <a:lnTo>
                  <a:pt x="18" y="33"/>
                </a:lnTo>
                <a:lnTo>
                  <a:pt x="18" y="15"/>
                </a:lnTo>
                <a:lnTo>
                  <a:pt x="35" y="15"/>
                </a:lnTo>
                <a:close/>
                <a:moveTo>
                  <a:pt x="38" y="46"/>
                </a:moveTo>
                <a:lnTo>
                  <a:pt x="42" y="48"/>
                </a:lnTo>
                <a:lnTo>
                  <a:pt x="46" y="48"/>
                </a:lnTo>
                <a:lnTo>
                  <a:pt x="50" y="50"/>
                </a:lnTo>
                <a:lnTo>
                  <a:pt x="51" y="54"/>
                </a:lnTo>
                <a:lnTo>
                  <a:pt x="51" y="57"/>
                </a:lnTo>
                <a:lnTo>
                  <a:pt x="51" y="63"/>
                </a:lnTo>
                <a:lnTo>
                  <a:pt x="50" y="67"/>
                </a:lnTo>
                <a:lnTo>
                  <a:pt x="46" y="68"/>
                </a:lnTo>
                <a:lnTo>
                  <a:pt x="42" y="68"/>
                </a:lnTo>
                <a:lnTo>
                  <a:pt x="38" y="70"/>
                </a:lnTo>
                <a:lnTo>
                  <a:pt x="18" y="70"/>
                </a:lnTo>
                <a:lnTo>
                  <a:pt x="18" y="46"/>
                </a:lnTo>
                <a:lnTo>
                  <a:pt x="38" y="46"/>
                </a:lnTo>
                <a:close/>
                <a:moveTo>
                  <a:pt x="40" y="0"/>
                </a:moveTo>
                <a:lnTo>
                  <a:pt x="0" y="0"/>
                </a:lnTo>
                <a:lnTo>
                  <a:pt x="0" y="83"/>
                </a:lnTo>
                <a:lnTo>
                  <a:pt x="38" y="83"/>
                </a:lnTo>
                <a:lnTo>
                  <a:pt x="44" y="83"/>
                </a:lnTo>
                <a:lnTo>
                  <a:pt x="50" y="83"/>
                </a:lnTo>
                <a:lnTo>
                  <a:pt x="55" y="81"/>
                </a:lnTo>
                <a:lnTo>
                  <a:pt x="59" y="79"/>
                </a:lnTo>
                <a:lnTo>
                  <a:pt x="63" y="76"/>
                </a:lnTo>
                <a:lnTo>
                  <a:pt x="66" y="72"/>
                </a:lnTo>
                <a:lnTo>
                  <a:pt x="68" y="67"/>
                </a:lnTo>
                <a:lnTo>
                  <a:pt x="70" y="59"/>
                </a:lnTo>
                <a:lnTo>
                  <a:pt x="68" y="52"/>
                </a:lnTo>
                <a:lnTo>
                  <a:pt x="66" y="46"/>
                </a:lnTo>
                <a:lnTo>
                  <a:pt x="63" y="42"/>
                </a:lnTo>
                <a:lnTo>
                  <a:pt x="57" y="39"/>
                </a:lnTo>
                <a:lnTo>
                  <a:pt x="61" y="37"/>
                </a:lnTo>
                <a:lnTo>
                  <a:pt x="63" y="33"/>
                </a:lnTo>
                <a:lnTo>
                  <a:pt x="66" y="28"/>
                </a:lnTo>
                <a:lnTo>
                  <a:pt x="66" y="22"/>
                </a:lnTo>
                <a:lnTo>
                  <a:pt x="66" y="15"/>
                </a:lnTo>
                <a:lnTo>
                  <a:pt x="63" y="9"/>
                </a:lnTo>
                <a:lnTo>
                  <a:pt x="59" y="5"/>
                </a:lnTo>
                <a:lnTo>
                  <a:pt x="53" y="2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9" name="Freeform 277"/>
          <p:cNvSpPr>
            <a:spLocks noChangeArrowheads="1"/>
          </p:cNvSpPr>
          <p:nvPr/>
        </p:nvSpPr>
        <p:spPr bwMode="auto">
          <a:xfrm>
            <a:off x="3741120" y="4049640"/>
            <a:ext cx="391680" cy="195840"/>
          </a:xfrm>
          <a:custGeom>
            <a:avLst/>
            <a:gdLst>
              <a:gd name="G0" fmla="+- 1 0 0"/>
              <a:gd name="G1" fmla="+- 1 0 0"/>
              <a:gd name="G2" fmla="+- 1 0 0"/>
              <a:gd name="G3" fmla="+- 286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23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65505 0 0"/>
              <a:gd name="G22" fmla="+- 65471 0 0"/>
              <a:gd name="G23" fmla="+- 65437 0 0"/>
              <a:gd name="G24" fmla="+- 65405 0 0"/>
              <a:gd name="T0" fmla="*/ 135 w 270"/>
              <a:gd name="T1" fmla="*/ 141 h 141"/>
              <a:gd name="T2" fmla="*/ 172 w 270"/>
              <a:gd name="T3" fmla="*/ 139 h 141"/>
              <a:gd name="T4" fmla="*/ 204 w 270"/>
              <a:gd name="T5" fmla="*/ 132 h 141"/>
              <a:gd name="T6" fmla="*/ 231 w 270"/>
              <a:gd name="T7" fmla="*/ 121 h 141"/>
              <a:gd name="T8" fmla="*/ 252 w 270"/>
              <a:gd name="T9" fmla="*/ 106 h 141"/>
              <a:gd name="T10" fmla="*/ 267 w 270"/>
              <a:gd name="T11" fmla="*/ 89 h 141"/>
              <a:gd name="T12" fmla="*/ 270 w 270"/>
              <a:gd name="T13" fmla="*/ 71 h 141"/>
              <a:gd name="T14" fmla="*/ 267 w 270"/>
              <a:gd name="T15" fmla="*/ 52 h 141"/>
              <a:gd name="T16" fmla="*/ 252 w 270"/>
              <a:gd name="T17" fmla="*/ 36 h 141"/>
              <a:gd name="T18" fmla="*/ 231 w 270"/>
              <a:gd name="T19" fmla="*/ 21 h 141"/>
              <a:gd name="T20" fmla="*/ 204 w 270"/>
              <a:gd name="T21" fmla="*/ 10 h 141"/>
              <a:gd name="T22" fmla="*/ 172 w 270"/>
              <a:gd name="T23" fmla="*/ 2 h 141"/>
              <a:gd name="T24" fmla="*/ 135 w 270"/>
              <a:gd name="T25" fmla="*/ 0 h 141"/>
              <a:gd name="T26" fmla="*/ 100 w 270"/>
              <a:gd name="T27" fmla="*/ 2 h 141"/>
              <a:gd name="T28" fmla="*/ 66 w 270"/>
              <a:gd name="T29" fmla="*/ 10 h 141"/>
              <a:gd name="T30" fmla="*/ 40 w 270"/>
              <a:gd name="T31" fmla="*/ 21 h 141"/>
              <a:gd name="T32" fmla="*/ 18 w 270"/>
              <a:gd name="T33" fmla="*/ 36 h 141"/>
              <a:gd name="T34" fmla="*/ 5 w 270"/>
              <a:gd name="T35" fmla="*/ 52 h 141"/>
              <a:gd name="T36" fmla="*/ 0 w 270"/>
              <a:gd name="T37" fmla="*/ 71 h 141"/>
              <a:gd name="T38" fmla="*/ 5 w 270"/>
              <a:gd name="T39" fmla="*/ 89 h 141"/>
              <a:gd name="T40" fmla="*/ 18 w 270"/>
              <a:gd name="T41" fmla="*/ 106 h 141"/>
              <a:gd name="T42" fmla="*/ 40 w 270"/>
              <a:gd name="T43" fmla="*/ 121 h 141"/>
              <a:gd name="T44" fmla="*/ 66 w 270"/>
              <a:gd name="T45" fmla="*/ 132 h 141"/>
              <a:gd name="T46" fmla="*/ 100 w 270"/>
              <a:gd name="T47" fmla="*/ 139 h 141"/>
              <a:gd name="T48" fmla="*/ 135 w 270"/>
              <a:gd name="T49" fmla="*/ 141 h 141"/>
              <a:gd name="T50" fmla="*/ 0 w 270"/>
              <a:gd name="T51" fmla="*/ 0 h 141"/>
              <a:gd name="T52" fmla="*/ 270 w 270"/>
              <a:gd name="T53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70" h="141">
                <a:moveTo>
                  <a:pt x="135" y="141"/>
                </a:moveTo>
                <a:lnTo>
                  <a:pt x="172" y="139"/>
                </a:lnTo>
                <a:lnTo>
                  <a:pt x="204" y="132"/>
                </a:lnTo>
                <a:lnTo>
                  <a:pt x="231" y="121"/>
                </a:lnTo>
                <a:lnTo>
                  <a:pt x="252" y="106"/>
                </a:lnTo>
                <a:lnTo>
                  <a:pt x="267" y="89"/>
                </a:lnTo>
                <a:lnTo>
                  <a:pt x="270" y="71"/>
                </a:lnTo>
                <a:lnTo>
                  <a:pt x="267" y="52"/>
                </a:lnTo>
                <a:lnTo>
                  <a:pt x="252" y="36"/>
                </a:lnTo>
                <a:lnTo>
                  <a:pt x="231" y="21"/>
                </a:lnTo>
                <a:lnTo>
                  <a:pt x="204" y="10"/>
                </a:lnTo>
                <a:lnTo>
                  <a:pt x="172" y="2"/>
                </a:lnTo>
                <a:lnTo>
                  <a:pt x="135" y="0"/>
                </a:lnTo>
                <a:lnTo>
                  <a:pt x="100" y="2"/>
                </a:lnTo>
                <a:lnTo>
                  <a:pt x="66" y="10"/>
                </a:lnTo>
                <a:lnTo>
                  <a:pt x="40" y="21"/>
                </a:lnTo>
                <a:lnTo>
                  <a:pt x="18" y="36"/>
                </a:lnTo>
                <a:lnTo>
                  <a:pt x="5" y="52"/>
                </a:lnTo>
                <a:lnTo>
                  <a:pt x="0" y="71"/>
                </a:lnTo>
                <a:lnTo>
                  <a:pt x="5" y="89"/>
                </a:lnTo>
                <a:lnTo>
                  <a:pt x="18" y="106"/>
                </a:lnTo>
                <a:lnTo>
                  <a:pt x="40" y="121"/>
                </a:lnTo>
                <a:lnTo>
                  <a:pt x="66" y="132"/>
                </a:lnTo>
                <a:lnTo>
                  <a:pt x="100" y="139"/>
                </a:lnTo>
                <a:lnTo>
                  <a:pt x="135" y="141"/>
                </a:lnTo>
                <a:close/>
              </a:path>
            </a:pathLst>
          </a:custGeom>
          <a:solidFill>
            <a:srgbClr val="BFBFBF"/>
          </a:solidFill>
          <a:ln w="9360" cap="sq">
            <a:solidFill>
              <a:srgbClr val="BFBFB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0" name="Freeform 278"/>
          <p:cNvSpPr>
            <a:spLocks noChangeArrowheads="1"/>
          </p:cNvSpPr>
          <p:nvPr/>
        </p:nvSpPr>
        <p:spPr bwMode="auto">
          <a:xfrm>
            <a:off x="3741120" y="4049640"/>
            <a:ext cx="391680" cy="195840"/>
          </a:xfrm>
          <a:custGeom>
            <a:avLst/>
            <a:gdLst>
              <a:gd name="G0" fmla="+- 1 0 0"/>
              <a:gd name="G1" fmla="+- 1 0 0"/>
              <a:gd name="G2" fmla="+- 1 0 0"/>
              <a:gd name="G3" fmla="+- 286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23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32768 25"/>
              <a:gd name="G20" fmla="+- 1 0 0"/>
              <a:gd name="G21" fmla="+- 1 0 0"/>
              <a:gd name="G22" fmla="+- 1 0 0"/>
              <a:gd name="G23" fmla="+- 1 0 0"/>
              <a:gd name="G24" fmla="+- 1 0 0"/>
              <a:gd name="T0" fmla="*/ 135 w 270"/>
              <a:gd name="T1" fmla="*/ 141 h 141"/>
              <a:gd name="T2" fmla="*/ 172 w 270"/>
              <a:gd name="T3" fmla="*/ 139 h 141"/>
              <a:gd name="T4" fmla="*/ 204 w 270"/>
              <a:gd name="T5" fmla="*/ 132 h 141"/>
              <a:gd name="T6" fmla="*/ 231 w 270"/>
              <a:gd name="T7" fmla="*/ 121 h 141"/>
              <a:gd name="T8" fmla="*/ 252 w 270"/>
              <a:gd name="T9" fmla="*/ 106 h 141"/>
              <a:gd name="T10" fmla="*/ 267 w 270"/>
              <a:gd name="T11" fmla="*/ 89 h 141"/>
              <a:gd name="T12" fmla="*/ 270 w 270"/>
              <a:gd name="T13" fmla="*/ 71 h 141"/>
              <a:gd name="T14" fmla="*/ 267 w 270"/>
              <a:gd name="T15" fmla="*/ 52 h 141"/>
              <a:gd name="T16" fmla="*/ 252 w 270"/>
              <a:gd name="T17" fmla="*/ 36 h 141"/>
              <a:gd name="T18" fmla="*/ 231 w 270"/>
              <a:gd name="T19" fmla="*/ 21 h 141"/>
              <a:gd name="T20" fmla="*/ 204 w 270"/>
              <a:gd name="T21" fmla="*/ 10 h 141"/>
              <a:gd name="T22" fmla="*/ 172 w 270"/>
              <a:gd name="T23" fmla="*/ 2 h 141"/>
              <a:gd name="T24" fmla="*/ 135 w 270"/>
              <a:gd name="T25" fmla="*/ 0 h 141"/>
              <a:gd name="T26" fmla="*/ 100 w 270"/>
              <a:gd name="T27" fmla="*/ 2 h 141"/>
              <a:gd name="T28" fmla="*/ 66 w 270"/>
              <a:gd name="T29" fmla="*/ 10 h 141"/>
              <a:gd name="T30" fmla="*/ 40 w 270"/>
              <a:gd name="T31" fmla="*/ 21 h 141"/>
              <a:gd name="T32" fmla="*/ 18 w 270"/>
              <a:gd name="T33" fmla="*/ 36 h 141"/>
              <a:gd name="T34" fmla="*/ 5 w 270"/>
              <a:gd name="T35" fmla="*/ 52 h 141"/>
              <a:gd name="T36" fmla="*/ 0 w 270"/>
              <a:gd name="T37" fmla="*/ 71 h 141"/>
              <a:gd name="T38" fmla="*/ 5 w 270"/>
              <a:gd name="T39" fmla="*/ 89 h 141"/>
              <a:gd name="T40" fmla="*/ 18 w 270"/>
              <a:gd name="T41" fmla="*/ 106 h 141"/>
              <a:gd name="T42" fmla="*/ 40 w 270"/>
              <a:gd name="T43" fmla="*/ 121 h 141"/>
              <a:gd name="T44" fmla="*/ 66 w 270"/>
              <a:gd name="T45" fmla="*/ 132 h 141"/>
              <a:gd name="T46" fmla="*/ 100 w 270"/>
              <a:gd name="T47" fmla="*/ 139 h 141"/>
              <a:gd name="T48" fmla="*/ 135 w 270"/>
              <a:gd name="T49" fmla="*/ 141 h 141"/>
              <a:gd name="T50" fmla="*/ 0 w 270"/>
              <a:gd name="T51" fmla="*/ 0 h 141"/>
              <a:gd name="T52" fmla="*/ 270 w 270"/>
              <a:gd name="T53" fmla="*/ 141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70" h="141">
                <a:moveTo>
                  <a:pt x="135" y="141"/>
                </a:moveTo>
                <a:lnTo>
                  <a:pt x="172" y="139"/>
                </a:lnTo>
                <a:lnTo>
                  <a:pt x="204" y="132"/>
                </a:lnTo>
                <a:lnTo>
                  <a:pt x="231" y="121"/>
                </a:lnTo>
                <a:lnTo>
                  <a:pt x="252" y="106"/>
                </a:lnTo>
                <a:lnTo>
                  <a:pt x="267" y="89"/>
                </a:lnTo>
                <a:lnTo>
                  <a:pt x="270" y="71"/>
                </a:lnTo>
                <a:lnTo>
                  <a:pt x="267" y="52"/>
                </a:lnTo>
                <a:lnTo>
                  <a:pt x="252" y="36"/>
                </a:lnTo>
                <a:lnTo>
                  <a:pt x="231" y="21"/>
                </a:lnTo>
                <a:lnTo>
                  <a:pt x="204" y="10"/>
                </a:lnTo>
                <a:lnTo>
                  <a:pt x="172" y="2"/>
                </a:lnTo>
                <a:lnTo>
                  <a:pt x="135" y="0"/>
                </a:lnTo>
                <a:lnTo>
                  <a:pt x="100" y="2"/>
                </a:lnTo>
                <a:lnTo>
                  <a:pt x="66" y="10"/>
                </a:lnTo>
                <a:lnTo>
                  <a:pt x="40" y="21"/>
                </a:lnTo>
                <a:lnTo>
                  <a:pt x="18" y="36"/>
                </a:lnTo>
                <a:lnTo>
                  <a:pt x="5" y="52"/>
                </a:lnTo>
                <a:lnTo>
                  <a:pt x="0" y="71"/>
                </a:lnTo>
                <a:lnTo>
                  <a:pt x="5" y="89"/>
                </a:lnTo>
                <a:lnTo>
                  <a:pt x="18" y="106"/>
                </a:lnTo>
                <a:lnTo>
                  <a:pt x="40" y="121"/>
                </a:lnTo>
                <a:lnTo>
                  <a:pt x="66" y="132"/>
                </a:lnTo>
                <a:lnTo>
                  <a:pt x="100" y="139"/>
                </a:lnTo>
                <a:lnTo>
                  <a:pt x="135" y="141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1" name="Freeform 279"/>
          <p:cNvSpPr>
            <a:spLocks noChangeArrowheads="1"/>
          </p:cNvSpPr>
          <p:nvPr/>
        </p:nvSpPr>
        <p:spPr bwMode="auto">
          <a:xfrm>
            <a:off x="3795840" y="4019401"/>
            <a:ext cx="282240" cy="1656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*/ 1 0 51712"/>
              <a:gd name="G8" fmla="+- 19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7 0 0"/>
              <a:gd name="G19" fmla="+- 65497 0 0"/>
              <a:gd name="G20" fmla="+- 65468 0 0"/>
              <a:gd name="T0" fmla="*/ 99 w 195"/>
              <a:gd name="T1" fmla="*/ 119 h 119"/>
              <a:gd name="T2" fmla="*/ 128 w 195"/>
              <a:gd name="T3" fmla="*/ 117 h 119"/>
              <a:gd name="T4" fmla="*/ 156 w 195"/>
              <a:gd name="T5" fmla="*/ 109 h 119"/>
              <a:gd name="T6" fmla="*/ 177 w 195"/>
              <a:gd name="T7" fmla="*/ 98 h 119"/>
              <a:gd name="T8" fmla="*/ 191 w 195"/>
              <a:gd name="T9" fmla="*/ 83 h 119"/>
              <a:gd name="T10" fmla="*/ 195 w 195"/>
              <a:gd name="T11" fmla="*/ 69 h 119"/>
              <a:gd name="T12" fmla="*/ 191 w 195"/>
              <a:gd name="T13" fmla="*/ 50 h 119"/>
              <a:gd name="T14" fmla="*/ 177 w 195"/>
              <a:gd name="T15" fmla="*/ 32 h 119"/>
              <a:gd name="T16" fmla="*/ 156 w 195"/>
              <a:gd name="T17" fmla="*/ 17 h 119"/>
              <a:gd name="T18" fmla="*/ 128 w 195"/>
              <a:gd name="T19" fmla="*/ 6 h 119"/>
              <a:gd name="T20" fmla="*/ 99 w 195"/>
              <a:gd name="T21" fmla="*/ 0 h 119"/>
              <a:gd name="T22" fmla="*/ 67 w 195"/>
              <a:gd name="T23" fmla="*/ 6 h 119"/>
              <a:gd name="T24" fmla="*/ 41 w 195"/>
              <a:gd name="T25" fmla="*/ 17 h 119"/>
              <a:gd name="T26" fmla="*/ 19 w 195"/>
              <a:gd name="T27" fmla="*/ 32 h 119"/>
              <a:gd name="T28" fmla="*/ 6 w 195"/>
              <a:gd name="T29" fmla="*/ 50 h 119"/>
              <a:gd name="T30" fmla="*/ 0 w 195"/>
              <a:gd name="T31" fmla="*/ 69 h 119"/>
              <a:gd name="T32" fmla="*/ 6 w 195"/>
              <a:gd name="T33" fmla="*/ 83 h 119"/>
              <a:gd name="T34" fmla="*/ 19 w 195"/>
              <a:gd name="T35" fmla="*/ 98 h 119"/>
              <a:gd name="T36" fmla="*/ 41 w 195"/>
              <a:gd name="T37" fmla="*/ 109 h 119"/>
              <a:gd name="T38" fmla="*/ 67 w 195"/>
              <a:gd name="T39" fmla="*/ 117 h 119"/>
              <a:gd name="T40" fmla="*/ 99 w 195"/>
              <a:gd name="T41" fmla="*/ 119 h 119"/>
              <a:gd name="T42" fmla="*/ 0 w 195"/>
              <a:gd name="T43" fmla="*/ 0 h 119"/>
              <a:gd name="T44" fmla="*/ 195 w 195"/>
              <a:gd name="T45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95" h="119">
                <a:moveTo>
                  <a:pt x="99" y="119"/>
                </a:moveTo>
                <a:lnTo>
                  <a:pt x="128" y="117"/>
                </a:lnTo>
                <a:lnTo>
                  <a:pt x="156" y="109"/>
                </a:lnTo>
                <a:lnTo>
                  <a:pt x="177" y="98"/>
                </a:lnTo>
                <a:lnTo>
                  <a:pt x="191" y="83"/>
                </a:lnTo>
                <a:lnTo>
                  <a:pt x="195" y="69"/>
                </a:lnTo>
                <a:lnTo>
                  <a:pt x="191" y="50"/>
                </a:lnTo>
                <a:lnTo>
                  <a:pt x="177" y="32"/>
                </a:lnTo>
                <a:lnTo>
                  <a:pt x="156" y="17"/>
                </a:lnTo>
                <a:lnTo>
                  <a:pt x="128" y="6"/>
                </a:lnTo>
                <a:lnTo>
                  <a:pt x="99" y="0"/>
                </a:lnTo>
                <a:lnTo>
                  <a:pt x="67" y="6"/>
                </a:lnTo>
                <a:lnTo>
                  <a:pt x="41" y="17"/>
                </a:lnTo>
                <a:lnTo>
                  <a:pt x="19" y="32"/>
                </a:lnTo>
                <a:lnTo>
                  <a:pt x="6" y="50"/>
                </a:lnTo>
                <a:lnTo>
                  <a:pt x="0" y="69"/>
                </a:lnTo>
                <a:lnTo>
                  <a:pt x="6" y="83"/>
                </a:lnTo>
                <a:lnTo>
                  <a:pt x="19" y="98"/>
                </a:lnTo>
                <a:lnTo>
                  <a:pt x="41" y="109"/>
                </a:lnTo>
                <a:lnTo>
                  <a:pt x="67" y="117"/>
                </a:lnTo>
                <a:lnTo>
                  <a:pt x="99" y="119"/>
                </a:lnTo>
                <a:close/>
              </a:path>
            </a:pathLst>
          </a:custGeom>
          <a:solidFill>
            <a:srgbClr val="5B5B5B"/>
          </a:solidFill>
          <a:ln w="9360" cap="sq">
            <a:solidFill>
              <a:srgbClr val="5B5B5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2" name="Freeform 280"/>
          <p:cNvSpPr>
            <a:spLocks noChangeArrowheads="1"/>
          </p:cNvSpPr>
          <p:nvPr/>
        </p:nvSpPr>
        <p:spPr bwMode="auto">
          <a:xfrm>
            <a:off x="3816000" y="4022281"/>
            <a:ext cx="247680" cy="1440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*/ 1 0 51712"/>
              <a:gd name="G8" fmla="+- 17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8 0 0"/>
              <a:gd name="G19" fmla="+- 65500 0 0"/>
              <a:gd name="G20" fmla="+- 65476 0 0"/>
              <a:gd name="T0" fmla="*/ 86 w 171"/>
              <a:gd name="T1" fmla="*/ 104 h 104"/>
              <a:gd name="T2" fmla="*/ 112 w 171"/>
              <a:gd name="T3" fmla="*/ 100 h 104"/>
              <a:gd name="T4" fmla="*/ 136 w 171"/>
              <a:gd name="T5" fmla="*/ 94 h 104"/>
              <a:gd name="T6" fmla="*/ 154 w 171"/>
              <a:gd name="T7" fmla="*/ 85 h 104"/>
              <a:gd name="T8" fmla="*/ 165 w 171"/>
              <a:gd name="T9" fmla="*/ 72 h 104"/>
              <a:gd name="T10" fmla="*/ 171 w 171"/>
              <a:gd name="T11" fmla="*/ 59 h 104"/>
              <a:gd name="T12" fmla="*/ 165 w 171"/>
              <a:gd name="T13" fmla="*/ 43 h 104"/>
              <a:gd name="T14" fmla="*/ 154 w 171"/>
              <a:gd name="T15" fmla="*/ 28 h 104"/>
              <a:gd name="T16" fmla="*/ 136 w 171"/>
              <a:gd name="T17" fmla="*/ 13 h 104"/>
              <a:gd name="T18" fmla="*/ 112 w 171"/>
              <a:gd name="T19" fmla="*/ 4 h 104"/>
              <a:gd name="T20" fmla="*/ 86 w 171"/>
              <a:gd name="T21" fmla="*/ 0 h 104"/>
              <a:gd name="T22" fmla="*/ 58 w 171"/>
              <a:gd name="T23" fmla="*/ 4 h 104"/>
              <a:gd name="T24" fmla="*/ 34 w 171"/>
              <a:gd name="T25" fmla="*/ 13 h 104"/>
              <a:gd name="T26" fmla="*/ 17 w 171"/>
              <a:gd name="T27" fmla="*/ 28 h 104"/>
              <a:gd name="T28" fmla="*/ 4 w 171"/>
              <a:gd name="T29" fmla="*/ 43 h 104"/>
              <a:gd name="T30" fmla="*/ 0 w 171"/>
              <a:gd name="T31" fmla="*/ 59 h 104"/>
              <a:gd name="T32" fmla="*/ 4 w 171"/>
              <a:gd name="T33" fmla="*/ 72 h 104"/>
              <a:gd name="T34" fmla="*/ 17 w 171"/>
              <a:gd name="T35" fmla="*/ 85 h 104"/>
              <a:gd name="T36" fmla="*/ 34 w 171"/>
              <a:gd name="T37" fmla="*/ 94 h 104"/>
              <a:gd name="T38" fmla="*/ 58 w 171"/>
              <a:gd name="T39" fmla="*/ 100 h 104"/>
              <a:gd name="T40" fmla="*/ 86 w 171"/>
              <a:gd name="T41" fmla="*/ 104 h 104"/>
              <a:gd name="T42" fmla="*/ 0 w 171"/>
              <a:gd name="T43" fmla="*/ 0 h 104"/>
              <a:gd name="T44" fmla="*/ 171 w 171"/>
              <a:gd name="T4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71" h="104">
                <a:moveTo>
                  <a:pt x="86" y="104"/>
                </a:moveTo>
                <a:lnTo>
                  <a:pt x="112" y="100"/>
                </a:lnTo>
                <a:lnTo>
                  <a:pt x="136" y="94"/>
                </a:lnTo>
                <a:lnTo>
                  <a:pt x="154" y="85"/>
                </a:lnTo>
                <a:lnTo>
                  <a:pt x="165" y="72"/>
                </a:lnTo>
                <a:lnTo>
                  <a:pt x="171" y="59"/>
                </a:lnTo>
                <a:lnTo>
                  <a:pt x="165" y="43"/>
                </a:lnTo>
                <a:lnTo>
                  <a:pt x="154" y="28"/>
                </a:lnTo>
                <a:lnTo>
                  <a:pt x="136" y="13"/>
                </a:lnTo>
                <a:lnTo>
                  <a:pt x="112" y="4"/>
                </a:lnTo>
                <a:lnTo>
                  <a:pt x="86" y="0"/>
                </a:lnTo>
                <a:lnTo>
                  <a:pt x="58" y="4"/>
                </a:lnTo>
                <a:lnTo>
                  <a:pt x="34" y="13"/>
                </a:lnTo>
                <a:lnTo>
                  <a:pt x="17" y="28"/>
                </a:lnTo>
                <a:lnTo>
                  <a:pt x="4" y="43"/>
                </a:lnTo>
                <a:lnTo>
                  <a:pt x="0" y="59"/>
                </a:lnTo>
                <a:lnTo>
                  <a:pt x="4" y="72"/>
                </a:lnTo>
                <a:lnTo>
                  <a:pt x="17" y="85"/>
                </a:lnTo>
                <a:lnTo>
                  <a:pt x="34" y="94"/>
                </a:lnTo>
                <a:lnTo>
                  <a:pt x="58" y="100"/>
                </a:lnTo>
                <a:lnTo>
                  <a:pt x="86" y="104"/>
                </a:lnTo>
                <a:close/>
              </a:path>
            </a:pathLst>
          </a:custGeom>
          <a:solidFill>
            <a:srgbClr val="767676"/>
          </a:solidFill>
          <a:ln w="9360" cap="sq">
            <a:solidFill>
              <a:srgbClr val="76767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3" name="Freeform 281"/>
          <p:cNvSpPr>
            <a:spLocks noChangeArrowheads="1"/>
          </p:cNvSpPr>
          <p:nvPr/>
        </p:nvSpPr>
        <p:spPr bwMode="auto">
          <a:xfrm>
            <a:off x="3833281" y="4025161"/>
            <a:ext cx="211680" cy="1209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65526 0 0"/>
              <a:gd name="G7" fmla="+- 65526 0 0"/>
              <a:gd name="G8" fmla="+- 1 0 0"/>
              <a:gd name="G9" fmla="+- 1 0 0"/>
              <a:gd name="G10" fmla="*/ 1 16385 2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*/ 1 0 51712"/>
              <a:gd name="G17" fmla="*/ 1 6295 25856"/>
              <a:gd name="G18" fmla="*/ G17 1 180"/>
              <a:gd name="G19" fmla="*/ G16 1 G18"/>
              <a:gd name="G20" fmla="+- 17 0 0"/>
              <a:gd name="G21" fmla="+- 50 0 0"/>
              <a:gd name="T0" fmla="*/ 74 w 146"/>
              <a:gd name="T1" fmla="*/ 87 h 87"/>
              <a:gd name="T2" fmla="*/ 102 w 146"/>
              <a:gd name="T3" fmla="*/ 85 h 87"/>
              <a:gd name="T4" fmla="*/ 126 w 146"/>
              <a:gd name="T5" fmla="*/ 76 h 87"/>
              <a:gd name="T6" fmla="*/ 141 w 146"/>
              <a:gd name="T7" fmla="*/ 65 h 87"/>
              <a:gd name="T8" fmla="*/ 146 w 146"/>
              <a:gd name="T9" fmla="*/ 50 h 87"/>
              <a:gd name="T10" fmla="*/ 142 w 146"/>
              <a:gd name="T11" fmla="*/ 35 h 87"/>
              <a:gd name="T12" fmla="*/ 133 w 146"/>
              <a:gd name="T13" fmla="*/ 22 h 87"/>
              <a:gd name="T14" fmla="*/ 116 w 146"/>
              <a:gd name="T15" fmla="*/ 11 h 87"/>
              <a:gd name="T16" fmla="*/ 96 w 146"/>
              <a:gd name="T17" fmla="*/ 2 h 87"/>
              <a:gd name="T18" fmla="*/ 74 w 146"/>
              <a:gd name="T19" fmla="*/ 0 h 87"/>
              <a:gd name="T20" fmla="*/ 50 w 146"/>
              <a:gd name="T21" fmla="*/ 2 h 87"/>
              <a:gd name="T22" fmla="*/ 29 w 146"/>
              <a:gd name="T23" fmla="*/ 11 h 87"/>
              <a:gd name="T24" fmla="*/ 14 w 146"/>
              <a:gd name="T25" fmla="*/ 22 h 87"/>
              <a:gd name="T26" fmla="*/ 3 w 146"/>
              <a:gd name="T27" fmla="*/ 35 h 87"/>
              <a:gd name="T28" fmla="*/ 0 w 146"/>
              <a:gd name="T29" fmla="*/ 50 h 87"/>
              <a:gd name="T30" fmla="*/ 5 w 146"/>
              <a:gd name="T31" fmla="*/ 65 h 87"/>
              <a:gd name="T32" fmla="*/ 22 w 146"/>
              <a:gd name="T33" fmla="*/ 76 h 87"/>
              <a:gd name="T34" fmla="*/ 44 w 146"/>
              <a:gd name="T35" fmla="*/ 85 h 87"/>
              <a:gd name="T36" fmla="*/ 74 w 146"/>
              <a:gd name="T37" fmla="*/ 87 h 87"/>
              <a:gd name="T38" fmla="*/ 0 w 146"/>
              <a:gd name="T39" fmla="*/ 0 h 87"/>
              <a:gd name="T40" fmla="*/ 146 w 146"/>
              <a:gd name="T41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T38" t="T39" r="T40" b="T41"/>
            <a:pathLst>
              <a:path w="146" h="87">
                <a:moveTo>
                  <a:pt x="74" y="87"/>
                </a:moveTo>
                <a:lnTo>
                  <a:pt x="102" y="85"/>
                </a:lnTo>
                <a:lnTo>
                  <a:pt x="126" y="76"/>
                </a:lnTo>
                <a:lnTo>
                  <a:pt x="141" y="65"/>
                </a:lnTo>
                <a:lnTo>
                  <a:pt x="146" y="50"/>
                </a:lnTo>
                <a:lnTo>
                  <a:pt x="142" y="35"/>
                </a:lnTo>
                <a:lnTo>
                  <a:pt x="133" y="22"/>
                </a:lnTo>
                <a:lnTo>
                  <a:pt x="116" y="11"/>
                </a:lnTo>
                <a:lnTo>
                  <a:pt x="96" y="2"/>
                </a:lnTo>
                <a:lnTo>
                  <a:pt x="74" y="0"/>
                </a:lnTo>
                <a:lnTo>
                  <a:pt x="50" y="2"/>
                </a:lnTo>
                <a:lnTo>
                  <a:pt x="29" y="11"/>
                </a:lnTo>
                <a:lnTo>
                  <a:pt x="14" y="22"/>
                </a:lnTo>
                <a:lnTo>
                  <a:pt x="3" y="35"/>
                </a:lnTo>
                <a:lnTo>
                  <a:pt x="0" y="50"/>
                </a:lnTo>
                <a:lnTo>
                  <a:pt x="5" y="65"/>
                </a:lnTo>
                <a:lnTo>
                  <a:pt x="22" y="76"/>
                </a:lnTo>
                <a:lnTo>
                  <a:pt x="44" y="85"/>
                </a:lnTo>
                <a:lnTo>
                  <a:pt x="74" y="87"/>
                </a:lnTo>
                <a:close/>
              </a:path>
            </a:pathLst>
          </a:custGeom>
          <a:solidFill>
            <a:srgbClr val="929292"/>
          </a:solidFill>
          <a:ln w="9360" cap="sq">
            <a:solidFill>
              <a:srgbClr val="9292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4" name="Freeform 282"/>
          <p:cNvSpPr>
            <a:spLocks noChangeArrowheads="1"/>
          </p:cNvSpPr>
          <p:nvPr/>
        </p:nvSpPr>
        <p:spPr bwMode="auto">
          <a:xfrm>
            <a:off x="3852001" y="4025161"/>
            <a:ext cx="177120" cy="10368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65529 0 0"/>
              <a:gd name="G7" fmla="+- 1 0 0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5 0 0"/>
              <a:gd name="G16" fmla="+- 65505 0 0"/>
              <a:gd name="T0" fmla="*/ 61 w 122"/>
              <a:gd name="T1" fmla="*/ 74 h 74"/>
              <a:gd name="T2" fmla="*/ 85 w 122"/>
              <a:gd name="T3" fmla="*/ 72 h 74"/>
              <a:gd name="T4" fmla="*/ 103 w 122"/>
              <a:gd name="T5" fmla="*/ 65 h 74"/>
              <a:gd name="T6" fmla="*/ 116 w 122"/>
              <a:gd name="T7" fmla="*/ 54 h 74"/>
              <a:gd name="T8" fmla="*/ 122 w 122"/>
              <a:gd name="T9" fmla="*/ 42 h 74"/>
              <a:gd name="T10" fmla="*/ 116 w 122"/>
              <a:gd name="T11" fmla="*/ 28 h 74"/>
              <a:gd name="T12" fmla="*/ 103 w 122"/>
              <a:gd name="T13" fmla="*/ 15 h 74"/>
              <a:gd name="T14" fmla="*/ 85 w 122"/>
              <a:gd name="T15" fmla="*/ 3 h 74"/>
              <a:gd name="T16" fmla="*/ 61 w 122"/>
              <a:gd name="T17" fmla="*/ 0 h 74"/>
              <a:gd name="T18" fmla="*/ 37 w 122"/>
              <a:gd name="T19" fmla="*/ 3 h 74"/>
              <a:gd name="T20" fmla="*/ 18 w 122"/>
              <a:gd name="T21" fmla="*/ 15 h 74"/>
              <a:gd name="T22" fmla="*/ 5 w 122"/>
              <a:gd name="T23" fmla="*/ 28 h 74"/>
              <a:gd name="T24" fmla="*/ 0 w 122"/>
              <a:gd name="T25" fmla="*/ 42 h 74"/>
              <a:gd name="T26" fmla="*/ 5 w 122"/>
              <a:gd name="T27" fmla="*/ 54 h 74"/>
              <a:gd name="T28" fmla="*/ 18 w 122"/>
              <a:gd name="T29" fmla="*/ 65 h 74"/>
              <a:gd name="T30" fmla="*/ 37 w 122"/>
              <a:gd name="T31" fmla="*/ 72 h 74"/>
              <a:gd name="T32" fmla="*/ 61 w 122"/>
              <a:gd name="T33" fmla="*/ 74 h 74"/>
              <a:gd name="T34" fmla="*/ 0 w 122"/>
              <a:gd name="T35" fmla="*/ 0 h 74"/>
              <a:gd name="T36" fmla="*/ 122 w 122"/>
              <a:gd name="T37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122" h="74">
                <a:moveTo>
                  <a:pt x="61" y="74"/>
                </a:moveTo>
                <a:lnTo>
                  <a:pt x="85" y="72"/>
                </a:lnTo>
                <a:lnTo>
                  <a:pt x="103" y="65"/>
                </a:lnTo>
                <a:lnTo>
                  <a:pt x="116" y="54"/>
                </a:lnTo>
                <a:lnTo>
                  <a:pt x="122" y="42"/>
                </a:lnTo>
                <a:lnTo>
                  <a:pt x="116" y="28"/>
                </a:lnTo>
                <a:lnTo>
                  <a:pt x="103" y="15"/>
                </a:lnTo>
                <a:lnTo>
                  <a:pt x="85" y="3"/>
                </a:lnTo>
                <a:lnTo>
                  <a:pt x="61" y="0"/>
                </a:lnTo>
                <a:lnTo>
                  <a:pt x="37" y="3"/>
                </a:lnTo>
                <a:lnTo>
                  <a:pt x="18" y="15"/>
                </a:lnTo>
                <a:lnTo>
                  <a:pt x="5" y="28"/>
                </a:lnTo>
                <a:lnTo>
                  <a:pt x="0" y="42"/>
                </a:lnTo>
                <a:lnTo>
                  <a:pt x="5" y="54"/>
                </a:lnTo>
                <a:lnTo>
                  <a:pt x="18" y="65"/>
                </a:lnTo>
                <a:lnTo>
                  <a:pt x="37" y="72"/>
                </a:lnTo>
                <a:lnTo>
                  <a:pt x="61" y="74"/>
                </a:lnTo>
                <a:close/>
              </a:path>
            </a:pathLst>
          </a:custGeom>
          <a:solidFill>
            <a:srgbClr val="ADADAD"/>
          </a:solidFill>
          <a:ln w="9360" cap="sq">
            <a:solidFill>
              <a:srgbClr val="ADADA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5" name="Freeform 283"/>
          <p:cNvSpPr>
            <a:spLocks noChangeArrowheads="1"/>
          </p:cNvSpPr>
          <p:nvPr/>
        </p:nvSpPr>
        <p:spPr bwMode="auto">
          <a:xfrm>
            <a:off x="3870720" y="4028041"/>
            <a:ext cx="138240" cy="8208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*/ 1 12429 51712"/>
              <a:gd name="G6" fmla="+- 65530 0 0"/>
              <a:gd name="G7" fmla="*/ 1 52899 57600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9 0 0"/>
              <a:gd name="G16" fmla="+- 65508 0 0"/>
              <a:gd name="T0" fmla="*/ 48 w 96"/>
              <a:gd name="T1" fmla="*/ 59 h 59"/>
              <a:gd name="T2" fmla="*/ 66 w 96"/>
              <a:gd name="T3" fmla="*/ 55 h 59"/>
              <a:gd name="T4" fmla="*/ 83 w 96"/>
              <a:gd name="T5" fmla="*/ 50 h 59"/>
              <a:gd name="T6" fmla="*/ 92 w 96"/>
              <a:gd name="T7" fmla="*/ 42 h 59"/>
              <a:gd name="T8" fmla="*/ 96 w 96"/>
              <a:gd name="T9" fmla="*/ 33 h 59"/>
              <a:gd name="T10" fmla="*/ 92 w 96"/>
              <a:gd name="T11" fmla="*/ 22 h 59"/>
              <a:gd name="T12" fmla="*/ 83 w 96"/>
              <a:gd name="T13" fmla="*/ 11 h 59"/>
              <a:gd name="T14" fmla="*/ 66 w 96"/>
              <a:gd name="T15" fmla="*/ 1 h 59"/>
              <a:gd name="T16" fmla="*/ 48 w 96"/>
              <a:gd name="T17" fmla="*/ 0 h 59"/>
              <a:gd name="T18" fmla="*/ 29 w 96"/>
              <a:gd name="T19" fmla="*/ 1 h 59"/>
              <a:gd name="T20" fmla="*/ 13 w 96"/>
              <a:gd name="T21" fmla="*/ 11 h 59"/>
              <a:gd name="T22" fmla="*/ 3 w 96"/>
              <a:gd name="T23" fmla="*/ 22 h 59"/>
              <a:gd name="T24" fmla="*/ 0 w 96"/>
              <a:gd name="T25" fmla="*/ 33 h 59"/>
              <a:gd name="T26" fmla="*/ 3 w 96"/>
              <a:gd name="T27" fmla="*/ 42 h 59"/>
              <a:gd name="T28" fmla="*/ 13 w 96"/>
              <a:gd name="T29" fmla="*/ 50 h 59"/>
              <a:gd name="T30" fmla="*/ 29 w 96"/>
              <a:gd name="T31" fmla="*/ 55 h 59"/>
              <a:gd name="T32" fmla="*/ 48 w 96"/>
              <a:gd name="T33" fmla="*/ 59 h 59"/>
              <a:gd name="T34" fmla="*/ 0 w 96"/>
              <a:gd name="T35" fmla="*/ 0 h 59"/>
              <a:gd name="T36" fmla="*/ 96 w 96"/>
              <a:gd name="T37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96" h="59">
                <a:moveTo>
                  <a:pt x="48" y="59"/>
                </a:moveTo>
                <a:lnTo>
                  <a:pt x="66" y="55"/>
                </a:lnTo>
                <a:lnTo>
                  <a:pt x="83" y="50"/>
                </a:lnTo>
                <a:lnTo>
                  <a:pt x="92" y="42"/>
                </a:lnTo>
                <a:lnTo>
                  <a:pt x="96" y="33"/>
                </a:lnTo>
                <a:lnTo>
                  <a:pt x="92" y="22"/>
                </a:lnTo>
                <a:lnTo>
                  <a:pt x="83" y="11"/>
                </a:lnTo>
                <a:lnTo>
                  <a:pt x="66" y="1"/>
                </a:lnTo>
                <a:lnTo>
                  <a:pt x="48" y="0"/>
                </a:lnTo>
                <a:lnTo>
                  <a:pt x="29" y="1"/>
                </a:lnTo>
                <a:lnTo>
                  <a:pt x="13" y="11"/>
                </a:lnTo>
                <a:lnTo>
                  <a:pt x="3" y="22"/>
                </a:lnTo>
                <a:lnTo>
                  <a:pt x="0" y="33"/>
                </a:lnTo>
                <a:lnTo>
                  <a:pt x="3" y="42"/>
                </a:lnTo>
                <a:lnTo>
                  <a:pt x="13" y="50"/>
                </a:lnTo>
                <a:lnTo>
                  <a:pt x="29" y="55"/>
                </a:lnTo>
                <a:lnTo>
                  <a:pt x="48" y="59"/>
                </a:lnTo>
                <a:close/>
              </a:path>
            </a:pathLst>
          </a:custGeom>
          <a:solidFill>
            <a:srgbClr val="C8C8C8"/>
          </a:solidFill>
          <a:ln w="9360" cap="sq">
            <a:solidFill>
              <a:srgbClr val="C8C8C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6" name="Freeform 284"/>
          <p:cNvSpPr>
            <a:spLocks noChangeArrowheads="1"/>
          </p:cNvSpPr>
          <p:nvPr/>
        </p:nvSpPr>
        <p:spPr bwMode="auto">
          <a:xfrm>
            <a:off x="3886561" y="4028041"/>
            <a:ext cx="108000" cy="6048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4 0 0"/>
              <a:gd name="G5" fmla="+- 35 0 0"/>
              <a:gd name="G6" fmla="+- 1 0 0"/>
              <a:gd name="G7" fmla="*/ 1 16385 2"/>
              <a:gd name="G8" fmla="+- 1 0 0"/>
              <a:gd name="G9" fmla="+- 1 0 0"/>
              <a:gd name="G10" fmla="*/ 1 51565 51712"/>
              <a:gd name="G11" fmla="+- 4 0 0"/>
              <a:gd name="G12" fmla="+- 65525 0 0"/>
              <a:gd name="T0" fmla="*/ 37 w 74"/>
              <a:gd name="T1" fmla="*/ 44 h 44"/>
              <a:gd name="T2" fmla="*/ 55 w 74"/>
              <a:gd name="T3" fmla="*/ 42 h 44"/>
              <a:gd name="T4" fmla="*/ 68 w 74"/>
              <a:gd name="T5" fmla="*/ 35 h 44"/>
              <a:gd name="T6" fmla="*/ 74 w 74"/>
              <a:gd name="T7" fmla="*/ 26 h 44"/>
              <a:gd name="T8" fmla="*/ 68 w 74"/>
              <a:gd name="T9" fmla="*/ 14 h 44"/>
              <a:gd name="T10" fmla="*/ 55 w 74"/>
              <a:gd name="T11" fmla="*/ 5 h 44"/>
              <a:gd name="T12" fmla="*/ 37 w 74"/>
              <a:gd name="T13" fmla="*/ 0 h 44"/>
              <a:gd name="T14" fmla="*/ 18 w 74"/>
              <a:gd name="T15" fmla="*/ 5 h 44"/>
              <a:gd name="T16" fmla="*/ 5 w 74"/>
              <a:gd name="T17" fmla="*/ 14 h 44"/>
              <a:gd name="T18" fmla="*/ 0 w 74"/>
              <a:gd name="T19" fmla="*/ 26 h 44"/>
              <a:gd name="T20" fmla="*/ 5 w 74"/>
              <a:gd name="T21" fmla="*/ 35 h 44"/>
              <a:gd name="T22" fmla="*/ 18 w 74"/>
              <a:gd name="T23" fmla="*/ 42 h 44"/>
              <a:gd name="T24" fmla="*/ 37 w 74"/>
              <a:gd name="T25" fmla="*/ 44 h 44"/>
              <a:gd name="T26" fmla="*/ 0 w 74"/>
              <a:gd name="T27" fmla="*/ 0 h 44"/>
              <a:gd name="T28" fmla="*/ 74 w 74"/>
              <a:gd name="T2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74" h="44">
                <a:moveTo>
                  <a:pt x="37" y="44"/>
                </a:moveTo>
                <a:lnTo>
                  <a:pt x="55" y="42"/>
                </a:lnTo>
                <a:lnTo>
                  <a:pt x="68" y="35"/>
                </a:lnTo>
                <a:lnTo>
                  <a:pt x="74" y="26"/>
                </a:lnTo>
                <a:lnTo>
                  <a:pt x="68" y="14"/>
                </a:lnTo>
                <a:lnTo>
                  <a:pt x="55" y="5"/>
                </a:lnTo>
                <a:lnTo>
                  <a:pt x="37" y="0"/>
                </a:lnTo>
                <a:lnTo>
                  <a:pt x="18" y="5"/>
                </a:lnTo>
                <a:lnTo>
                  <a:pt x="5" y="14"/>
                </a:lnTo>
                <a:lnTo>
                  <a:pt x="0" y="26"/>
                </a:lnTo>
                <a:lnTo>
                  <a:pt x="5" y="35"/>
                </a:lnTo>
                <a:lnTo>
                  <a:pt x="18" y="42"/>
                </a:lnTo>
                <a:lnTo>
                  <a:pt x="37" y="44"/>
                </a:lnTo>
                <a:close/>
              </a:path>
            </a:pathLst>
          </a:custGeom>
          <a:solidFill>
            <a:srgbClr val="E4E4E4"/>
          </a:solidFill>
          <a:ln w="9360" cap="sq">
            <a:solidFill>
              <a:srgbClr val="E4E4E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7" name="Freeform 285"/>
          <p:cNvSpPr>
            <a:spLocks noChangeArrowheads="1"/>
          </p:cNvSpPr>
          <p:nvPr/>
        </p:nvSpPr>
        <p:spPr bwMode="auto">
          <a:xfrm>
            <a:off x="3915361" y="4039561"/>
            <a:ext cx="72000" cy="417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*/ 1 60047 61568"/>
              <a:gd name="G7" fmla="*/ 1 13 2"/>
              <a:gd name="G8" fmla="+- 14 0 0"/>
              <a:gd name="G9" fmla="*/ 1 32715 25856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33 0 0"/>
              <a:gd name="G19" fmla="+- 65527 0 0"/>
              <a:gd name="G20" fmla="+- 65519 0 0"/>
              <a:gd name="T0" fmla="*/ 26 w 50"/>
              <a:gd name="T1" fmla="*/ 30 h 30"/>
              <a:gd name="T2" fmla="*/ 33 w 50"/>
              <a:gd name="T3" fmla="*/ 30 h 30"/>
              <a:gd name="T4" fmla="*/ 39 w 50"/>
              <a:gd name="T5" fmla="*/ 28 h 30"/>
              <a:gd name="T6" fmla="*/ 45 w 50"/>
              <a:gd name="T7" fmla="*/ 24 h 30"/>
              <a:gd name="T8" fmla="*/ 48 w 50"/>
              <a:gd name="T9" fmla="*/ 22 h 30"/>
              <a:gd name="T10" fmla="*/ 50 w 50"/>
              <a:gd name="T11" fmla="*/ 17 h 30"/>
              <a:gd name="T12" fmla="*/ 48 w 50"/>
              <a:gd name="T13" fmla="*/ 13 h 30"/>
              <a:gd name="T14" fmla="*/ 45 w 50"/>
              <a:gd name="T15" fmla="*/ 9 h 30"/>
              <a:gd name="T16" fmla="*/ 39 w 50"/>
              <a:gd name="T17" fmla="*/ 4 h 30"/>
              <a:gd name="T18" fmla="*/ 33 w 50"/>
              <a:gd name="T19" fmla="*/ 2 h 30"/>
              <a:gd name="T20" fmla="*/ 26 w 50"/>
              <a:gd name="T21" fmla="*/ 0 h 30"/>
              <a:gd name="T22" fmla="*/ 17 w 50"/>
              <a:gd name="T23" fmla="*/ 2 h 30"/>
              <a:gd name="T24" fmla="*/ 11 w 50"/>
              <a:gd name="T25" fmla="*/ 4 h 30"/>
              <a:gd name="T26" fmla="*/ 6 w 50"/>
              <a:gd name="T27" fmla="*/ 9 h 30"/>
              <a:gd name="T28" fmla="*/ 2 w 50"/>
              <a:gd name="T29" fmla="*/ 13 h 30"/>
              <a:gd name="T30" fmla="*/ 0 w 50"/>
              <a:gd name="T31" fmla="*/ 17 h 30"/>
              <a:gd name="T32" fmla="*/ 2 w 50"/>
              <a:gd name="T33" fmla="*/ 22 h 30"/>
              <a:gd name="T34" fmla="*/ 6 w 50"/>
              <a:gd name="T35" fmla="*/ 24 h 30"/>
              <a:gd name="T36" fmla="*/ 11 w 50"/>
              <a:gd name="T37" fmla="*/ 28 h 30"/>
              <a:gd name="T38" fmla="*/ 17 w 50"/>
              <a:gd name="T39" fmla="*/ 30 h 30"/>
              <a:gd name="T40" fmla="*/ 26 w 50"/>
              <a:gd name="T41" fmla="*/ 30 h 30"/>
              <a:gd name="T42" fmla="*/ 0 w 50"/>
              <a:gd name="T43" fmla="*/ 0 h 30"/>
              <a:gd name="T44" fmla="*/ 50 w 50"/>
              <a:gd name="T45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50" h="30">
                <a:moveTo>
                  <a:pt x="26" y="30"/>
                </a:moveTo>
                <a:lnTo>
                  <a:pt x="33" y="30"/>
                </a:lnTo>
                <a:lnTo>
                  <a:pt x="39" y="28"/>
                </a:lnTo>
                <a:lnTo>
                  <a:pt x="45" y="24"/>
                </a:lnTo>
                <a:lnTo>
                  <a:pt x="48" y="22"/>
                </a:lnTo>
                <a:lnTo>
                  <a:pt x="50" y="17"/>
                </a:lnTo>
                <a:lnTo>
                  <a:pt x="48" y="13"/>
                </a:lnTo>
                <a:lnTo>
                  <a:pt x="45" y="9"/>
                </a:lnTo>
                <a:lnTo>
                  <a:pt x="39" y="4"/>
                </a:lnTo>
                <a:lnTo>
                  <a:pt x="33" y="2"/>
                </a:lnTo>
                <a:lnTo>
                  <a:pt x="26" y="0"/>
                </a:lnTo>
                <a:lnTo>
                  <a:pt x="17" y="2"/>
                </a:lnTo>
                <a:lnTo>
                  <a:pt x="11" y="4"/>
                </a:lnTo>
                <a:lnTo>
                  <a:pt x="6" y="9"/>
                </a:lnTo>
                <a:lnTo>
                  <a:pt x="2" y="13"/>
                </a:lnTo>
                <a:lnTo>
                  <a:pt x="0" y="17"/>
                </a:lnTo>
                <a:lnTo>
                  <a:pt x="2" y="22"/>
                </a:lnTo>
                <a:lnTo>
                  <a:pt x="6" y="24"/>
                </a:lnTo>
                <a:lnTo>
                  <a:pt x="11" y="28"/>
                </a:lnTo>
                <a:lnTo>
                  <a:pt x="17" y="30"/>
                </a:lnTo>
                <a:lnTo>
                  <a:pt x="26" y="30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" name="Freeform 286"/>
          <p:cNvSpPr>
            <a:spLocks noChangeArrowheads="1"/>
          </p:cNvSpPr>
          <p:nvPr/>
        </p:nvSpPr>
        <p:spPr bwMode="auto">
          <a:xfrm>
            <a:off x="3987361" y="4455720"/>
            <a:ext cx="489600" cy="432000"/>
          </a:xfrm>
          <a:custGeom>
            <a:avLst/>
            <a:gdLst>
              <a:gd name="G0" fmla="+- 1 0 0"/>
              <a:gd name="G1" fmla="+- 1 0 0"/>
              <a:gd name="G2" fmla="+- 1 0 0"/>
              <a:gd name="G3" fmla="+- 4 0 0"/>
              <a:gd name="G4" fmla="sin 234 G3"/>
              <a:gd name="G5" fmla="+- 4 0 0"/>
              <a:gd name="G6" fmla="+- 336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60999 2"/>
              <a:gd name="G22" fmla="+- 1 0 0"/>
              <a:gd name="G23" fmla="+- 1 0 0"/>
              <a:gd name="G24" fmla="+- 1 0 0"/>
              <a:gd name="G25" fmla="+- 1 0 0"/>
              <a:gd name="G26" fmla="+- 1 0 0"/>
              <a:gd name="T0" fmla="*/ 148 w 338"/>
              <a:gd name="T1" fmla="*/ 310 h 310"/>
              <a:gd name="T2" fmla="*/ 108 w 338"/>
              <a:gd name="T3" fmla="*/ 305 h 310"/>
              <a:gd name="T4" fmla="*/ 76 w 338"/>
              <a:gd name="T5" fmla="*/ 293 h 310"/>
              <a:gd name="T6" fmla="*/ 50 w 338"/>
              <a:gd name="T7" fmla="*/ 280 h 310"/>
              <a:gd name="T8" fmla="*/ 32 w 338"/>
              <a:gd name="T9" fmla="*/ 266 h 310"/>
              <a:gd name="T10" fmla="*/ 19 w 338"/>
              <a:gd name="T11" fmla="*/ 249 h 310"/>
              <a:gd name="T12" fmla="*/ 9 w 338"/>
              <a:gd name="T13" fmla="*/ 234 h 310"/>
              <a:gd name="T14" fmla="*/ 4 w 338"/>
              <a:gd name="T15" fmla="*/ 223 h 310"/>
              <a:gd name="T16" fmla="*/ 0 w 338"/>
              <a:gd name="T17" fmla="*/ 214 h 310"/>
              <a:gd name="T18" fmla="*/ 0 w 338"/>
              <a:gd name="T19" fmla="*/ 210 h 310"/>
              <a:gd name="T20" fmla="*/ 0 w 338"/>
              <a:gd name="T21" fmla="*/ 0 h 310"/>
              <a:gd name="T22" fmla="*/ 338 w 338"/>
              <a:gd name="T23" fmla="*/ 2 h 310"/>
              <a:gd name="T24" fmla="*/ 338 w 338"/>
              <a:gd name="T25" fmla="*/ 206 h 310"/>
              <a:gd name="T26" fmla="*/ 330 w 338"/>
              <a:gd name="T27" fmla="*/ 223 h 310"/>
              <a:gd name="T28" fmla="*/ 321 w 338"/>
              <a:gd name="T29" fmla="*/ 238 h 310"/>
              <a:gd name="T30" fmla="*/ 314 w 338"/>
              <a:gd name="T31" fmla="*/ 251 h 310"/>
              <a:gd name="T32" fmla="*/ 308 w 338"/>
              <a:gd name="T33" fmla="*/ 258 h 310"/>
              <a:gd name="T34" fmla="*/ 306 w 338"/>
              <a:gd name="T35" fmla="*/ 262 h 310"/>
              <a:gd name="T36" fmla="*/ 289 w 338"/>
              <a:gd name="T37" fmla="*/ 277 h 310"/>
              <a:gd name="T38" fmla="*/ 267 w 338"/>
              <a:gd name="T39" fmla="*/ 290 h 310"/>
              <a:gd name="T40" fmla="*/ 241 w 338"/>
              <a:gd name="T41" fmla="*/ 297 h 310"/>
              <a:gd name="T42" fmla="*/ 213 w 338"/>
              <a:gd name="T43" fmla="*/ 303 h 310"/>
              <a:gd name="T44" fmla="*/ 189 w 338"/>
              <a:gd name="T45" fmla="*/ 306 h 310"/>
              <a:gd name="T46" fmla="*/ 167 w 338"/>
              <a:gd name="T47" fmla="*/ 308 h 310"/>
              <a:gd name="T48" fmla="*/ 152 w 338"/>
              <a:gd name="T49" fmla="*/ 308 h 310"/>
              <a:gd name="T50" fmla="*/ 148 w 338"/>
              <a:gd name="T51" fmla="*/ 310 h 310"/>
              <a:gd name="T52" fmla="*/ 0 w 338"/>
              <a:gd name="T53" fmla="*/ 0 h 310"/>
              <a:gd name="T54" fmla="*/ 338 w 338"/>
              <a:gd name="T55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338" h="310">
                <a:moveTo>
                  <a:pt x="148" y="310"/>
                </a:moveTo>
                <a:lnTo>
                  <a:pt x="108" y="305"/>
                </a:lnTo>
                <a:lnTo>
                  <a:pt x="76" y="293"/>
                </a:lnTo>
                <a:lnTo>
                  <a:pt x="50" y="280"/>
                </a:lnTo>
                <a:lnTo>
                  <a:pt x="32" y="266"/>
                </a:lnTo>
                <a:lnTo>
                  <a:pt x="19" y="249"/>
                </a:lnTo>
                <a:lnTo>
                  <a:pt x="9" y="234"/>
                </a:lnTo>
                <a:lnTo>
                  <a:pt x="4" y="223"/>
                </a:lnTo>
                <a:lnTo>
                  <a:pt x="0" y="214"/>
                </a:lnTo>
                <a:lnTo>
                  <a:pt x="0" y="210"/>
                </a:lnTo>
                <a:lnTo>
                  <a:pt x="0" y="0"/>
                </a:lnTo>
                <a:lnTo>
                  <a:pt x="338" y="2"/>
                </a:lnTo>
                <a:lnTo>
                  <a:pt x="338" y="206"/>
                </a:lnTo>
                <a:lnTo>
                  <a:pt x="330" y="223"/>
                </a:lnTo>
                <a:lnTo>
                  <a:pt x="321" y="238"/>
                </a:lnTo>
                <a:lnTo>
                  <a:pt x="314" y="251"/>
                </a:lnTo>
                <a:lnTo>
                  <a:pt x="308" y="258"/>
                </a:lnTo>
                <a:lnTo>
                  <a:pt x="306" y="262"/>
                </a:lnTo>
                <a:lnTo>
                  <a:pt x="289" y="277"/>
                </a:lnTo>
                <a:lnTo>
                  <a:pt x="267" y="290"/>
                </a:lnTo>
                <a:lnTo>
                  <a:pt x="241" y="297"/>
                </a:lnTo>
                <a:lnTo>
                  <a:pt x="213" y="303"/>
                </a:lnTo>
                <a:lnTo>
                  <a:pt x="189" y="306"/>
                </a:lnTo>
                <a:lnTo>
                  <a:pt x="167" y="308"/>
                </a:lnTo>
                <a:lnTo>
                  <a:pt x="152" y="308"/>
                </a:lnTo>
                <a:lnTo>
                  <a:pt x="148" y="310"/>
                </a:lnTo>
                <a:close/>
              </a:path>
            </a:pathLst>
          </a:cu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9" name="Freeform 287"/>
          <p:cNvSpPr>
            <a:spLocks noChangeArrowheads="1"/>
          </p:cNvSpPr>
          <p:nvPr/>
        </p:nvSpPr>
        <p:spPr bwMode="auto">
          <a:xfrm>
            <a:off x="3987361" y="4455720"/>
            <a:ext cx="489600" cy="432000"/>
          </a:xfrm>
          <a:custGeom>
            <a:avLst/>
            <a:gdLst>
              <a:gd name="G0" fmla="+- 1 0 0"/>
              <a:gd name="G1" fmla="+- 1 0 0"/>
              <a:gd name="G2" fmla="+- 1 0 0"/>
              <a:gd name="G3" fmla="+- 4 0 0"/>
              <a:gd name="G4" fmla="sin 234 G3"/>
              <a:gd name="G5" fmla="+- 4 0 0"/>
              <a:gd name="G6" fmla="+- 336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38912 0 0"/>
              <a:gd name="G22" fmla="*/ 1 0 51712"/>
              <a:gd name="G23" fmla="*/ 1 6295 25856"/>
              <a:gd name="G24" fmla="*/ G23 1 180"/>
              <a:gd name="G25" fmla="*/ G22 1 G24"/>
              <a:gd name="G26" fmla="+- 65339 0 0"/>
              <a:gd name="G27" fmla="+- 65319 0 0"/>
              <a:gd name="G28" fmla="+- 65306 0 0"/>
              <a:gd name="G29" fmla="+- 65302 0 0"/>
              <a:gd name="T0" fmla="*/ 148 w 338"/>
              <a:gd name="T1" fmla="*/ 310 h 310"/>
              <a:gd name="T2" fmla="*/ 108 w 338"/>
              <a:gd name="T3" fmla="*/ 305 h 310"/>
              <a:gd name="T4" fmla="*/ 76 w 338"/>
              <a:gd name="T5" fmla="*/ 293 h 310"/>
              <a:gd name="T6" fmla="*/ 50 w 338"/>
              <a:gd name="T7" fmla="*/ 280 h 310"/>
              <a:gd name="T8" fmla="*/ 32 w 338"/>
              <a:gd name="T9" fmla="*/ 266 h 310"/>
              <a:gd name="T10" fmla="*/ 19 w 338"/>
              <a:gd name="T11" fmla="*/ 249 h 310"/>
              <a:gd name="T12" fmla="*/ 9 w 338"/>
              <a:gd name="T13" fmla="*/ 234 h 310"/>
              <a:gd name="T14" fmla="*/ 4 w 338"/>
              <a:gd name="T15" fmla="*/ 223 h 310"/>
              <a:gd name="T16" fmla="*/ 0 w 338"/>
              <a:gd name="T17" fmla="*/ 214 h 310"/>
              <a:gd name="T18" fmla="*/ 0 w 338"/>
              <a:gd name="T19" fmla="*/ 210 h 310"/>
              <a:gd name="T20" fmla="*/ 0 w 338"/>
              <a:gd name="T21" fmla="*/ 0 h 310"/>
              <a:gd name="T22" fmla="*/ 338 w 338"/>
              <a:gd name="T23" fmla="*/ 2 h 310"/>
              <a:gd name="T24" fmla="*/ 338 w 338"/>
              <a:gd name="T25" fmla="*/ 206 h 310"/>
              <a:gd name="T26" fmla="*/ 330 w 338"/>
              <a:gd name="T27" fmla="*/ 223 h 310"/>
              <a:gd name="T28" fmla="*/ 321 w 338"/>
              <a:gd name="T29" fmla="*/ 238 h 310"/>
              <a:gd name="T30" fmla="*/ 314 w 338"/>
              <a:gd name="T31" fmla="*/ 251 h 310"/>
              <a:gd name="T32" fmla="*/ 308 w 338"/>
              <a:gd name="T33" fmla="*/ 258 h 310"/>
              <a:gd name="T34" fmla="*/ 306 w 338"/>
              <a:gd name="T35" fmla="*/ 262 h 310"/>
              <a:gd name="T36" fmla="*/ 289 w 338"/>
              <a:gd name="T37" fmla="*/ 277 h 310"/>
              <a:gd name="T38" fmla="*/ 267 w 338"/>
              <a:gd name="T39" fmla="*/ 290 h 310"/>
              <a:gd name="T40" fmla="*/ 241 w 338"/>
              <a:gd name="T41" fmla="*/ 297 h 310"/>
              <a:gd name="T42" fmla="*/ 213 w 338"/>
              <a:gd name="T43" fmla="*/ 303 h 310"/>
              <a:gd name="T44" fmla="*/ 189 w 338"/>
              <a:gd name="T45" fmla="*/ 306 h 310"/>
              <a:gd name="T46" fmla="*/ 167 w 338"/>
              <a:gd name="T47" fmla="*/ 308 h 310"/>
              <a:gd name="T48" fmla="*/ 152 w 338"/>
              <a:gd name="T49" fmla="*/ 308 h 310"/>
              <a:gd name="T50" fmla="*/ 148 w 338"/>
              <a:gd name="T51" fmla="*/ 310 h 310"/>
              <a:gd name="T52" fmla="*/ 0 w 338"/>
              <a:gd name="T53" fmla="*/ 0 h 310"/>
              <a:gd name="T54" fmla="*/ 338 w 338"/>
              <a:gd name="T55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338" h="310">
                <a:moveTo>
                  <a:pt x="148" y="310"/>
                </a:moveTo>
                <a:lnTo>
                  <a:pt x="108" y="305"/>
                </a:lnTo>
                <a:lnTo>
                  <a:pt x="76" y="293"/>
                </a:lnTo>
                <a:lnTo>
                  <a:pt x="50" y="280"/>
                </a:lnTo>
                <a:lnTo>
                  <a:pt x="32" y="266"/>
                </a:lnTo>
                <a:lnTo>
                  <a:pt x="19" y="249"/>
                </a:lnTo>
                <a:lnTo>
                  <a:pt x="9" y="234"/>
                </a:lnTo>
                <a:lnTo>
                  <a:pt x="4" y="223"/>
                </a:lnTo>
                <a:lnTo>
                  <a:pt x="0" y="214"/>
                </a:lnTo>
                <a:lnTo>
                  <a:pt x="0" y="210"/>
                </a:lnTo>
                <a:lnTo>
                  <a:pt x="0" y="0"/>
                </a:lnTo>
                <a:lnTo>
                  <a:pt x="338" y="2"/>
                </a:lnTo>
                <a:lnTo>
                  <a:pt x="338" y="206"/>
                </a:lnTo>
                <a:lnTo>
                  <a:pt x="330" y="223"/>
                </a:lnTo>
                <a:lnTo>
                  <a:pt x="321" y="238"/>
                </a:lnTo>
                <a:lnTo>
                  <a:pt x="314" y="251"/>
                </a:lnTo>
                <a:lnTo>
                  <a:pt x="308" y="258"/>
                </a:lnTo>
                <a:lnTo>
                  <a:pt x="306" y="262"/>
                </a:lnTo>
                <a:lnTo>
                  <a:pt x="289" y="277"/>
                </a:lnTo>
                <a:lnTo>
                  <a:pt x="267" y="290"/>
                </a:lnTo>
                <a:lnTo>
                  <a:pt x="241" y="297"/>
                </a:lnTo>
                <a:lnTo>
                  <a:pt x="213" y="303"/>
                </a:lnTo>
                <a:lnTo>
                  <a:pt x="189" y="306"/>
                </a:lnTo>
                <a:lnTo>
                  <a:pt x="167" y="308"/>
                </a:lnTo>
                <a:lnTo>
                  <a:pt x="152" y="308"/>
                </a:lnTo>
                <a:lnTo>
                  <a:pt x="148" y="310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0" name="Freeform 288"/>
          <p:cNvSpPr>
            <a:spLocks noChangeArrowheads="1"/>
          </p:cNvSpPr>
          <p:nvPr/>
        </p:nvSpPr>
        <p:spPr bwMode="auto">
          <a:xfrm>
            <a:off x="4011841" y="4455721"/>
            <a:ext cx="446400" cy="429120"/>
          </a:xfrm>
          <a:custGeom>
            <a:avLst/>
            <a:gdLst>
              <a:gd name="G0" fmla="+- 1 0 0"/>
              <a:gd name="G1" fmla="+- 1 0 0"/>
              <a:gd name="G2" fmla="+- 1 0 0"/>
              <a:gd name="G3" fmla="+- 4 0 0"/>
              <a:gd name="G4" fmla="sin 241 G3"/>
              <a:gd name="G5" fmla="+- 4 0 0"/>
              <a:gd name="G6" fmla="+- 306 0 0"/>
              <a:gd name="G7" fmla="+- 1 0 0"/>
              <a:gd name="G8" fmla="+- 1 0 0"/>
              <a:gd name="G9" fmla="+- 1 0 0"/>
              <a:gd name="G10" fmla="+- 245 0 0"/>
              <a:gd name="G11" fmla="sin 267 G1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60999 2"/>
              <a:gd name="G23" fmla="+- 1 0 0"/>
              <a:gd name="G24" fmla="+- 1 0 0"/>
              <a:gd name="G25" fmla="+- 1 0 0"/>
              <a:gd name="G26" fmla="+- 1 0 0"/>
              <a:gd name="G27" fmla="+- 1 0 0"/>
              <a:gd name="T0" fmla="*/ 137 w 308"/>
              <a:gd name="T1" fmla="*/ 308 h 308"/>
              <a:gd name="T2" fmla="*/ 102 w 308"/>
              <a:gd name="T3" fmla="*/ 305 h 308"/>
              <a:gd name="T4" fmla="*/ 72 w 308"/>
              <a:gd name="T5" fmla="*/ 295 h 308"/>
              <a:gd name="T6" fmla="*/ 48 w 308"/>
              <a:gd name="T7" fmla="*/ 282 h 308"/>
              <a:gd name="T8" fmla="*/ 31 w 308"/>
              <a:gd name="T9" fmla="*/ 269 h 308"/>
              <a:gd name="T10" fmla="*/ 18 w 308"/>
              <a:gd name="T11" fmla="*/ 254 h 308"/>
              <a:gd name="T12" fmla="*/ 9 w 308"/>
              <a:gd name="T13" fmla="*/ 241 h 308"/>
              <a:gd name="T14" fmla="*/ 4 w 308"/>
              <a:gd name="T15" fmla="*/ 230 h 308"/>
              <a:gd name="T16" fmla="*/ 0 w 308"/>
              <a:gd name="T17" fmla="*/ 223 h 308"/>
              <a:gd name="T18" fmla="*/ 0 w 308"/>
              <a:gd name="T19" fmla="*/ 219 h 308"/>
              <a:gd name="T20" fmla="*/ 0 w 308"/>
              <a:gd name="T21" fmla="*/ 0 h 308"/>
              <a:gd name="T22" fmla="*/ 308 w 308"/>
              <a:gd name="T23" fmla="*/ 2 h 308"/>
              <a:gd name="T24" fmla="*/ 308 w 308"/>
              <a:gd name="T25" fmla="*/ 199 h 308"/>
              <a:gd name="T26" fmla="*/ 300 w 308"/>
              <a:gd name="T27" fmla="*/ 214 h 308"/>
              <a:gd name="T28" fmla="*/ 295 w 308"/>
              <a:gd name="T29" fmla="*/ 228 h 308"/>
              <a:gd name="T30" fmla="*/ 287 w 308"/>
              <a:gd name="T31" fmla="*/ 241 h 308"/>
              <a:gd name="T32" fmla="*/ 282 w 308"/>
              <a:gd name="T33" fmla="*/ 249 h 308"/>
              <a:gd name="T34" fmla="*/ 280 w 308"/>
              <a:gd name="T35" fmla="*/ 253 h 308"/>
              <a:gd name="T36" fmla="*/ 265 w 308"/>
              <a:gd name="T37" fmla="*/ 267 h 308"/>
              <a:gd name="T38" fmla="*/ 245 w 308"/>
              <a:gd name="T39" fmla="*/ 279 h 308"/>
              <a:gd name="T40" fmla="*/ 220 w 308"/>
              <a:gd name="T41" fmla="*/ 288 h 308"/>
              <a:gd name="T42" fmla="*/ 196 w 308"/>
              <a:gd name="T43" fmla="*/ 295 h 308"/>
              <a:gd name="T44" fmla="*/ 174 w 308"/>
              <a:gd name="T45" fmla="*/ 301 h 308"/>
              <a:gd name="T46" fmla="*/ 156 w 308"/>
              <a:gd name="T47" fmla="*/ 305 h 308"/>
              <a:gd name="T48" fmla="*/ 143 w 308"/>
              <a:gd name="T49" fmla="*/ 308 h 308"/>
              <a:gd name="T50" fmla="*/ 137 w 308"/>
              <a:gd name="T51" fmla="*/ 308 h 308"/>
              <a:gd name="T52" fmla="*/ 0 w 308"/>
              <a:gd name="T53" fmla="*/ 0 h 308"/>
              <a:gd name="T54" fmla="*/ 308 w 308"/>
              <a:gd name="T55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308" h="308">
                <a:moveTo>
                  <a:pt x="137" y="308"/>
                </a:moveTo>
                <a:lnTo>
                  <a:pt x="102" y="305"/>
                </a:lnTo>
                <a:lnTo>
                  <a:pt x="72" y="295"/>
                </a:lnTo>
                <a:lnTo>
                  <a:pt x="48" y="282"/>
                </a:lnTo>
                <a:lnTo>
                  <a:pt x="31" y="269"/>
                </a:lnTo>
                <a:lnTo>
                  <a:pt x="18" y="254"/>
                </a:lnTo>
                <a:lnTo>
                  <a:pt x="9" y="241"/>
                </a:lnTo>
                <a:lnTo>
                  <a:pt x="4" y="230"/>
                </a:lnTo>
                <a:lnTo>
                  <a:pt x="0" y="223"/>
                </a:lnTo>
                <a:lnTo>
                  <a:pt x="0" y="219"/>
                </a:lnTo>
                <a:lnTo>
                  <a:pt x="0" y="0"/>
                </a:lnTo>
                <a:lnTo>
                  <a:pt x="308" y="2"/>
                </a:lnTo>
                <a:lnTo>
                  <a:pt x="308" y="199"/>
                </a:lnTo>
                <a:lnTo>
                  <a:pt x="300" y="214"/>
                </a:lnTo>
                <a:lnTo>
                  <a:pt x="295" y="228"/>
                </a:lnTo>
                <a:lnTo>
                  <a:pt x="287" y="241"/>
                </a:lnTo>
                <a:lnTo>
                  <a:pt x="282" y="249"/>
                </a:lnTo>
                <a:lnTo>
                  <a:pt x="280" y="253"/>
                </a:lnTo>
                <a:lnTo>
                  <a:pt x="265" y="267"/>
                </a:lnTo>
                <a:lnTo>
                  <a:pt x="245" y="279"/>
                </a:lnTo>
                <a:lnTo>
                  <a:pt x="220" y="288"/>
                </a:lnTo>
                <a:lnTo>
                  <a:pt x="196" y="295"/>
                </a:lnTo>
                <a:lnTo>
                  <a:pt x="174" y="301"/>
                </a:lnTo>
                <a:lnTo>
                  <a:pt x="156" y="305"/>
                </a:lnTo>
                <a:lnTo>
                  <a:pt x="143" y="308"/>
                </a:lnTo>
                <a:lnTo>
                  <a:pt x="137" y="308"/>
                </a:lnTo>
                <a:close/>
              </a:path>
            </a:pathLst>
          </a:custGeom>
          <a:solidFill>
            <a:srgbClr val="1A1A1A"/>
          </a:solidFill>
          <a:ln w="9360" cap="sq">
            <a:solidFill>
              <a:srgbClr val="1A1A1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1" name="Freeform 289"/>
          <p:cNvSpPr>
            <a:spLocks noChangeArrowheads="1"/>
          </p:cNvSpPr>
          <p:nvPr/>
        </p:nvSpPr>
        <p:spPr bwMode="auto">
          <a:xfrm>
            <a:off x="4037760" y="4455720"/>
            <a:ext cx="403200" cy="426240"/>
          </a:xfrm>
          <a:custGeom>
            <a:avLst/>
            <a:gdLst>
              <a:gd name="G0" fmla="+- 1 0 0"/>
              <a:gd name="G1" fmla="+- 1 0 0"/>
              <a:gd name="G2" fmla="+- 1 0 0"/>
              <a:gd name="G3" fmla="+- 3 0 0"/>
              <a:gd name="G4" fmla="sin 249 G3"/>
              <a:gd name="G5" fmla="*/ 1 0 51712"/>
              <a:gd name="G6" fmla="+- 276 0 0"/>
              <a:gd name="G7" fmla="+- 1 0 0"/>
              <a:gd name="G8" fmla="*/ 1 61121 25856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60999 2"/>
              <a:gd name="G22" fmla="+- 1 0 0"/>
              <a:gd name="G23" fmla="+- 1 0 0"/>
              <a:gd name="G24" fmla="+- 1 0 0"/>
              <a:gd name="G25" fmla="+- 1 0 0"/>
              <a:gd name="G26" fmla="+- 1 0 0"/>
              <a:gd name="T0" fmla="*/ 127 w 278"/>
              <a:gd name="T1" fmla="*/ 306 h 306"/>
              <a:gd name="T2" fmla="*/ 94 w 278"/>
              <a:gd name="T3" fmla="*/ 303 h 306"/>
              <a:gd name="T4" fmla="*/ 66 w 278"/>
              <a:gd name="T5" fmla="*/ 295 h 306"/>
              <a:gd name="T6" fmla="*/ 46 w 278"/>
              <a:gd name="T7" fmla="*/ 286 h 306"/>
              <a:gd name="T8" fmla="*/ 29 w 278"/>
              <a:gd name="T9" fmla="*/ 273 h 306"/>
              <a:gd name="T10" fmla="*/ 16 w 278"/>
              <a:gd name="T11" fmla="*/ 260 h 306"/>
              <a:gd name="T12" fmla="*/ 9 w 278"/>
              <a:gd name="T13" fmla="*/ 249 h 306"/>
              <a:gd name="T14" fmla="*/ 3 w 278"/>
              <a:gd name="T15" fmla="*/ 238 h 306"/>
              <a:gd name="T16" fmla="*/ 1 w 278"/>
              <a:gd name="T17" fmla="*/ 232 h 306"/>
              <a:gd name="T18" fmla="*/ 0 w 278"/>
              <a:gd name="T19" fmla="*/ 228 h 306"/>
              <a:gd name="T20" fmla="*/ 0 w 278"/>
              <a:gd name="T21" fmla="*/ 0 h 306"/>
              <a:gd name="T22" fmla="*/ 278 w 278"/>
              <a:gd name="T23" fmla="*/ 2 h 306"/>
              <a:gd name="T24" fmla="*/ 278 w 278"/>
              <a:gd name="T25" fmla="*/ 191 h 306"/>
              <a:gd name="T26" fmla="*/ 272 w 278"/>
              <a:gd name="T27" fmla="*/ 206 h 306"/>
              <a:gd name="T28" fmla="*/ 267 w 278"/>
              <a:gd name="T29" fmla="*/ 219 h 306"/>
              <a:gd name="T30" fmla="*/ 261 w 278"/>
              <a:gd name="T31" fmla="*/ 232 h 306"/>
              <a:gd name="T32" fmla="*/ 255 w 278"/>
              <a:gd name="T33" fmla="*/ 240 h 306"/>
              <a:gd name="T34" fmla="*/ 254 w 278"/>
              <a:gd name="T35" fmla="*/ 243 h 306"/>
              <a:gd name="T36" fmla="*/ 241 w 278"/>
              <a:gd name="T37" fmla="*/ 256 h 306"/>
              <a:gd name="T38" fmla="*/ 222 w 278"/>
              <a:gd name="T39" fmla="*/ 269 h 306"/>
              <a:gd name="T40" fmla="*/ 202 w 278"/>
              <a:gd name="T41" fmla="*/ 280 h 306"/>
              <a:gd name="T42" fmla="*/ 179 w 278"/>
              <a:gd name="T43" fmla="*/ 290 h 306"/>
              <a:gd name="T44" fmla="*/ 159 w 278"/>
              <a:gd name="T45" fmla="*/ 297 h 306"/>
              <a:gd name="T46" fmla="*/ 142 w 278"/>
              <a:gd name="T47" fmla="*/ 303 h 306"/>
              <a:gd name="T48" fmla="*/ 131 w 278"/>
              <a:gd name="T49" fmla="*/ 306 h 306"/>
              <a:gd name="T50" fmla="*/ 127 w 278"/>
              <a:gd name="T51" fmla="*/ 306 h 306"/>
              <a:gd name="T52" fmla="*/ 0 w 278"/>
              <a:gd name="T53" fmla="*/ 0 h 306"/>
              <a:gd name="T54" fmla="*/ 278 w 278"/>
              <a:gd name="T55" fmla="*/ 306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278" h="306">
                <a:moveTo>
                  <a:pt x="127" y="306"/>
                </a:moveTo>
                <a:lnTo>
                  <a:pt x="94" y="303"/>
                </a:lnTo>
                <a:lnTo>
                  <a:pt x="66" y="295"/>
                </a:lnTo>
                <a:lnTo>
                  <a:pt x="46" y="286"/>
                </a:lnTo>
                <a:lnTo>
                  <a:pt x="29" y="273"/>
                </a:lnTo>
                <a:lnTo>
                  <a:pt x="16" y="260"/>
                </a:lnTo>
                <a:lnTo>
                  <a:pt x="9" y="249"/>
                </a:lnTo>
                <a:lnTo>
                  <a:pt x="3" y="238"/>
                </a:lnTo>
                <a:lnTo>
                  <a:pt x="1" y="232"/>
                </a:lnTo>
                <a:lnTo>
                  <a:pt x="0" y="228"/>
                </a:lnTo>
                <a:lnTo>
                  <a:pt x="0" y="0"/>
                </a:lnTo>
                <a:lnTo>
                  <a:pt x="278" y="2"/>
                </a:lnTo>
                <a:lnTo>
                  <a:pt x="278" y="191"/>
                </a:lnTo>
                <a:lnTo>
                  <a:pt x="272" y="206"/>
                </a:lnTo>
                <a:lnTo>
                  <a:pt x="267" y="219"/>
                </a:lnTo>
                <a:lnTo>
                  <a:pt x="261" y="232"/>
                </a:lnTo>
                <a:lnTo>
                  <a:pt x="255" y="240"/>
                </a:lnTo>
                <a:lnTo>
                  <a:pt x="254" y="243"/>
                </a:lnTo>
                <a:lnTo>
                  <a:pt x="241" y="256"/>
                </a:lnTo>
                <a:lnTo>
                  <a:pt x="222" y="269"/>
                </a:lnTo>
                <a:lnTo>
                  <a:pt x="202" y="280"/>
                </a:lnTo>
                <a:lnTo>
                  <a:pt x="179" y="290"/>
                </a:lnTo>
                <a:lnTo>
                  <a:pt x="159" y="297"/>
                </a:lnTo>
                <a:lnTo>
                  <a:pt x="142" y="303"/>
                </a:lnTo>
                <a:lnTo>
                  <a:pt x="131" y="306"/>
                </a:lnTo>
                <a:lnTo>
                  <a:pt x="127" y="306"/>
                </a:lnTo>
                <a:close/>
              </a:path>
            </a:pathLst>
          </a:custGeom>
          <a:solidFill>
            <a:srgbClr val="333333"/>
          </a:solidFill>
          <a:ln w="9360" cap="sq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2" name="Freeform 290"/>
          <p:cNvSpPr>
            <a:spLocks noChangeArrowheads="1"/>
          </p:cNvSpPr>
          <p:nvPr/>
        </p:nvSpPr>
        <p:spPr bwMode="auto">
          <a:xfrm>
            <a:off x="4062241" y="4455720"/>
            <a:ext cx="360000" cy="426240"/>
          </a:xfrm>
          <a:custGeom>
            <a:avLst/>
            <a:gdLst>
              <a:gd name="G0" fmla="+- 1 0 0"/>
              <a:gd name="G1" fmla="+- 1 0 0"/>
              <a:gd name="G2" fmla="+- 1 0 0"/>
              <a:gd name="G3" fmla="*/ 1 0 51712"/>
              <a:gd name="G4" fmla="+- 240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305 0 0"/>
              <a:gd name="G12" fmla="sin 55035 G11"/>
              <a:gd name="G13" fmla="+- 305 0 0"/>
              <a:gd name="G14" fmla="cos 54855 G13"/>
              <a:gd name="G15" fmla="+- G12 0 G14"/>
              <a:gd name="G16" fmla="*/ G15 65535 1"/>
              <a:gd name="G17" fmla="+- G16 10800 0"/>
              <a:gd name="G18" fmla="+- 1 0 0"/>
              <a:gd name="G19" fmla="*/ 1 16385 2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*/ 1 51565 51712"/>
              <a:gd name="G26" fmla="+- 1 0 0"/>
              <a:gd name="G27" fmla="+- 224 0 0"/>
              <a:gd name="G28" fmla="+- 247 0 0"/>
              <a:gd name="G29" fmla="+- 260 0 0"/>
              <a:gd name="G30" fmla="+- 264 0 0"/>
              <a:gd name="T0" fmla="*/ 115 w 249"/>
              <a:gd name="T1" fmla="*/ 306 h 306"/>
              <a:gd name="T2" fmla="*/ 82 w 249"/>
              <a:gd name="T3" fmla="*/ 303 h 306"/>
              <a:gd name="T4" fmla="*/ 56 w 249"/>
              <a:gd name="T5" fmla="*/ 295 h 306"/>
              <a:gd name="T6" fmla="*/ 35 w 249"/>
              <a:gd name="T7" fmla="*/ 284 h 306"/>
              <a:gd name="T8" fmla="*/ 20 w 249"/>
              <a:gd name="T9" fmla="*/ 271 h 306"/>
              <a:gd name="T10" fmla="*/ 11 w 249"/>
              <a:gd name="T11" fmla="*/ 260 h 306"/>
              <a:gd name="T12" fmla="*/ 4 w 249"/>
              <a:gd name="T13" fmla="*/ 249 h 306"/>
              <a:gd name="T14" fmla="*/ 0 w 249"/>
              <a:gd name="T15" fmla="*/ 241 h 306"/>
              <a:gd name="T16" fmla="*/ 0 w 249"/>
              <a:gd name="T17" fmla="*/ 240 h 306"/>
              <a:gd name="T18" fmla="*/ 0 w 249"/>
              <a:gd name="T19" fmla="*/ 0 h 306"/>
              <a:gd name="T20" fmla="*/ 249 w 249"/>
              <a:gd name="T21" fmla="*/ 2 h 306"/>
              <a:gd name="T22" fmla="*/ 249 w 249"/>
              <a:gd name="T23" fmla="*/ 186 h 306"/>
              <a:gd name="T24" fmla="*/ 243 w 249"/>
              <a:gd name="T25" fmla="*/ 197 h 306"/>
              <a:gd name="T26" fmla="*/ 237 w 249"/>
              <a:gd name="T27" fmla="*/ 210 h 306"/>
              <a:gd name="T28" fmla="*/ 232 w 249"/>
              <a:gd name="T29" fmla="*/ 223 h 306"/>
              <a:gd name="T30" fmla="*/ 228 w 249"/>
              <a:gd name="T31" fmla="*/ 230 h 306"/>
              <a:gd name="T32" fmla="*/ 226 w 249"/>
              <a:gd name="T33" fmla="*/ 234 h 306"/>
              <a:gd name="T34" fmla="*/ 215 w 249"/>
              <a:gd name="T35" fmla="*/ 245 h 306"/>
              <a:gd name="T36" fmla="*/ 198 w 249"/>
              <a:gd name="T37" fmla="*/ 258 h 306"/>
              <a:gd name="T38" fmla="*/ 180 w 249"/>
              <a:gd name="T39" fmla="*/ 271 h 306"/>
              <a:gd name="T40" fmla="*/ 161 w 249"/>
              <a:gd name="T41" fmla="*/ 282 h 306"/>
              <a:gd name="T42" fmla="*/ 145 w 249"/>
              <a:gd name="T43" fmla="*/ 292 h 306"/>
              <a:gd name="T44" fmla="*/ 130 w 249"/>
              <a:gd name="T45" fmla="*/ 299 h 306"/>
              <a:gd name="T46" fmla="*/ 119 w 249"/>
              <a:gd name="T47" fmla="*/ 305 h 306"/>
              <a:gd name="T48" fmla="*/ 115 w 249"/>
              <a:gd name="T49" fmla="*/ 306 h 306"/>
              <a:gd name="T50" fmla="*/ 0 w 249"/>
              <a:gd name="T51" fmla="*/ 0 h 306"/>
              <a:gd name="T52" fmla="*/ 249 w 249"/>
              <a:gd name="T53" fmla="*/ 306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49" h="306">
                <a:moveTo>
                  <a:pt x="115" y="306"/>
                </a:moveTo>
                <a:lnTo>
                  <a:pt x="82" y="303"/>
                </a:lnTo>
                <a:lnTo>
                  <a:pt x="56" y="295"/>
                </a:lnTo>
                <a:lnTo>
                  <a:pt x="35" y="284"/>
                </a:lnTo>
                <a:lnTo>
                  <a:pt x="20" y="271"/>
                </a:lnTo>
                <a:lnTo>
                  <a:pt x="11" y="260"/>
                </a:lnTo>
                <a:lnTo>
                  <a:pt x="4" y="249"/>
                </a:lnTo>
                <a:lnTo>
                  <a:pt x="0" y="241"/>
                </a:lnTo>
                <a:lnTo>
                  <a:pt x="0" y="240"/>
                </a:lnTo>
                <a:lnTo>
                  <a:pt x="0" y="0"/>
                </a:lnTo>
                <a:lnTo>
                  <a:pt x="249" y="2"/>
                </a:lnTo>
                <a:lnTo>
                  <a:pt x="249" y="186"/>
                </a:lnTo>
                <a:lnTo>
                  <a:pt x="243" y="197"/>
                </a:lnTo>
                <a:lnTo>
                  <a:pt x="237" y="210"/>
                </a:lnTo>
                <a:lnTo>
                  <a:pt x="232" y="223"/>
                </a:lnTo>
                <a:lnTo>
                  <a:pt x="228" y="230"/>
                </a:lnTo>
                <a:lnTo>
                  <a:pt x="226" y="234"/>
                </a:lnTo>
                <a:lnTo>
                  <a:pt x="215" y="245"/>
                </a:lnTo>
                <a:lnTo>
                  <a:pt x="198" y="258"/>
                </a:lnTo>
                <a:lnTo>
                  <a:pt x="180" y="271"/>
                </a:lnTo>
                <a:lnTo>
                  <a:pt x="161" y="282"/>
                </a:lnTo>
                <a:lnTo>
                  <a:pt x="145" y="292"/>
                </a:lnTo>
                <a:lnTo>
                  <a:pt x="130" y="299"/>
                </a:lnTo>
                <a:lnTo>
                  <a:pt x="119" y="305"/>
                </a:lnTo>
                <a:lnTo>
                  <a:pt x="115" y="306"/>
                </a:lnTo>
                <a:close/>
              </a:path>
            </a:pathLst>
          </a:custGeom>
          <a:solidFill>
            <a:srgbClr val="4D4D4D"/>
          </a:solidFill>
          <a:ln w="9360" cap="sq">
            <a:solidFill>
              <a:srgbClr val="4D4D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3" name="Freeform 291"/>
          <p:cNvSpPr>
            <a:spLocks noChangeArrowheads="1"/>
          </p:cNvSpPr>
          <p:nvPr/>
        </p:nvSpPr>
        <p:spPr bwMode="auto">
          <a:xfrm>
            <a:off x="4088161" y="4458601"/>
            <a:ext cx="316800" cy="421920"/>
          </a:xfrm>
          <a:custGeom>
            <a:avLst/>
            <a:gdLst>
              <a:gd name="G0" fmla="+- 1 0 0"/>
              <a:gd name="G1" fmla="+- 1 0 0"/>
              <a:gd name="G2" fmla="+- 1 0 0"/>
              <a:gd name="G3" fmla="+- 254 0 0"/>
              <a:gd name="G4" fmla="+- 247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227 0 0"/>
              <a:gd name="G22" fmla="+- 249 0 0"/>
              <a:gd name="G23" fmla="+- 260 0 0"/>
              <a:gd name="G24" fmla="+- 264 0 0"/>
              <a:gd name="T0" fmla="*/ 105 w 219"/>
              <a:gd name="T1" fmla="*/ 303 h 303"/>
              <a:gd name="T2" fmla="*/ 76 w 219"/>
              <a:gd name="T3" fmla="*/ 301 h 303"/>
              <a:gd name="T4" fmla="*/ 52 w 219"/>
              <a:gd name="T5" fmla="*/ 293 h 303"/>
              <a:gd name="T6" fmla="*/ 33 w 219"/>
              <a:gd name="T7" fmla="*/ 284 h 303"/>
              <a:gd name="T8" fmla="*/ 20 w 219"/>
              <a:gd name="T9" fmla="*/ 275 h 303"/>
              <a:gd name="T10" fmla="*/ 11 w 219"/>
              <a:gd name="T11" fmla="*/ 264 h 303"/>
              <a:gd name="T12" fmla="*/ 3 w 219"/>
              <a:gd name="T13" fmla="*/ 254 h 303"/>
              <a:gd name="T14" fmla="*/ 2 w 219"/>
              <a:gd name="T15" fmla="*/ 249 h 303"/>
              <a:gd name="T16" fmla="*/ 0 w 219"/>
              <a:gd name="T17" fmla="*/ 247 h 303"/>
              <a:gd name="T18" fmla="*/ 0 w 219"/>
              <a:gd name="T19" fmla="*/ 0 h 303"/>
              <a:gd name="T20" fmla="*/ 219 w 219"/>
              <a:gd name="T21" fmla="*/ 0 h 303"/>
              <a:gd name="T22" fmla="*/ 219 w 219"/>
              <a:gd name="T23" fmla="*/ 176 h 303"/>
              <a:gd name="T24" fmla="*/ 215 w 219"/>
              <a:gd name="T25" fmla="*/ 188 h 303"/>
              <a:gd name="T26" fmla="*/ 209 w 219"/>
              <a:gd name="T27" fmla="*/ 201 h 303"/>
              <a:gd name="T28" fmla="*/ 206 w 219"/>
              <a:gd name="T29" fmla="*/ 210 h 303"/>
              <a:gd name="T30" fmla="*/ 202 w 219"/>
              <a:gd name="T31" fmla="*/ 219 h 303"/>
              <a:gd name="T32" fmla="*/ 200 w 219"/>
              <a:gd name="T33" fmla="*/ 223 h 303"/>
              <a:gd name="T34" fmla="*/ 191 w 219"/>
              <a:gd name="T35" fmla="*/ 234 h 303"/>
              <a:gd name="T36" fmla="*/ 176 w 219"/>
              <a:gd name="T37" fmla="*/ 247 h 303"/>
              <a:gd name="T38" fmla="*/ 161 w 219"/>
              <a:gd name="T39" fmla="*/ 260 h 303"/>
              <a:gd name="T40" fmla="*/ 144 w 219"/>
              <a:gd name="T41" fmla="*/ 273 h 303"/>
              <a:gd name="T42" fmla="*/ 130 w 219"/>
              <a:gd name="T43" fmla="*/ 284 h 303"/>
              <a:gd name="T44" fmla="*/ 117 w 219"/>
              <a:gd name="T45" fmla="*/ 295 h 303"/>
              <a:gd name="T46" fmla="*/ 109 w 219"/>
              <a:gd name="T47" fmla="*/ 301 h 303"/>
              <a:gd name="T48" fmla="*/ 105 w 219"/>
              <a:gd name="T49" fmla="*/ 303 h 303"/>
              <a:gd name="T50" fmla="*/ 0 w 219"/>
              <a:gd name="T51" fmla="*/ 0 h 303"/>
              <a:gd name="T52" fmla="*/ 219 w 219"/>
              <a:gd name="T53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19" h="303">
                <a:moveTo>
                  <a:pt x="105" y="303"/>
                </a:moveTo>
                <a:lnTo>
                  <a:pt x="76" y="301"/>
                </a:lnTo>
                <a:lnTo>
                  <a:pt x="52" y="293"/>
                </a:lnTo>
                <a:lnTo>
                  <a:pt x="33" y="284"/>
                </a:lnTo>
                <a:lnTo>
                  <a:pt x="20" y="275"/>
                </a:lnTo>
                <a:lnTo>
                  <a:pt x="11" y="264"/>
                </a:lnTo>
                <a:lnTo>
                  <a:pt x="3" y="254"/>
                </a:lnTo>
                <a:lnTo>
                  <a:pt x="2" y="249"/>
                </a:lnTo>
                <a:lnTo>
                  <a:pt x="0" y="247"/>
                </a:lnTo>
                <a:lnTo>
                  <a:pt x="0" y="0"/>
                </a:lnTo>
                <a:lnTo>
                  <a:pt x="219" y="0"/>
                </a:lnTo>
                <a:lnTo>
                  <a:pt x="219" y="176"/>
                </a:lnTo>
                <a:lnTo>
                  <a:pt x="215" y="188"/>
                </a:lnTo>
                <a:lnTo>
                  <a:pt x="209" y="201"/>
                </a:lnTo>
                <a:lnTo>
                  <a:pt x="206" y="210"/>
                </a:lnTo>
                <a:lnTo>
                  <a:pt x="202" y="219"/>
                </a:lnTo>
                <a:lnTo>
                  <a:pt x="200" y="223"/>
                </a:lnTo>
                <a:lnTo>
                  <a:pt x="191" y="234"/>
                </a:lnTo>
                <a:lnTo>
                  <a:pt x="176" y="247"/>
                </a:lnTo>
                <a:lnTo>
                  <a:pt x="161" y="260"/>
                </a:lnTo>
                <a:lnTo>
                  <a:pt x="144" y="273"/>
                </a:lnTo>
                <a:lnTo>
                  <a:pt x="130" y="284"/>
                </a:lnTo>
                <a:lnTo>
                  <a:pt x="117" y="295"/>
                </a:lnTo>
                <a:lnTo>
                  <a:pt x="109" y="301"/>
                </a:lnTo>
                <a:lnTo>
                  <a:pt x="105" y="303"/>
                </a:lnTo>
                <a:close/>
              </a:path>
            </a:pathLst>
          </a:custGeom>
          <a:solidFill>
            <a:srgbClr val="666666"/>
          </a:solidFill>
          <a:ln w="9360" cap="sq">
            <a:solidFill>
              <a:srgbClr val="6666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4" name="Freeform 292"/>
          <p:cNvSpPr>
            <a:spLocks noChangeArrowheads="1"/>
          </p:cNvSpPr>
          <p:nvPr/>
        </p:nvSpPr>
        <p:spPr bwMode="auto">
          <a:xfrm>
            <a:off x="4114081" y="4458601"/>
            <a:ext cx="273600" cy="421920"/>
          </a:xfrm>
          <a:custGeom>
            <a:avLst/>
            <a:gdLst>
              <a:gd name="G0" fmla="+- 1 0 0"/>
              <a:gd name="G1" fmla="+- 1 0 0"/>
              <a:gd name="G2" fmla="*/ 1 16777 49664"/>
              <a:gd name="G3" fmla="+- 2 0 0"/>
              <a:gd name="G4" fmla="+- 189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65302 0 0"/>
              <a:gd name="G24" fmla="+- 65284 0 0"/>
              <a:gd name="G25" fmla="+- 65276 0 0"/>
              <a:gd name="T0" fmla="*/ 95 w 189"/>
              <a:gd name="T1" fmla="*/ 303 h 303"/>
              <a:gd name="T2" fmla="*/ 65 w 189"/>
              <a:gd name="T3" fmla="*/ 299 h 303"/>
              <a:gd name="T4" fmla="*/ 41 w 189"/>
              <a:gd name="T5" fmla="*/ 293 h 303"/>
              <a:gd name="T6" fmla="*/ 24 w 189"/>
              <a:gd name="T7" fmla="*/ 284 h 303"/>
              <a:gd name="T8" fmla="*/ 11 w 189"/>
              <a:gd name="T9" fmla="*/ 275 h 303"/>
              <a:gd name="T10" fmla="*/ 4 w 189"/>
              <a:gd name="T11" fmla="*/ 265 h 303"/>
              <a:gd name="T12" fmla="*/ 0 w 189"/>
              <a:gd name="T13" fmla="*/ 258 h 303"/>
              <a:gd name="T14" fmla="*/ 0 w 189"/>
              <a:gd name="T15" fmla="*/ 256 h 303"/>
              <a:gd name="T16" fmla="*/ 0 w 189"/>
              <a:gd name="T17" fmla="*/ 0 h 303"/>
              <a:gd name="T18" fmla="*/ 189 w 189"/>
              <a:gd name="T19" fmla="*/ 0 h 303"/>
              <a:gd name="T20" fmla="*/ 189 w 189"/>
              <a:gd name="T21" fmla="*/ 169 h 303"/>
              <a:gd name="T22" fmla="*/ 184 w 189"/>
              <a:gd name="T23" fmla="*/ 182 h 303"/>
              <a:gd name="T24" fmla="*/ 178 w 189"/>
              <a:gd name="T25" fmla="*/ 197 h 303"/>
              <a:gd name="T26" fmla="*/ 175 w 189"/>
              <a:gd name="T27" fmla="*/ 208 h 303"/>
              <a:gd name="T28" fmla="*/ 173 w 189"/>
              <a:gd name="T29" fmla="*/ 212 h 303"/>
              <a:gd name="T30" fmla="*/ 165 w 189"/>
              <a:gd name="T31" fmla="*/ 223 h 303"/>
              <a:gd name="T32" fmla="*/ 154 w 189"/>
              <a:gd name="T33" fmla="*/ 236 h 303"/>
              <a:gd name="T34" fmla="*/ 141 w 189"/>
              <a:gd name="T35" fmla="*/ 251 h 303"/>
              <a:gd name="T36" fmla="*/ 126 w 189"/>
              <a:gd name="T37" fmla="*/ 265 h 303"/>
              <a:gd name="T38" fmla="*/ 115 w 189"/>
              <a:gd name="T39" fmla="*/ 280 h 303"/>
              <a:gd name="T40" fmla="*/ 104 w 189"/>
              <a:gd name="T41" fmla="*/ 291 h 303"/>
              <a:gd name="T42" fmla="*/ 97 w 189"/>
              <a:gd name="T43" fmla="*/ 299 h 303"/>
              <a:gd name="T44" fmla="*/ 95 w 189"/>
              <a:gd name="T45" fmla="*/ 303 h 303"/>
              <a:gd name="T46" fmla="*/ 0 w 189"/>
              <a:gd name="T47" fmla="*/ 0 h 303"/>
              <a:gd name="T48" fmla="*/ 189 w 189"/>
              <a:gd name="T49" fmla="*/ 303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189" h="303">
                <a:moveTo>
                  <a:pt x="95" y="303"/>
                </a:moveTo>
                <a:lnTo>
                  <a:pt x="65" y="299"/>
                </a:lnTo>
                <a:lnTo>
                  <a:pt x="41" y="293"/>
                </a:lnTo>
                <a:lnTo>
                  <a:pt x="24" y="284"/>
                </a:lnTo>
                <a:lnTo>
                  <a:pt x="11" y="275"/>
                </a:lnTo>
                <a:lnTo>
                  <a:pt x="4" y="265"/>
                </a:lnTo>
                <a:lnTo>
                  <a:pt x="0" y="258"/>
                </a:lnTo>
                <a:lnTo>
                  <a:pt x="0" y="256"/>
                </a:lnTo>
                <a:lnTo>
                  <a:pt x="0" y="0"/>
                </a:lnTo>
                <a:lnTo>
                  <a:pt x="189" y="0"/>
                </a:lnTo>
                <a:lnTo>
                  <a:pt x="189" y="169"/>
                </a:lnTo>
                <a:lnTo>
                  <a:pt x="184" y="182"/>
                </a:lnTo>
                <a:lnTo>
                  <a:pt x="178" y="197"/>
                </a:lnTo>
                <a:lnTo>
                  <a:pt x="175" y="208"/>
                </a:lnTo>
                <a:lnTo>
                  <a:pt x="173" y="212"/>
                </a:lnTo>
                <a:lnTo>
                  <a:pt x="165" y="223"/>
                </a:lnTo>
                <a:lnTo>
                  <a:pt x="154" y="236"/>
                </a:lnTo>
                <a:lnTo>
                  <a:pt x="141" y="251"/>
                </a:lnTo>
                <a:lnTo>
                  <a:pt x="126" y="265"/>
                </a:lnTo>
                <a:lnTo>
                  <a:pt x="115" y="280"/>
                </a:lnTo>
                <a:lnTo>
                  <a:pt x="104" y="291"/>
                </a:lnTo>
                <a:lnTo>
                  <a:pt x="97" y="299"/>
                </a:lnTo>
                <a:lnTo>
                  <a:pt x="95" y="303"/>
                </a:lnTo>
                <a:close/>
              </a:path>
            </a:pathLst>
          </a:custGeom>
          <a:solidFill>
            <a:srgbClr val="808080"/>
          </a:solidFill>
          <a:ln w="936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5" name="Freeform 293"/>
          <p:cNvSpPr>
            <a:spLocks noChangeArrowheads="1"/>
          </p:cNvSpPr>
          <p:nvPr/>
        </p:nvSpPr>
        <p:spPr bwMode="auto">
          <a:xfrm>
            <a:off x="4138560" y="4458601"/>
            <a:ext cx="230400" cy="419040"/>
          </a:xfrm>
          <a:custGeom>
            <a:avLst/>
            <a:gdLst>
              <a:gd name="G0" fmla="+- 1 0 0"/>
              <a:gd name="G1" fmla="+- 1 0 0"/>
              <a:gd name="G2" fmla="*/ 1 175 22848"/>
              <a:gd name="G3" fmla="+- 265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*/ 1 20853 10"/>
              <a:gd name="G18" fmla="+- 1 0 0"/>
              <a:gd name="G19" fmla="+- 1 0 0"/>
              <a:gd name="G20" fmla="+- 1 0 0"/>
              <a:gd name="G21" fmla="+- 1 0 0"/>
              <a:gd name="T0" fmla="*/ 83 w 159"/>
              <a:gd name="T1" fmla="*/ 301 h 301"/>
              <a:gd name="T2" fmla="*/ 54 w 159"/>
              <a:gd name="T3" fmla="*/ 299 h 301"/>
              <a:gd name="T4" fmla="*/ 32 w 159"/>
              <a:gd name="T5" fmla="*/ 293 h 301"/>
              <a:gd name="T6" fmla="*/ 17 w 159"/>
              <a:gd name="T7" fmla="*/ 284 h 301"/>
              <a:gd name="T8" fmla="*/ 7 w 159"/>
              <a:gd name="T9" fmla="*/ 275 h 301"/>
              <a:gd name="T10" fmla="*/ 2 w 159"/>
              <a:gd name="T11" fmla="*/ 267 h 301"/>
              <a:gd name="T12" fmla="*/ 0 w 159"/>
              <a:gd name="T13" fmla="*/ 265 h 301"/>
              <a:gd name="T14" fmla="*/ 0 w 159"/>
              <a:gd name="T15" fmla="*/ 0 h 301"/>
              <a:gd name="T16" fmla="*/ 159 w 159"/>
              <a:gd name="T17" fmla="*/ 0 h 301"/>
              <a:gd name="T18" fmla="*/ 159 w 159"/>
              <a:gd name="T19" fmla="*/ 162 h 301"/>
              <a:gd name="T20" fmla="*/ 156 w 159"/>
              <a:gd name="T21" fmla="*/ 173 h 301"/>
              <a:gd name="T22" fmla="*/ 152 w 159"/>
              <a:gd name="T23" fmla="*/ 188 h 301"/>
              <a:gd name="T24" fmla="*/ 148 w 159"/>
              <a:gd name="T25" fmla="*/ 199 h 301"/>
              <a:gd name="T26" fmla="*/ 146 w 159"/>
              <a:gd name="T27" fmla="*/ 202 h 301"/>
              <a:gd name="T28" fmla="*/ 141 w 159"/>
              <a:gd name="T29" fmla="*/ 212 h 301"/>
              <a:gd name="T30" fmla="*/ 132 w 159"/>
              <a:gd name="T31" fmla="*/ 226 h 301"/>
              <a:gd name="T32" fmla="*/ 121 w 159"/>
              <a:gd name="T33" fmla="*/ 241 h 301"/>
              <a:gd name="T34" fmla="*/ 109 w 159"/>
              <a:gd name="T35" fmla="*/ 260 h 301"/>
              <a:gd name="T36" fmla="*/ 100 w 159"/>
              <a:gd name="T37" fmla="*/ 275 h 301"/>
              <a:gd name="T38" fmla="*/ 91 w 159"/>
              <a:gd name="T39" fmla="*/ 290 h 301"/>
              <a:gd name="T40" fmla="*/ 85 w 159"/>
              <a:gd name="T41" fmla="*/ 299 h 301"/>
              <a:gd name="T42" fmla="*/ 83 w 159"/>
              <a:gd name="T43" fmla="*/ 301 h 301"/>
              <a:gd name="T44" fmla="*/ 0 w 159"/>
              <a:gd name="T45" fmla="*/ 0 h 301"/>
              <a:gd name="T46" fmla="*/ 159 w 159"/>
              <a:gd name="T47" fmla="*/ 30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159" h="301">
                <a:moveTo>
                  <a:pt x="83" y="301"/>
                </a:moveTo>
                <a:lnTo>
                  <a:pt x="54" y="299"/>
                </a:lnTo>
                <a:lnTo>
                  <a:pt x="32" y="293"/>
                </a:lnTo>
                <a:lnTo>
                  <a:pt x="17" y="284"/>
                </a:lnTo>
                <a:lnTo>
                  <a:pt x="7" y="275"/>
                </a:lnTo>
                <a:lnTo>
                  <a:pt x="2" y="267"/>
                </a:lnTo>
                <a:lnTo>
                  <a:pt x="0" y="265"/>
                </a:lnTo>
                <a:lnTo>
                  <a:pt x="0" y="0"/>
                </a:lnTo>
                <a:lnTo>
                  <a:pt x="159" y="0"/>
                </a:lnTo>
                <a:lnTo>
                  <a:pt x="159" y="162"/>
                </a:lnTo>
                <a:lnTo>
                  <a:pt x="156" y="173"/>
                </a:lnTo>
                <a:lnTo>
                  <a:pt x="152" y="188"/>
                </a:lnTo>
                <a:lnTo>
                  <a:pt x="148" y="199"/>
                </a:lnTo>
                <a:lnTo>
                  <a:pt x="146" y="202"/>
                </a:lnTo>
                <a:lnTo>
                  <a:pt x="141" y="212"/>
                </a:lnTo>
                <a:lnTo>
                  <a:pt x="132" y="226"/>
                </a:lnTo>
                <a:lnTo>
                  <a:pt x="121" y="241"/>
                </a:lnTo>
                <a:lnTo>
                  <a:pt x="109" y="260"/>
                </a:lnTo>
                <a:lnTo>
                  <a:pt x="100" y="275"/>
                </a:lnTo>
                <a:lnTo>
                  <a:pt x="91" y="290"/>
                </a:lnTo>
                <a:lnTo>
                  <a:pt x="85" y="299"/>
                </a:lnTo>
                <a:lnTo>
                  <a:pt x="83" y="301"/>
                </a:lnTo>
                <a:close/>
              </a:path>
            </a:pathLst>
          </a:custGeom>
          <a:solidFill>
            <a:srgbClr val="999999"/>
          </a:solidFill>
          <a:ln w="9360" cap="sq">
            <a:solidFill>
              <a:srgbClr val="9999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6" name="Freeform 294"/>
          <p:cNvSpPr>
            <a:spLocks noChangeArrowheads="1"/>
          </p:cNvSpPr>
          <p:nvPr/>
        </p:nvSpPr>
        <p:spPr bwMode="auto">
          <a:xfrm>
            <a:off x="4163041" y="4458601"/>
            <a:ext cx="187200" cy="419040"/>
          </a:xfrm>
          <a:custGeom>
            <a:avLst/>
            <a:gdLst>
              <a:gd name="G0" fmla="+- 1 0 0"/>
              <a:gd name="G1" fmla="+- 1 0 0"/>
              <a:gd name="G2" fmla="*/ 1 34723 45696"/>
              <a:gd name="G3" fmla="+- 275 0 0"/>
              <a:gd name="G4" fmla="+- 156 0 0"/>
              <a:gd name="G5" fmla="cos 54736 G4"/>
              <a:gd name="G6" fmla="+- 156 0 0"/>
              <a:gd name="G7" fmla="sin 54865 G6"/>
              <a:gd name="G8" fmla="+- G5 G7 0"/>
              <a:gd name="G9" fmla="+- G8 10800 0"/>
              <a:gd name="G10" fmla="*/ 1 64495 3125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*/ 1 20853 10"/>
              <a:gd name="G23" fmla="+- 1 0 0"/>
              <a:gd name="G24" fmla="+- 1 0 0"/>
              <a:gd name="G25" fmla="+- 1 0 0"/>
              <a:gd name="G26" fmla="+- 1 0 0"/>
              <a:gd name="T0" fmla="*/ 74 w 129"/>
              <a:gd name="T1" fmla="*/ 301 h 301"/>
              <a:gd name="T2" fmla="*/ 48 w 129"/>
              <a:gd name="T3" fmla="*/ 299 h 301"/>
              <a:gd name="T4" fmla="*/ 29 w 129"/>
              <a:gd name="T5" fmla="*/ 295 h 301"/>
              <a:gd name="T6" fmla="*/ 16 w 129"/>
              <a:gd name="T7" fmla="*/ 288 h 301"/>
              <a:gd name="T8" fmla="*/ 7 w 129"/>
              <a:gd name="T9" fmla="*/ 282 h 301"/>
              <a:gd name="T10" fmla="*/ 2 w 129"/>
              <a:gd name="T11" fmla="*/ 277 h 301"/>
              <a:gd name="T12" fmla="*/ 0 w 129"/>
              <a:gd name="T13" fmla="*/ 275 h 301"/>
              <a:gd name="T14" fmla="*/ 0 w 129"/>
              <a:gd name="T15" fmla="*/ 0 h 301"/>
              <a:gd name="T16" fmla="*/ 129 w 129"/>
              <a:gd name="T17" fmla="*/ 0 h 301"/>
              <a:gd name="T18" fmla="*/ 129 w 129"/>
              <a:gd name="T19" fmla="*/ 156 h 301"/>
              <a:gd name="T20" fmla="*/ 128 w 129"/>
              <a:gd name="T21" fmla="*/ 165 h 301"/>
              <a:gd name="T22" fmla="*/ 124 w 129"/>
              <a:gd name="T23" fmla="*/ 178 h 301"/>
              <a:gd name="T24" fmla="*/ 122 w 129"/>
              <a:gd name="T25" fmla="*/ 189 h 301"/>
              <a:gd name="T26" fmla="*/ 120 w 129"/>
              <a:gd name="T27" fmla="*/ 193 h 301"/>
              <a:gd name="T28" fmla="*/ 116 w 129"/>
              <a:gd name="T29" fmla="*/ 202 h 301"/>
              <a:gd name="T30" fmla="*/ 109 w 129"/>
              <a:gd name="T31" fmla="*/ 215 h 301"/>
              <a:gd name="T32" fmla="*/ 102 w 129"/>
              <a:gd name="T33" fmla="*/ 234 h 301"/>
              <a:gd name="T34" fmla="*/ 92 w 129"/>
              <a:gd name="T35" fmla="*/ 252 h 301"/>
              <a:gd name="T36" fmla="*/ 85 w 129"/>
              <a:gd name="T37" fmla="*/ 271 h 301"/>
              <a:gd name="T38" fmla="*/ 79 w 129"/>
              <a:gd name="T39" fmla="*/ 286 h 301"/>
              <a:gd name="T40" fmla="*/ 76 w 129"/>
              <a:gd name="T41" fmla="*/ 297 h 301"/>
              <a:gd name="T42" fmla="*/ 74 w 129"/>
              <a:gd name="T43" fmla="*/ 301 h 301"/>
              <a:gd name="T44" fmla="*/ 0 w 129"/>
              <a:gd name="T45" fmla="*/ 0 h 301"/>
              <a:gd name="T46" fmla="*/ 129 w 129"/>
              <a:gd name="T47" fmla="*/ 30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129" h="301">
                <a:moveTo>
                  <a:pt x="74" y="301"/>
                </a:moveTo>
                <a:lnTo>
                  <a:pt x="48" y="299"/>
                </a:lnTo>
                <a:lnTo>
                  <a:pt x="29" y="295"/>
                </a:lnTo>
                <a:lnTo>
                  <a:pt x="16" y="288"/>
                </a:lnTo>
                <a:lnTo>
                  <a:pt x="7" y="282"/>
                </a:lnTo>
                <a:lnTo>
                  <a:pt x="2" y="277"/>
                </a:lnTo>
                <a:lnTo>
                  <a:pt x="0" y="275"/>
                </a:lnTo>
                <a:lnTo>
                  <a:pt x="0" y="0"/>
                </a:lnTo>
                <a:lnTo>
                  <a:pt x="129" y="0"/>
                </a:lnTo>
                <a:lnTo>
                  <a:pt x="129" y="156"/>
                </a:lnTo>
                <a:lnTo>
                  <a:pt x="128" y="165"/>
                </a:lnTo>
                <a:lnTo>
                  <a:pt x="124" y="178"/>
                </a:lnTo>
                <a:lnTo>
                  <a:pt x="122" y="189"/>
                </a:lnTo>
                <a:lnTo>
                  <a:pt x="120" y="193"/>
                </a:lnTo>
                <a:lnTo>
                  <a:pt x="116" y="202"/>
                </a:lnTo>
                <a:lnTo>
                  <a:pt x="109" y="215"/>
                </a:lnTo>
                <a:lnTo>
                  <a:pt x="102" y="234"/>
                </a:lnTo>
                <a:lnTo>
                  <a:pt x="92" y="252"/>
                </a:lnTo>
                <a:lnTo>
                  <a:pt x="85" y="271"/>
                </a:lnTo>
                <a:lnTo>
                  <a:pt x="79" y="286"/>
                </a:lnTo>
                <a:lnTo>
                  <a:pt x="76" y="297"/>
                </a:lnTo>
                <a:lnTo>
                  <a:pt x="74" y="301"/>
                </a:lnTo>
                <a:close/>
              </a:path>
            </a:pathLst>
          </a:custGeom>
          <a:solidFill>
            <a:srgbClr val="B2B2B2"/>
          </a:solidFill>
          <a:ln w="9360" cap="sq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7" name="Freeform 295"/>
          <p:cNvSpPr>
            <a:spLocks noChangeArrowheads="1"/>
          </p:cNvSpPr>
          <p:nvPr/>
        </p:nvSpPr>
        <p:spPr bwMode="auto">
          <a:xfrm>
            <a:off x="4188961" y="4458601"/>
            <a:ext cx="144000" cy="416160"/>
          </a:xfrm>
          <a:custGeom>
            <a:avLst/>
            <a:gdLst>
              <a:gd name="G0" fmla="+- 1 0 0"/>
              <a:gd name="G1" fmla="+- 1 0 0"/>
              <a:gd name="G2" fmla="+- 143 0 0"/>
              <a:gd name="G3" fmla="+- 102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262 0 0"/>
              <a:gd name="G19" fmla="+- 278 0 0"/>
              <a:gd name="G20" fmla="+- 286 0 0"/>
              <a:gd name="T0" fmla="*/ 61 w 100"/>
              <a:gd name="T1" fmla="*/ 299 h 299"/>
              <a:gd name="T2" fmla="*/ 37 w 100"/>
              <a:gd name="T3" fmla="*/ 299 h 299"/>
              <a:gd name="T4" fmla="*/ 21 w 100"/>
              <a:gd name="T5" fmla="*/ 295 h 299"/>
              <a:gd name="T6" fmla="*/ 9 w 100"/>
              <a:gd name="T7" fmla="*/ 290 h 299"/>
              <a:gd name="T8" fmla="*/ 2 w 100"/>
              <a:gd name="T9" fmla="*/ 286 h 299"/>
              <a:gd name="T10" fmla="*/ 0 w 100"/>
              <a:gd name="T11" fmla="*/ 284 h 299"/>
              <a:gd name="T12" fmla="*/ 0 w 100"/>
              <a:gd name="T13" fmla="*/ 2 h 299"/>
              <a:gd name="T14" fmla="*/ 100 w 100"/>
              <a:gd name="T15" fmla="*/ 0 h 299"/>
              <a:gd name="T16" fmla="*/ 100 w 100"/>
              <a:gd name="T17" fmla="*/ 149 h 299"/>
              <a:gd name="T18" fmla="*/ 98 w 100"/>
              <a:gd name="T19" fmla="*/ 156 h 299"/>
              <a:gd name="T20" fmla="*/ 97 w 100"/>
              <a:gd name="T21" fmla="*/ 169 h 299"/>
              <a:gd name="T22" fmla="*/ 95 w 100"/>
              <a:gd name="T23" fmla="*/ 178 h 299"/>
              <a:gd name="T24" fmla="*/ 93 w 100"/>
              <a:gd name="T25" fmla="*/ 184 h 299"/>
              <a:gd name="T26" fmla="*/ 91 w 100"/>
              <a:gd name="T27" fmla="*/ 191 h 299"/>
              <a:gd name="T28" fmla="*/ 86 w 100"/>
              <a:gd name="T29" fmla="*/ 206 h 299"/>
              <a:gd name="T30" fmla="*/ 80 w 100"/>
              <a:gd name="T31" fmla="*/ 225 h 299"/>
              <a:gd name="T32" fmla="*/ 74 w 100"/>
              <a:gd name="T33" fmla="*/ 245 h 299"/>
              <a:gd name="T34" fmla="*/ 71 w 100"/>
              <a:gd name="T35" fmla="*/ 265 h 299"/>
              <a:gd name="T36" fmla="*/ 65 w 100"/>
              <a:gd name="T37" fmla="*/ 282 h 299"/>
              <a:gd name="T38" fmla="*/ 63 w 100"/>
              <a:gd name="T39" fmla="*/ 295 h 299"/>
              <a:gd name="T40" fmla="*/ 61 w 100"/>
              <a:gd name="T41" fmla="*/ 299 h 299"/>
              <a:gd name="T42" fmla="*/ 0 w 100"/>
              <a:gd name="T43" fmla="*/ 0 h 299"/>
              <a:gd name="T44" fmla="*/ 100 w 100"/>
              <a:gd name="T45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00" h="299">
                <a:moveTo>
                  <a:pt x="61" y="299"/>
                </a:moveTo>
                <a:lnTo>
                  <a:pt x="37" y="299"/>
                </a:lnTo>
                <a:lnTo>
                  <a:pt x="21" y="295"/>
                </a:lnTo>
                <a:lnTo>
                  <a:pt x="9" y="290"/>
                </a:lnTo>
                <a:lnTo>
                  <a:pt x="2" y="286"/>
                </a:lnTo>
                <a:lnTo>
                  <a:pt x="0" y="284"/>
                </a:lnTo>
                <a:lnTo>
                  <a:pt x="0" y="2"/>
                </a:lnTo>
                <a:lnTo>
                  <a:pt x="100" y="0"/>
                </a:lnTo>
                <a:lnTo>
                  <a:pt x="100" y="149"/>
                </a:lnTo>
                <a:lnTo>
                  <a:pt x="98" y="156"/>
                </a:lnTo>
                <a:lnTo>
                  <a:pt x="97" y="169"/>
                </a:lnTo>
                <a:lnTo>
                  <a:pt x="95" y="178"/>
                </a:lnTo>
                <a:lnTo>
                  <a:pt x="93" y="184"/>
                </a:lnTo>
                <a:lnTo>
                  <a:pt x="91" y="191"/>
                </a:lnTo>
                <a:lnTo>
                  <a:pt x="86" y="206"/>
                </a:lnTo>
                <a:lnTo>
                  <a:pt x="80" y="225"/>
                </a:lnTo>
                <a:lnTo>
                  <a:pt x="74" y="245"/>
                </a:lnTo>
                <a:lnTo>
                  <a:pt x="71" y="265"/>
                </a:lnTo>
                <a:lnTo>
                  <a:pt x="65" y="282"/>
                </a:lnTo>
                <a:lnTo>
                  <a:pt x="63" y="295"/>
                </a:lnTo>
                <a:lnTo>
                  <a:pt x="61" y="299"/>
                </a:lnTo>
                <a:close/>
              </a:path>
            </a:pathLst>
          </a:custGeom>
          <a:solidFill>
            <a:srgbClr val="CCCCCC"/>
          </a:solidFill>
          <a:ln w="9360" cap="sq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8" name="Freeform 296"/>
          <p:cNvSpPr>
            <a:spLocks noChangeArrowheads="1"/>
          </p:cNvSpPr>
          <p:nvPr/>
        </p:nvSpPr>
        <p:spPr bwMode="auto">
          <a:xfrm>
            <a:off x="4213441" y="4458601"/>
            <a:ext cx="100800" cy="416160"/>
          </a:xfrm>
          <a:custGeom>
            <a:avLst/>
            <a:gdLst>
              <a:gd name="G0" fmla="+- 1 0 0"/>
              <a:gd name="G1" fmla="*/ 1 11889 57600"/>
              <a:gd name="G2" fmla="+- 29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*/ 1 895 51712"/>
              <a:gd name="G16" fmla="+- 1 0 0"/>
              <a:gd name="G17" fmla="+- 1 0 0"/>
              <a:gd name="G18" fmla="+- 1 0 0"/>
              <a:gd name="G19" fmla="*/ 1 0 51712"/>
              <a:gd name="T0" fmla="*/ 52 w 70"/>
              <a:gd name="T1" fmla="*/ 299 h 299"/>
              <a:gd name="T2" fmla="*/ 30 w 70"/>
              <a:gd name="T3" fmla="*/ 299 h 299"/>
              <a:gd name="T4" fmla="*/ 13 w 70"/>
              <a:gd name="T5" fmla="*/ 297 h 299"/>
              <a:gd name="T6" fmla="*/ 4 w 70"/>
              <a:gd name="T7" fmla="*/ 295 h 299"/>
              <a:gd name="T8" fmla="*/ 0 w 70"/>
              <a:gd name="T9" fmla="*/ 293 h 299"/>
              <a:gd name="T10" fmla="*/ 0 w 70"/>
              <a:gd name="T11" fmla="*/ 2 h 299"/>
              <a:gd name="T12" fmla="*/ 70 w 70"/>
              <a:gd name="T13" fmla="*/ 0 h 299"/>
              <a:gd name="T14" fmla="*/ 70 w 70"/>
              <a:gd name="T15" fmla="*/ 141 h 299"/>
              <a:gd name="T16" fmla="*/ 70 w 70"/>
              <a:gd name="T17" fmla="*/ 149 h 299"/>
              <a:gd name="T18" fmla="*/ 69 w 70"/>
              <a:gd name="T19" fmla="*/ 160 h 299"/>
              <a:gd name="T20" fmla="*/ 69 w 70"/>
              <a:gd name="T21" fmla="*/ 169 h 299"/>
              <a:gd name="T22" fmla="*/ 67 w 70"/>
              <a:gd name="T23" fmla="*/ 175 h 299"/>
              <a:gd name="T24" fmla="*/ 67 w 70"/>
              <a:gd name="T25" fmla="*/ 180 h 299"/>
              <a:gd name="T26" fmla="*/ 63 w 70"/>
              <a:gd name="T27" fmla="*/ 195 h 299"/>
              <a:gd name="T28" fmla="*/ 61 w 70"/>
              <a:gd name="T29" fmla="*/ 215 h 299"/>
              <a:gd name="T30" fmla="*/ 57 w 70"/>
              <a:gd name="T31" fmla="*/ 238 h 299"/>
              <a:gd name="T32" fmla="*/ 56 w 70"/>
              <a:gd name="T33" fmla="*/ 260 h 299"/>
              <a:gd name="T34" fmla="*/ 54 w 70"/>
              <a:gd name="T35" fmla="*/ 280 h 299"/>
              <a:gd name="T36" fmla="*/ 52 w 70"/>
              <a:gd name="T37" fmla="*/ 293 h 299"/>
              <a:gd name="T38" fmla="*/ 52 w 70"/>
              <a:gd name="T39" fmla="*/ 299 h 299"/>
              <a:gd name="T40" fmla="*/ 0 w 70"/>
              <a:gd name="T41" fmla="*/ 0 h 299"/>
              <a:gd name="T42" fmla="*/ 70 w 70"/>
              <a:gd name="T4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T40" t="T41" r="T42" b="T43"/>
            <a:pathLst>
              <a:path w="70" h="299">
                <a:moveTo>
                  <a:pt x="52" y="299"/>
                </a:moveTo>
                <a:lnTo>
                  <a:pt x="30" y="299"/>
                </a:lnTo>
                <a:lnTo>
                  <a:pt x="13" y="297"/>
                </a:lnTo>
                <a:lnTo>
                  <a:pt x="4" y="295"/>
                </a:lnTo>
                <a:lnTo>
                  <a:pt x="0" y="293"/>
                </a:lnTo>
                <a:lnTo>
                  <a:pt x="0" y="2"/>
                </a:lnTo>
                <a:lnTo>
                  <a:pt x="70" y="0"/>
                </a:lnTo>
                <a:lnTo>
                  <a:pt x="70" y="141"/>
                </a:lnTo>
                <a:lnTo>
                  <a:pt x="70" y="149"/>
                </a:lnTo>
                <a:lnTo>
                  <a:pt x="69" y="160"/>
                </a:lnTo>
                <a:lnTo>
                  <a:pt x="69" y="169"/>
                </a:lnTo>
                <a:lnTo>
                  <a:pt x="67" y="175"/>
                </a:lnTo>
                <a:lnTo>
                  <a:pt x="67" y="180"/>
                </a:lnTo>
                <a:lnTo>
                  <a:pt x="63" y="195"/>
                </a:lnTo>
                <a:lnTo>
                  <a:pt x="61" y="215"/>
                </a:lnTo>
                <a:lnTo>
                  <a:pt x="57" y="238"/>
                </a:lnTo>
                <a:lnTo>
                  <a:pt x="56" y="260"/>
                </a:lnTo>
                <a:lnTo>
                  <a:pt x="54" y="280"/>
                </a:lnTo>
                <a:lnTo>
                  <a:pt x="52" y="293"/>
                </a:lnTo>
                <a:lnTo>
                  <a:pt x="52" y="299"/>
                </a:lnTo>
                <a:close/>
              </a:path>
            </a:pathLst>
          </a:custGeom>
          <a:solidFill>
            <a:srgbClr val="E5E5E5"/>
          </a:solidFill>
          <a:ln w="9360" cap="sq">
            <a:solidFill>
              <a:srgbClr val="E5E5E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" name="Freeform 297"/>
          <p:cNvSpPr>
            <a:spLocks noChangeArrowheads="1"/>
          </p:cNvSpPr>
          <p:nvPr/>
        </p:nvSpPr>
        <p:spPr bwMode="auto">
          <a:xfrm>
            <a:off x="4006081" y="4622761"/>
            <a:ext cx="133920" cy="156960"/>
          </a:xfrm>
          <a:custGeom>
            <a:avLst/>
            <a:gdLst>
              <a:gd name="G0" fmla="+- 65515 0 0"/>
              <a:gd name="G1" fmla="*/ 1 60625 4816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*/ 1 0 51712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1 0 0"/>
              <a:gd name="G29" fmla="+- 1 0 0"/>
              <a:gd name="G30" fmla="+- 1 0 0"/>
              <a:gd name="G31" fmla="+- 1 0 0"/>
              <a:gd name="G32" fmla="+- 1 0 0"/>
              <a:gd name="G33" fmla="*/ 1 895 51712"/>
              <a:gd name="G34" fmla="+- 1 0 0"/>
              <a:gd name="G35" fmla="+- 57 0 0"/>
              <a:gd name="G36" fmla="+- 40 0 0"/>
              <a:gd name="G37" fmla="*/ 1 0 51712"/>
              <a:gd name="G38" fmla="+- 1 0 0"/>
              <a:gd name="G39" fmla="+- 1 0 0"/>
              <a:gd name="G40" fmla="+- 1 0 0"/>
              <a:gd name="G41" fmla="+- 1 0 0"/>
              <a:gd name="G42" fmla="+- 1 0 0"/>
              <a:gd name="G43" fmla="+- 1 0 0"/>
              <a:gd name="T0" fmla="*/ 0 w 93"/>
              <a:gd name="T1" fmla="*/ 57 h 113"/>
              <a:gd name="T2" fmla="*/ 2 w 93"/>
              <a:gd name="T3" fmla="*/ 80 h 113"/>
              <a:gd name="T4" fmla="*/ 13 w 93"/>
              <a:gd name="T5" fmla="*/ 98 h 113"/>
              <a:gd name="T6" fmla="*/ 28 w 93"/>
              <a:gd name="T7" fmla="*/ 109 h 113"/>
              <a:gd name="T8" fmla="*/ 48 w 93"/>
              <a:gd name="T9" fmla="*/ 113 h 113"/>
              <a:gd name="T10" fmla="*/ 65 w 93"/>
              <a:gd name="T11" fmla="*/ 109 h 113"/>
              <a:gd name="T12" fmla="*/ 78 w 93"/>
              <a:gd name="T13" fmla="*/ 102 h 113"/>
              <a:gd name="T14" fmla="*/ 85 w 93"/>
              <a:gd name="T15" fmla="*/ 95 h 113"/>
              <a:gd name="T16" fmla="*/ 91 w 93"/>
              <a:gd name="T17" fmla="*/ 83 h 113"/>
              <a:gd name="T18" fmla="*/ 93 w 93"/>
              <a:gd name="T19" fmla="*/ 74 h 113"/>
              <a:gd name="T20" fmla="*/ 71 w 93"/>
              <a:gd name="T21" fmla="*/ 74 h 113"/>
              <a:gd name="T22" fmla="*/ 69 w 93"/>
              <a:gd name="T23" fmla="*/ 80 h 113"/>
              <a:gd name="T24" fmla="*/ 65 w 93"/>
              <a:gd name="T25" fmla="*/ 85 h 113"/>
              <a:gd name="T26" fmla="*/ 61 w 93"/>
              <a:gd name="T27" fmla="*/ 91 h 113"/>
              <a:gd name="T28" fmla="*/ 56 w 93"/>
              <a:gd name="T29" fmla="*/ 93 h 113"/>
              <a:gd name="T30" fmla="*/ 48 w 93"/>
              <a:gd name="T31" fmla="*/ 93 h 113"/>
              <a:gd name="T32" fmla="*/ 41 w 93"/>
              <a:gd name="T33" fmla="*/ 93 h 113"/>
              <a:gd name="T34" fmla="*/ 35 w 93"/>
              <a:gd name="T35" fmla="*/ 89 h 113"/>
              <a:gd name="T36" fmla="*/ 30 w 93"/>
              <a:gd name="T37" fmla="*/ 85 h 113"/>
              <a:gd name="T38" fmla="*/ 26 w 93"/>
              <a:gd name="T39" fmla="*/ 80 h 113"/>
              <a:gd name="T40" fmla="*/ 24 w 93"/>
              <a:gd name="T41" fmla="*/ 72 h 113"/>
              <a:gd name="T42" fmla="*/ 22 w 93"/>
              <a:gd name="T43" fmla="*/ 67 h 113"/>
              <a:gd name="T44" fmla="*/ 22 w 93"/>
              <a:gd name="T45" fmla="*/ 57 h 113"/>
              <a:gd name="T46" fmla="*/ 22 w 93"/>
              <a:gd name="T47" fmla="*/ 46 h 113"/>
              <a:gd name="T48" fmla="*/ 26 w 93"/>
              <a:gd name="T49" fmla="*/ 37 h 113"/>
              <a:gd name="T50" fmla="*/ 30 w 93"/>
              <a:gd name="T51" fmla="*/ 30 h 113"/>
              <a:gd name="T52" fmla="*/ 33 w 93"/>
              <a:gd name="T53" fmla="*/ 24 h 113"/>
              <a:gd name="T54" fmla="*/ 41 w 93"/>
              <a:gd name="T55" fmla="*/ 20 h 113"/>
              <a:gd name="T56" fmla="*/ 48 w 93"/>
              <a:gd name="T57" fmla="*/ 20 h 113"/>
              <a:gd name="T58" fmla="*/ 56 w 93"/>
              <a:gd name="T59" fmla="*/ 20 h 113"/>
              <a:gd name="T60" fmla="*/ 61 w 93"/>
              <a:gd name="T61" fmla="*/ 22 h 113"/>
              <a:gd name="T62" fmla="*/ 65 w 93"/>
              <a:gd name="T63" fmla="*/ 26 h 113"/>
              <a:gd name="T64" fmla="*/ 69 w 93"/>
              <a:gd name="T65" fmla="*/ 31 h 113"/>
              <a:gd name="T66" fmla="*/ 71 w 93"/>
              <a:gd name="T67" fmla="*/ 39 h 113"/>
              <a:gd name="T68" fmla="*/ 93 w 93"/>
              <a:gd name="T69" fmla="*/ 39 h 113"/>
              <a:gd name="T70" fmla="*/ 91 w 93"/>
              <a:gd name="T71" fmla="*/ 28 h 113"/>
              <a:gd name="T72" fmla="*/ 85 w 93"/>
              <a:gd name="T73" fmla="*/ 18 h 113"/>
              <a:gd name="T74" fmla="*/ 76 w 93"/>
              <a:gd name="T75" fmla="*/ 9 h 113"/>
              <a:gd name="T76" fmla="*/ 63 w 93"/>
              <a:gd name="T77" fmla="*/ 2 h 113"/>
              <a:gd name="T78" fmla="*/ 46 w 93"/>
              <a:gd name="T79" fmla="*/ 0 h 113"/>
              <a:gd name="T80" fmla="*/ 30 w 93"/>
              <a:gd name="T81" fmla="*/ 4 h 113"/>
              <a:gd name="T82" fmla="*/ 15 w 93"/>
              <a:gd name="T83" fmla="*/ 13 h 113"/>
              <a:gd name="T84" fmla="*/ 4 w 93"/>
              <a:gd name="T85" fmla="*/ 31 h 113"/>
              <a:gd name="T86" fmla="*/ 0 w 93"/>
              <a:gd name="T87" fmla="*/ 57 h 113"/>
              <a:gd name="T88" fmla="*/ 0 w 93"/>
              <a:gd name="T89" fmla="*/ 0 h 113"/>
              <a:gd name="T90" fmla="*/ 93 w 93"/>
              <a:gd name="T91" fmla="*/ 11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T88" t="T89" r="T90" b="T91"/>
            <a:pathLst>
              <a:path w="93" h="113">
                <a:moveTo>
                  <a:pt x="0" y="57"/>
                </a:moveTo>
                <a:lnTo>
                  <a:pt x="2" y="80"/>
                </a:lnTo>
                <a:lnTo>
                  <a:pt x="13" y="98"/>
                </a:lnTo>
                <a:lnTo>
                  <a:pt x="28" y="109"/>
                </a:lnTo>
                <a:lnTo>
                  <a:pt x="48" y="113"/>
                </a:lnTo>
                <a:lnTo>
                  <a:pt x="65" y="109"/>
                </a:lnTo>
                <a:lnTo>
                  <a:pt x="78" y="102"/>
                </a:lnTo>
                <a:lnTo>
                  <a:pt x="85" y="95"/>
                </a:lnTo>
                <a:lnTo>
                  <a:pt x="91" y="83"/>
                </a:lnTo>
                <a:lnTo>
                  <a:pt x="93" y="74"/>
                </a:lnTo>
                <a:lnTo>
                  <a:pt x="71" y="74"/>
                </a:lnTo>
                <a:lnTo>
                  <a:pt x="69" y="80"/>
                </a:lnTo>
                <a:lnTo>
                  <a:pt x="65" y="85"/>
                </a:lnTo>
                <a:lnTo>
                  <a:pt x="61" y="91"/>
                </a:lnTo>
                <a:lnTo>
                  <a:pt x="56" y="93"/>
                </a:lnTo>
                <a:lnTo>
                  <a:pt x="48" y="93"/>
                </a:lnTo>
                <a:lnTo>
                  <a:pt x="41" y="93"/>
                </a:lnTo>
                <a:lnTo>
                  <a:pt x="35" y="89"/>
                </a:lnTo>
                <a:lnTo>
                  <a:pt x="30" y="85"/>
                </a:lnTo>
                <a:lnTo>
                  <a:pt x="26" y="80"/>
                </a:lnTo>
                <a:lnTo>
                  <a:pt x="24" y="72"/>
                </a:lnTo>
                <a:lnTo>
                  <a:pt x="22" y="67"/>
                </a:lnTo>
                <a:lnTo>
                  <a:pt x="22" y="57"/>
                </a:lnTo>
                <a:lnTo>
                  <a:pt x="22" y="46"/>
                </a:lnTo>
                <a:lnTo>
                  <a:pt x="26" y="37"/>
                </a:lnTo>
                <a:lnTo>
                  <a:pt x="30" y="30"/>
                </a:lnTo>
                <a:lnTo>
                  <a:pt x="33" y="24"/>
                </a:lnTo>
                <a:lnTo>
                  <a:pt x="41" y="20"/>
                </a:lnTo>
                <a:lnTo>
                  <a:pt x="48" y="20"/>
                </a:lnTo>
                <a:lnTo>
                  <a:pt x="56" y="20"/>
                </a:lnTo>
                <a:lnTo>
                  <a:pt x="61" y="22"/>
                </a:lnTo>
                <a:lnTo>
                  <a:pt x="65" y="26"/>
                </a:lnTo>
                <a:lnTo>
                  <a:pt x="69" y="31"/>
                </a:lnTo>
                <a:lnTo>
                  <a:pt x="71" y="39"/>
                </a:lnTo>
                <a:lnTo>
                  <a:pt x="93" y="39"/>
                </a:lnTo>
                <a:lnTo>
                  <a:pt x="91" y="28"/>
                </a:lnTo>
                <a:lnTo>
                  <a:pt x="85" y="18"/>
                </a:lnTo>
                <a:lnTo>
                  <a:pt x="76" y="9"/>
                </a:lnTo>
                <a:lnTo>
                  <a:pt x="63" y="2"/>
                </a:lnTo>
                <a:lnTo>
                  <a:pt x="46" y="0"/>
                </a:lnTo>
                <a:lnTo>
                  <a:pt x="30" y="4"/>
                </a:lnTo>
                <a:lnTo>
                  <a:pt x="15" y="13"/>
                </a:lnTo>
                <a:lnTo>
                  <a:pt x="4" y="31"/>
                </a:lnTo>
                <a:lnTo>
                  <a:pt x="0" y="57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0" name="Freeform 298"/>
          <p:cNvSpPr>
            <a:spLocks noChangeArrowheads="1"/>
          </p:cNvSpPr>
          <p:nvPr/>
        </p:nvSpPr>
        <p:spPr bwMode="auto">
          <a:xfrm>
            <a:off x="4000320" y="4321801"/>
            <a:ext cx="483840" cy="2419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18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65498 0 0"/>
              <a:gd name="G22" fmla="+- 65455 0 0"/>
              <a:gd name="G23" fmla="+- 65413 0 0"/>
              <a:gd name="G24" fmla="+- 65374 0 0"/>
              <a:gd name="T0" fmla="*/ 167 w 334"/>
              <a:gd name="T1" fmla="*/ 174 h 174"/>
              <a:gd name="T2" fmla="*/ 212 w 334"/>
              <a:gd name="T3" fmla="*/ 172 h 174"/>
              <a:gd name="T4" fmla="*/ 253 w 334"/>
              <a:gd name="T5" fmla="*/ 163 h 174"/>
              <a:gd name="T6" fmla="*/ 286 w 334"/>
              <a:gd name="T7" fmla="*/ 150 h 174"/>
              <a:gd name="T8" fmla="*/ 312 w 334"/>
              <a:gd name="T9" fmla="*/ 132 h 174"/>
              <a:gd name="T10" fmla="*/ 329 w 334"/>
              <a:gd name="T11" fmla="*/ 111 h 174"/>
              <a:gd name="T12" fmla="*/ 334 w 334"/>
              <a:gd name="T13" fmla="*/ 87 h 174"/>
              <a:gd name="T14" fmla="*/ 329 w 334"/>
              <a:gd name="T15" fmla="*/ 65 h 174"/>
              <a:gd name="T16" fmla="*/ 312 w 334"/>
              <a:gd name="T17" fmla="*/ 43 h 174"/>
              <a:gd name="T18" fmla="*/ 286 w 334"/>
              <a:gd name="T19" fmla="*/ 26 h 174"/>
              <a:gd name="T20" fmla="*/ 253 w 334"/>
              <a:gd name="T21" fmla="*/ 11 h 174"/>
              <a:gd name="T22" fmla="*/ 212 w 334"/>
              <a:gd name="T23" fmla="*/ 4 h 174"/>
              <a:gd name="T24" fmla="*/ 167 w 334"/>
              <a:gd name="T25" fmla="*/ 0 h 174"/>
              <a:gd name="T26" fmla="*/ 123 w 334"/>
              <a:gd name="T27" fmla="*/ 4 h 174"/>
              <a:gd name="T28" fmla="*/ 82 w 334"/>
              <a:gd name="T29" fmla="*/ 11 h 174"/>
              <a:gd name="T30" fmla="*/ 49 w 334"/>
              <a:gd name="T31" fmla="*/ 26 h 174"/>
              <a:gd name="T32" fmla="*/ 23 w 334"/>
              <a:gd name="T33" fmla="*/ 43 h 174"/>
              <a:gd name="T34" fmla="*/ 6 w 334"/>
              <a:gd name="T35" fmla="*/ 65 h 174"/>
              <a:gd name="T36" fmla="*/ 0 w 334"/>
              <a:gd name="T37" fmla="*/ 87 h 174"/>
              <a:gd name="T38" fmla="*/ 6 w 334"/>
              <a:gd name="T39" fmla="*/ 111 h 174"/>
              <a:gd name="T40" fmla="*/ 23 w 334"/>
              <a:gd name="T41" fmla="*/ 132 h 174"/>
              <a:gd name="T42" fmla="*/ 49 w 334"/>
              <a:gd name="T43" fmla="*/ 150 h 174"/>
              <a:gd name="T44" fmla="*/ 82 w 334"/>
              <a:gd name="T45" fmla="*/ 163 h 174"/>
              <a:gd name="T46" fmla="*/ 123 w 334"/>
              <a:gd name="T47" fmla="*/ 172 h 174"/>
              <a:gd name="T48" fmla="*/ 167 w 334"/>
              <a:gd name="T49" fmla="*/ 174 h 174"/>
              <a:gd name="T50" fmla="*/ 0 w 334"/>
              <a:gd name="T51" fmla="*/ 0 h 174"/>
              <a:gd name="T52" fmla="*/ 334 w 334"/>
              <a:gd name="T53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334" h="174">
                <a:moveTo>
                  <a:pt x="167" y="174"/>
                </a:moveTo>
                <a:lnTo>
                  <a:pt x="212" y="172"/>
                </a:lnTo>
                <a:lnTo>
                  <a:pt x="253" y="163"/>
                </a:lnTo>
                <a:lnTo>
                  <a:pt x="286" y="150"/>
                </a:lnTo>
                <a:lnTo>
                  <a:pt x="312" y="132"/>
                </a:lnTo>
                <a:lnTo>
                  <a:pt x="329" y="111"/>
                </a:lnTo>
                <a:lnTo>
                  <a:pt x="334" y="87"/>
                </a:lnTo>
                <a:lnTo>
                  <a:pt x="329" y="65"/>
                </a:lnTo>
                <a:lnTo>
                  <a:pt x="312" y="43"/>
                </a:lnTo>
                <a:lnTo>
                  <a:pt x="286" y="26"/>
                </a:lnTo>
                <a:lnTo>
                  <a:pt x="253" y="11"/>
                </a:lnTo>
                <a:lnTo>
                  <a:pt x="212" y="4"/>
                </a:lnTo>
                <a:lnTo>
                  <a:pt x="167" y="0"/>
                </a:lnTo>
                <a:lnTo>
                  <a:pt x="123" y="4"/>
                </a:lnTo>
                <a:lnTo>
                  <a:pt x="82" y="11"/>
                </a:lnTo>
                <a:lnTo>
                  <a:pt x="49" y="26"/>
                </a:lnTo>
                <a:lnTo>
                  <a:pt x="23" y="43"/>
                </a:lnTo>
                <a:lnTo>
                  <a:pt x="6" y="65"/>
                </a:lnTo>
                <a:lnTo>
                  <a:pt x="0" y="87"/>
                </a:lnTo>
                <a:lnTo>
                  <a:pt x="6" y="111"/>
                </a:lnTo>
                <a:lnTo>
                  <a:pt x="23" y="132"/>
                </a:lnTo>
                <a:lnTo>
                  <a:pt x="49" y="150"/>
                </a:lnTo>
                <a:lnTo>
                  <a:pt x="82" y="163"/>
                </a:lnTo>
                <a:lnTo>
                  <a:pt x="123" y="172"/>
                </a:lnTo>
                <a:lnTo>
                  <a:pt x="167" y="174"/>
                </a:lnTo>
                <a:close/>
              </a:path>
            </a:pathLst>
          </a:custGeom>
          <a:solidFill>
            <a:srgbClr val="BFBFBF"/>
          </a:solidFill>
          <a:ln w="9360" cap="sq">
            <a:solidFill>
              <a:srgbClr val="BFBFB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1" name="Freeform 299"/>
          <p:cNvSpPr>
            <a:spLocks noChangeArrowheads="1"/>
          </p:cNvSpPr>
          <p:nvPr/>
        </p:nvSpPr>
        <p:spPr bwMode="auto">
          <a:xfrm>
            <a:off x="4000320" y="4321801"/>
            <a:ext cx="483840" cy="2419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18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32768 25"/>
              <a:gd name="G20" fmla="+- 1 0 0"/>
              <a:gd name="G21" fmla="+- 1 0 0"/>
              <a:gd name="G22" fmla="+- 1 0 0"/>
              <a:gd name="G23" fmla="+- 1 0 0"/>
              <a:gd name="G24" fmla="+- 1 0 0"/>
              <a:gd name="T0" fmla="*/ 167 w 334"/>
              <a:gd name="T1" fmla="*/ 174 h 174"/>
              <a:gd name="T2" fmla="*/ 212 w 334"/>
              <a:gd name="T3" fmla="*/ 172 h 174"/>
              <a:gd name="T4" fmla="*/ 253 w 334"/>
              <a:gd name="T5" fmla="*/ 163 h 174"/>
              <a:gd name="T6" fmla="*/ 286 w 334"/>
              <a:gd name="T7" fmla="*/ 150 h 174"/>
              <a:gd name="T8" fmla="*/ 312 w 334"/>
              <a:gd name="T9" fmla="*/ 132 h 174"/>
              <a:gd name="T10" fmla="*/ 329 w 334"/>
              <a:gd name="T11" fmla="*/ 111 h 174"/>
              <a:gd name="T12" fmla="*/ 334 w 334"/>
              <a:gd name="T13" fmla="*/ 87 h 174"/>
              <a:gd name="T14" fmla="*/ 329 w 334"/>
              <a:gd name="T15" fmla="*/ 65 h 174"/>
              <a:gd name="T16" fmla="*/ 312 w 334"/>
              <a:gd name="T17" fmla="*/ 43 h 174"/>
              <a:gd name="T18" fmla="*/ 286 w 334"/>
              <a:gd name="T19" fmla="*/ 26 h 174"/>
              <a:gd name="T20" fmla="*/ 253 w 334"/>
              <a:gd name="T21" fmla="*/ 11 h 174"/>
              <a:gd name="T22" fmla="*/ 212 w 334"/>
              <a:gd name="T23" fmla="*/ 4 h 174"/>
              <a:gd name="T24" fmla="*/ 167 w 334"/>
              <a:gd name="T25" fmla="*/ 0 h 174"/>
              <a:gd name="T26" fmla="*/ 123 w 334"/>
              <a:gd name="T27" fmla="*/ 4 h 174"/>
              <a:gd name="T28" fmla="*/ 82 w 334"/>
              <a:gd name="T29" fmla="*/ 11 h 174"/>
              <a:gd name="T30" fmla="*/ 49 w 334"/>
              <a:gd name="T31" fmla="*/ 26 h 174"/>
              <a:gd name="T32" fmla="*/ 23 w 334"/>
              <a:gd name="T33" fmla="*/ 43 h 174"/>
              <a:gd name="T34" fmla="*/ 6 w 334"/>
              <a:gd name="T35" fmla="*/ 65 h 174"/>
              <a:gd name="T36" fmla="*/ 0 w 334"/>
              <a:gd name="T37" fmla="*/ 87 h 174"/>
              <a:gd name="T38" fmla="*/ 6 w 334"/>
              <a:gd name="T39" fmla="*/ 111 h 174"/>
              <a:gd name="T40" fmla="*/ 23 w 334"/>
              <a:gd name="T41" fmla="*/ 132 h 174"/>
              <a:gd name="T42" fmla="*/ 49 w 334"/>
              <a:gd name="T43" fmla="*/ 150 h 174"/>
              <a:gd name="T44" fmla="*/ 82 w 334"/>
              <a:gd name="T45" fmla="*/ 163 h 174"/>
              <a:gd name="T46" fmla="*/ 123 w 334"/>
              <a:gd name="T47" fmla="*/ 172 h 174"/>
              <a:gd name="T48" fmla="*/ 167 w 334"/>
              <a:gd name="T49" fmla="*/ 174 h 174"/>
              <a:gd name="T50" fmla="*/ 0 w 334"/>
              <a:gd name="T51" fmla="*/ 0 h 174"/>
              <a:gd name="T52" fmla="*/ 334 w 334"/>
              <a:gd name="T53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334" h="174">
                <a:moveTo>
                  <a:pt x="167" y="174"/>
                </a:moveTo>
                <a:lnTo>
                  <a:pt x="212" y="172"/>
                </a:lnTo>
                <a:lnTo>
                  <a:pt x="253" y="163"/>
                </a:lnTo>
                <a:lnTo>
                  <a:pt x="286" y="150"/>
                </a:lnTo>
                <a:lnTo>
                  <a:pt x="312" y="132"/>
                </a:lnTo>
                <a:lnTo>
                  <a:pt x="329" y="111"/>
                </a:lnTo>
                <a:lnTo>
                  <a:pt x="334" y="87"/>
                </a:lnTo>
                <a:lnTo>
                  <a:pt x="329" y="65"/>
                </a:lnTo>
                <a:lnTo>
                  <a:pt x="312" y="43"/>
                </a:lnTo>
                <a:lnTo>
                  <a:pt x="286" y="26"/>
                </a:lnTo>
                <a:lnTo>
                  <a:pt x="253" y="11"/>
                </a:lnTo>
                <a:lnTo>
                  <a:pt x="212" y="4"/>
                </a:lnTo>
                <a:lnTo>
                  <a:pt x="167" y="0"/>
                </a:lnTo>
                <a:lnTo>
                  <a:pt x="123" y="4"/>
                </a:lnTo>
                <a:lnTo>
                  <a:pt x="82" y="11"/>
                </a:lnTo>
                <a:lnTo>
                  <a:pt x="49" y="26"/>
                </a:lnTo>
                <a:lnTo>
                  <a:pt x="23" y="43"/>
                </a:lnTo>
                <a:lnTo>
                  <a:pt x="6" y="65"/>
                </a:lnTo>
                <a:lnTo>
                  <a:pt x="0" y="87"/>
                </a:lnTo>
                <a:lnTo>
                  <a:pt x="6" y="111"/>
                </a:lnTo>
                <a:lnTo>
                  <a:pt x="23" y="132"/>
                </a:lnTo>
                <a:lnTo>
                  <a:pt x="49" y="150"/>
                </a:lnTo>
                <a:lnTo>
                  <a:pt x="82" y="163"/>
                </a:lnTo>
                <a:lnTo>
                  <a:pt x="123" y="172"/>
                </a:lnTo>
                <a:lnTo>
                  <a:pt x="167" y="174"/>
                </a:lnTo>
              </a:path>
            </a:pathLst>
          </a:custGeom>
          <a:noFill/>
          <a:ln w="648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2" name="Freeform 300"/>
          <p:cNvSpPr>
            <a:spLocks noChangeArrowheads="1"/>
          </p:cNvSpPr>
          <p:nvPr/>
        </p:nvSpPr>
        <p:spPr bwMode="auto">
          <a:xfrm>
            <a:off x="4047841" y="4297321"/>
            <a:ext cx="396000" cy="2275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65522 0 0"/>
              <a:gd name="G10" fmla="+- 1 0 0"/>
              <a:gd name="G11" fmla="+- 1 0 0"/>
              <a:gd name="G12" fmla="+- 1 0 0"/>
              <a:gd name="G13" fmla="*/ 1 16385 2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51565 51712"/>
              <a:gd name="G20" fmla="+- 1 0 0"/>
              <a:gd name="G21" fmla="+- 65527 0 0"/>
              <a:gd name="G22" fmla="+- 65494 0 0"/>
              <a:gd name="G23" fmla="+- 65458 0 0"/>
              <a:gd name="G24" fmla="+- 65425 0 0"/>
              <a:gd name="T0" fmla="*/ 135 w 273"/>
              <a:gd name="T1" fmla="*/ 163 h 163"/>
              <a:gd name="T2" fmla="*/ 172 w 273"/>
              <a:gd name="T3" fmla="*/ 162 h 163"/>
              <a:gd name="T4" fmla="*/ 204 w 273"/>
              <a:gd name="T5" fmla="*/ 154 h 163"/>
              <a:gd name="T6" fmla="*/ 232 w 273"/>
              <a:gd name="T7" fmla="*/ 143 h 163"/>
              <a:gd name="T8" fmla="*/ 254 w 273"/>
              <a:gd name="T9" fmla="*/ 128 h 163"/>
              <a:gd name="T10" fmla="*/ 267 w 273"/>
              <a:gd name="T11" fmla="*/ 112 h 163"/>
              <a:gd name="T12" fmla="*/ 273 w 273"/>
              <a:gd name="T13" fmla="*/ 93 h 163"/>
              <a:gd name="T14" fmla="*/ 267 w 273"/>
              <a:gd name="T15" fmla="*/ 73 h 163"/>
              <a:gd name="T16" fmla="*/ 254 w 273"/>
              <a:gd name="T17" fmla="*/ 50 h 163"/>
              <a:gd name="T18" fmla="*/ 232 w 273"/>
              <a:gd name="T19" fmla="*/ 32 h 163"/>
              <a:gd name="T20" fmla="*/ 204 w 273"/>
              <a:gd name="T21" fmla="*/ 15 h 163"/>
              <a:gd name="T22" fmla="*/ 172 w 273"/>
              <a:gd name="T23" fmla="*/ 4 h 163"/>
              <a:gd name="T24" fmla="*/ 135 w 273"/>
              <a:gd name="T25" fmla="*/ 0 h 163"/>
              <a:gd name="T26" fmla="*/ 100 w 273"/>
              <a:gd name="T27" fmla="*/ 4 h 163"/>
              <a:gd name="T28" fmla="*/ 67 w 273"/>
              <a:gd name="T29" fmla="*/ 15 h 163"/>
              <a:gd name="T30" fmla="*/ 41 w 273"/>
              <a:gd name="T31" fmla="*/ 32 h 163"/>
              <a:gd name="T32" fmla="*/ 18 w 273"/>
              <a:gd name="T33" fmla="*/ 50 h 163"/>
              <a:gd name="T34" fmla="*/ 5 w 273"/>
              <a:gd name="T35" fmla="*/ 73 h 163"/>
              <a:gd name="T36" fmla="*/ 0 w 273"/>
              <a:gd name="T37" fmla="*/ 93 h 163"/>
              <a:gd name="T38" fmla="*/ 5 w 273"/>
              <a:gd name="T39" fmla="*/ 112 h 163"/>
              <a:gd name="T40" fmla="*/ 18 w 273"/>
              <a:gd name="T41" fmla="*/ 128 h 163"/>
              <a:gd name="T42" fmla="*/ 41 w 273"/>
              <a:gd name="T43" fmla="*/ 143 h 163"/>
              <a:gd name="T44" fmla="*/ 67 w 273"/>
              <a:gd name="T45" fmla="*/ 154 h 163"/>
              <a:gd name="T46" fmla="*/ 100 w 273"/>
              <a:gd name="T47" fmla="*/ 162 h 163"/>
              <a:gd name="T48" fmla="*/ 135 w 273"/>
              <a:gd name="T49" fmla="*/ 163 h 163"/>
              <a:gd name="T50" fmla="*/ 0 w 273"/>
              <a:gd name="T51" fmla="*/ 0 h 163"/>
              <a:gd name="T52" fmla="*/ 273 w 273"/>
              <a:gd name="T5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273" h="163">
                <a:moveTo>
                  <a:pt x="135" y="163"/>
                </a:moveTo>
                <a:lnTo>
                  <a:pt x="172" y="162"/>
                </a:lnTo>
                <a:lnTo>
                  <a:pt x="204" y="154"/>
                </a:lnTo>
                <a:lnTo>
                  <a:pt x="232" y="143"/>
                </a:lnTo>
                <a:lnTo>
                  <a:pt x="254" y="128"/>
                </a:lnTo>
                <a:lnTo>
                  <a:pt x="267" y="112"/>
                </a:lnTo>
                <a:lnTo>
                  <a:pt x="273" y="93"/>
                </a:lnTo>
                <a:lnTo>
                  <a:pt x="267" y="73"/>
                </a:lnTo>
                <a:lnTo>
                  <a:pt x="254" y="50"/>
                </a:lnTo>
                <a:lnTo>
                  <a:pt x="232" y="32"/>
                </a:lnTo>
                <a:lnTo>
                  <a:pt x="204" y="15"/>
                </a:lnTo>
                <a:lnTo>
                  <a:pt x="172" y="4"/>
                </a:lnTo>
                <a:lnTo>
                  <a:pt x="135" y="0"/>
                </a:lnTo>
                <a:lnTo>
                  <a:pt x="100" y="4"/>
                </a:lnTo>
                <a:lnTo>
                  <a:pt x="67" y="15"/>
                </a:lnTo>
                <a:lnTo>
                  <a:pt x="41" y="32"/>
                </a:lnTo>
                <a:lnTo>
                  <a:pt x="18" y="50"/>
                </a:lnTo>
                <a:lnTo>
                  <a:pt x="5" y="73"/>
                </a:lnTo>
                <a:lnTo>
                  <a:pt x="0" y="93"/>
                </a:lnTo>
                <a:lnTo>
                  <a:pt x="5" y="112"/>
                </a:lnTo>
                <a:lnTo>
                  <a:pt x="18" y="128"/>
                </a:lnTo>
                <a:lnTo>
                  <a:pt x="41" y="143"/>
                </a:lnTo>
                <a:lnTo>
                  <a:pt x="67" y="154"/>
                </a:lnTo>
                <a:lnTo>
                  <a:pt x="100" y="162"/>
                </a:lnTo>
                <a:lnTo>
                  <a:pt x="135" y="163"/>
                </a:lnTo>
                <a:close/>
              </a:path>
            </a:pathLst>
          </a:custGeom>
          <a:solidFill>
            <a:srgbClr val="404040"/>
          </a:solidFill>
          <a:ln w="9360" cap="sq">
            <a:solidFill>
              <a:srgbClr val="40404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3" name="Freeform 301"/>
          <p:cNvSpPr>
            <a:spLocks noChangeArrowheads="1"/>
          </p:cNvSpPr>
          <p:nvPr/>
        </p:nvSpPr>
        <p:spPr bwMode="auto">
          <a:xfrm>
            <a:off x="4066560" y="4297320"/>
            <a:ext cx="357120" cy="2073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67 0 0"/>
              <a:gd name="G9" fmla="*/ 1 7481 51712"/>
              <a:gd name="G10" fmla="+- 1 0 0"/>
              <a:gd name="G11" fmla="+- 1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16 0 0"/>
              <a:gd name="G24" fmla="+- 59 0 0"/>
              <a:gd name="G25" fmla="+- 99 0 0"/>
              <a:gd name="T0" fmla="*/ 122 w 247"/>
              <a:gd name="T1" fmla="*/ 149 h 149"/>
              <a:gd name="T2" fmla="*/ 161 w 247"/>
              <a:gd name="T3" fmla="*/ 145 h 149"/>
              <a:gd name="T4" fmla="*/ 195 w 247"/>
              <a:gd name="T5" fmla="*/ 136 h 149"/>
              <a:gd name="T6" fmla="*/ 222 w 247"/>
              <a:gd name="T7" fmla="*/ 123 h 149"/>
              <a:gd name="T8" fmla="*/ 239 w 247"/>
              <a:gd name="T9" fmla="*/ 104 h 149"/>
              <a:gd name="T10" fmla="*/ 247 w 247"/>
              <a:gd name="T11" fmla="*/ 86 h 149"/>
              <a:gd name="T12" fmla="*/ 241 w 247"/>
              <a:gd name="T13" fmla="*/ 67 h 149"/>
              <a:gd name="T14" fmla="*/ 228 w 247"/>
              <a:gd name="T15" fmla="*/ 47 h 149"/>
              <a:gd name="T16" fmla="*/ 209 w 247"/>
              <a:gd name="T17" fmla="*/ 30 h 149"/>
              <a:gd name="T18" fmla="*/ 185 w 247"/>
              <a:gd name="T19" fmla="*/ 15 h 149"/>
              <a:gd name="T20" fmla="*/ 156 w 247"/>
              <a:gd name="T21" fmla="*/ 4 h 149"/>
              <a:gd name="T22" fmla="*/ 122 w 247"/>
              <a:gd name="T23" fmla="*/ 0 h 149"/>
              <a:gd name="T24" fmla="*/ 91 w 247"/>
              <a:gd name="T25" fmla="*/ 4 h 149"/>
              <a:gd name="T26" fmla="*/ 61 w 247"/>
              <a:gd name="T27" fmla="*/ 15 h 149"/>
              <a:gd name="T28" fmla="*/ 37 w 247"/>
              <a:gd name="T29" fmla="*/ 30 h 149"/>
              <a:gd name="T30" fmla="*/ 17 w 247"/>
              <a:gd name="T31" fmla="*/ 47 h 149"/>
              <a:gd name="T32" fmla="*/ 5 w 247"/>
              <a:gd name="T33" fmla="*/ 67 h 149"/>
              <a:gd name="T34" fmla="*/ 0 w 247"/>
              <a:gd name="T35" fmla="*/ 86 h 149"/>
              <a:gd name="T36" fmla="*/ 7 w 247"/>
              <a:gd name="T37" fmla="*/ 104 h 149"/>
              <a:gd name="T38" fmla="*/ 24 w 247"/>
              <a:gd name="T39" fmla="*/ 123 h 149"/>
              <a:gd name="T40" fmla="*/ 50 w 247"/>
              <a:gd name="T41" fmla="*/ 136 h 149"/>
              <a:gd name="T42" fmla="*/ 85 w 247"/>
              <a:gd name="T43" fmla="*/ 145 h 149"/>
              <a:gd name="T44" fmla="*/ 122 w 247"/>
              <a:gd name="T45" fmla="*/ 149 h 149"/>
              <a:gd name="T46" fmla="*/ 0 w 247"/>
              <a:gd name="T47" fmla="*/ 0 h 149"/>
              <a:gd name="T48" fmla="*/ 247 w 247"/>
              <a:gd name="T4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247" h="149">
                <a:moveTo>
                  <a:pt x="122" y="149"/>
                </a:moveTo>
                <a:lnTo>
                  <a:pt x="161" y="145"/>
                </a:lnTo>
                <a:lnTo>
                  <a:pt x="195" y="136"/>
                </a:lnTo>
                <a:lnTo>
                  <a:pt x="222" y="123"/>
                </a:lnTo>
                <a:lnTo>
                  <a:pt x="239" y="104"/>
                </a:lnTo>
                <a:lnTo>
                  <a:pt x="247" y="86"/>
                </a:lnTo>
                <a:lnTo>
                  <a:pt x="241" y="67"/>
                </a:lnTo>
                <a:lnTo>
                  <a:pt x="228" y="47"/>
                </a:lnTo>
                <a:lnTo>
                  <a:pt x="209" y="30"/>
                </a:lnTo>
                <a:lnTo>
                  <a:pt x="185" y="15"/>
                </a:lnTo>
                <a:lnTo>
                  <a:pt x="156" y="4"/>
                </a:lnTo>
                <a:lnTo>
                  <a:pt x="122" y="0"/>
                </a:lnTo>
                <a:lnTo>
                  <a:pt x="91" y="4"/>
                </a:lnTo>
                <a:lnTo>
                  <a:pt x="61" y="15"/>
                </a:lnTo>
                <a:lnTo>
                  <a:pt x="37" y="30"/>
                </a:lnTo>
                <a:lnTo>
                  <a:pt x="17" y="47"/>
                </a:lnTo>
                <a:lnTo>
                  <a:pt x="5" y="67"/>
                </a:lnTo>
                <a:lnTo>
                  <a:pt x="0" y="86"/>
                </a:lnTo>
                <a:lnTo>
                  <a:pt x="7" y="104"/>
                </a:lnTo>
                <a:lnTo>
                  <a:pt x="24" y="123"/>
                </a:lnTo>
                <a:lnTo>
                  <a:pt x="50" y="136"/>
                </a:lnTo>
                <a:lnTo>
                  <a:pt x="85" y="145"/>
                </a:lnTo>
                <a:lnTo>
                  <a:pt x="122" y="149"/>
                </a:lnTo>
                <a:close/>
              </a:path>
            </a:pathLst>
          </a:custGeom>
          <a:solidFill>
            <a:srgbClr val="585858"/>
          </a:solidFill>
          <a:ln w="9360" cap="sq">
            <a:solidFill>
              <a:srgbClr val="58585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4" name="Freeform 302"/>
          <p:cNvSpPr>
            <a:spLocks noChangeArrowheads="1"/>
          </p:cNvSpPr>
          <p:nvPr/>
        </p:nvSpPr>
        <p:spPr bwMode="auto">
          <a:xfrm>
            <a:off x="4088161" y="4300201"/>
            <a:ext cx="313920" cy="18288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6 0 0"/>
              <a:gd name="G8" fmla="+- 93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5 0 0"/>
              <a:gd name="G19" fmla="+- 65492 0 0"/>
              <a:gd name="G20" fmla="+- 65461 0 0"/>
              <a:gd name="T0" fmla="*/ 109 w 217"/>
              <a:gd name="T1" fmla="*/ 132 h 132"/>
              <a:gd name="T2" fmla="*/ 143 w 217"/>
              <a:gd name="T3" fmla="*/ 128 h 132"/>
              <a:gd name="T4" fmla="*/ 172 w 217"/>
              <a:gd name="T5" fmla="*/ 121 h 132"/>
              <a:gd name="T6" fmla="*/ 196 w 217"/>
              <a:gd name="T7" fmla="*/ 108 h 132"/>
              <a:gd name="T8" fmla="*/ 211 w 217"/>
              <a:gd name="T9" fmla="*/ 93 h 132"/>
              <a:gd name="T10" fmla="*/ 217 w 217"/>
              <a:gd name="T11" fmla="*/ 74 h 132"/>
              <a:gd name="T12" fmla="*/ 211 w 217"/>
              <a:gd name="T13" fmla="*/ 56 h 132"/>
              <a:gd name="T14" fmla="*/ 196 w 217"/>
              <a:gd name="T15" fmla="*/ 35 h 132"/>
              <a:gd name="T16" fmla="*/ 172 w 217"/>
              <a:gd name="T17" fmla="*/ 17 h 132"/>
              <a:gd name="T18" fmla="*/ 143 w 217"/>
              <a:gd name="T19" fmla="*/ 4 h 132"/>
              <a:gd name="T20" fmla="*/ 109 w 217"/>
              <a:gd name="T21" fmla="*/ 0 h 132"/>
              <a:gd name="T22" fmla="*/ 74 w 217"/>
              <a:gd name="T23" fmla="*/ 4 h 132"/>
              <a:gd name="T24" fmla="*/ 44 w 217"/>
              <a:gd name="T25" fmla="*/ 17 h 132"/>
              <a:gd name="T26" fmla="*/ 20 w 217"/>
              <a:gd name="T27" fmla="*/ 35 h 132"/>
              <a:gd name="T28" fmla="*/ 5 w 217"/>
              <a:gd name="T29" fmla="*/ 56 h 132"/>
              <a:gd name="T30" fmla="*/ 0 w 217"/>
              <a:gd name="T31" fmla="*/ 74 h 132"/>
              <a:gd name="T32" fmla="*/ 5 w 217"/>
              <a:gd name="T33" fmla="*/ 93 h 132"/>
              <a:gd name="T34" fmla="*/ 20 w 217"/>
              <a:gd name="T35" fmla="*/ 108 h 132"/>
              <a:gd name="T36" fmla="*/ 44 w 217"/>
              <a:gd name="T37" fmla="*/ 121 h 132"/>
              <a:gd name="T38" fmla="*/ 74 w 217"/>
              <a:gd name="T39" fmla="*/ 128 h 132"/>
              <a:gd name="T40" fmla="*/ 109 w 217"/>
              <a:gd name="T41" fmla="*/ 132 h 132"/>
              <a:gd name="T42" fmla="*/ 0 w 217"/>
              <a:gd name="T43" fmla="*/ 0 h 132"/>
              <a:gd name="T44" fmla="*/ 217 w 217"/>
              <a:gd name="T4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217" h="132">
                <a:moveTo>
                  <a:pt x="109" y="132"/>
                </a:moveTo>
                <a:lnTo>
                  <a:pt x="143" y="128"/>
                </a:lnTo>
                <a:lnTo>
                  <a:pt x="172" y="121"/>
                </a:lnTo>
                <a:lnTo>
                  <a:pt x="196" y="108"/>
                </a:lnTo>
                <a:lnTo>
                  <a:pt x="211" y="93"/>
                </a:lnTo>
                <a:lnTo>
                  <a:pt x="217" y="74"/>
                </a:lnTo>
                <a:lnTo>
                  <a:pt x="211" y="56"/>
                </a:lnTo>
                <a:lnTo>
                  <a:pt x="196" y="35"/>
                </a:lnTo>
                <a:lnTo>
                  <a:pt x="172" y="17"/>
                </a:lnTo>
                <a:lnTo>
                  <a:pt x="143" y="4"/>
                </a:lnTo>
                <a:lnTo>
                  <a:pt x="109" y="0"/>
                </a:lnTo>
                <a:lnTo>
                  <a:pt x="74" y="4"/>
                </a:lnTo>
                <a:lnTo>
                  <a:pt x="44" y="17"/>
                </a:lnTo>
                <a:lnTo>
                  <a:pt x="20" y="35"/>
                </a:lnTo>
                <a:lnTo>
                  <a:pt x="5" y="56"/>
                </a:lnTo>
                <a:lnTo>
                  <a:pt x="0" y="74"/>
                </a:lnTo>
                <a:lnTo>
                  <a:pt x="5" y="93"/>
                </a:lnTo>
                <a:lnTo>
                  <a:pt x="20" y="108"/>
                </a:lnTo>
                <a:lnTo>
                  <a:pt x="44" y="121"/>
                </a:lnTo>
                <a:lnTo>
                  <a:pt x="74" y="128"/>
                </a:lnTo>
                <a:lnTo>
                  <a:pt x="109" y="132"/>
                </a:lnTo>
                <a:close/>
              </a:path>
            </a:pathLst>
          </a:custGeom>
          <a:solidFill>
            <a:srgbClr val="707070"/>
          </a:solidFill>
          <a:ln w="9360" cap="sq">
            <a:solidFill>
              <a:srgbClr val="707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5" name="Freeform 303"/>
          <p:cNvSpPr>
            <a:spLocks noChangeArrowheads="1"/>
          </p:cNvSpPr>
          <p:nvPr/>
        </p:nvSpPr>
        <p:spPr bwMode="auto">
          <a:xfrm>
            <a:off x="4106880" y="4300201"/>
            <a:ext cx="276480" cy="16272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50 0 0"/>
              <a:gd name="G8" fmla="+- 84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7 0 0"/>
              <a:gd name="G19" fmla="+- 65499 0 0"/>
              <a:gd name="G20" fmla="+- 65472 0 0"/>
              <a:gd name="T0" fmla="*/ 96 w 191"/>
              <a:gd name="T1" fmla="*/ 117 h 117"/>
              <a:gd name="T2" fmla="*/ 126 w 191"/>
              <a:gd name="T3" fmla="*/ 115 h 117"/>
              <a:gd name="T4" fmla="*/ 152 w 191"/>
              <a:gd name="T5" fmla="*/ 108 h 117"/>
              <a:gd name="T6" fmla="*/ 172 w 191"/>
              <a:gd name="T7" fmla="*/ 97 h 117"/>
              <a:gd name="T8" fmla="*/ 187 w 191"/>
              <a:gd name="T9" fmla="*/ 84 h 117"/>
              <a:gd name="T10" fmla="*/ 191 w 191"/>
              <a:gd name="T11" fmla="*/ 67 h 117"/>
              <a:gd name="T12" fmla="*/ 187 w 191"/>
              <a:gd name="T13" fmla="*/ 50 h 117"/>
              <a:gd name="T14" fmla="*/ 172 w 191"/>
              <a:gd name="T15" fmla="*/ 32 h 117"/>
              <a:gd name="T16" fmla="*/ 152 w 191"/>
              <a:gd name="T17" fmla="*/ 17 h 117"/>
              <a:gd name="T18" fmla="*/ 126 w 191"/>
              <a:gd name="T19" fmla="*/ 6 h 117"/>
              <a:gd name="T20" fmla="*/ 96 w 191"/>
              <a:gd name="T21" fmla="*/ 0 h 117"/>
              <a:gd name="T22" fmla="*/ 65 w 191"/>
              <a:gd name="T23" fmla="*/ 6 h 117"/>
              <a:gd name="T24" fmla="*/ 39 w 191"/>
              <a:gd name="T25" fmla="*/ 17 h 117"/>
              <a:gd name="T26" fmla="*/ 18 w 191"/>
              <a:gd name="T27" fmla="*/ 32 h 117"/>
              <a:gd name="T28" fmla="*/ 3 w 191"/>
              <a:gd name="T29" fmla="*/ 50 h 117"/>
              <a:gd name="T30" fmla="*/ 0 w 191"/>
              <a:gd name="T31" fmla="*/ 67 h 117"/>
              <a:gd name="T32" fmla="*/ 3 w 191"/>
              <a:gd name="T33" fmla="*/ 84 h 117"/>
              <a:gd name="T34" fmla="*/ 18 w 191"/>
              <a:gd name="T35" fmla="*/ 97 h 117"/>
              <a:gd name="T36" fmla="*/ 39 w 191"/>
              <a:gd name="T37" fmla="*/ 108 h 117"/>
              <a:gd name="T38" fmla="*/ 65 w 191"/>
              <a:gd name="T39" fmla="*/ 115 h 117"/>
              <a:gd name="T40" fmla="*/ 96 w 191"/>
              <a:gd name="T41" fmla="*/ 117 h 117"/>
              <a:gd name="T42" fmla="*/ 0 w 191"/>
              <a:gd name="T43" fmla="*/ 0 h 117"/>
              <a:gd name="T44" fmla="*/ 191 w 191"/>
              <a:gd name="T45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91" h="117">
                <a:moveTo>
                  <a:pt x="96" y="117"/>
                </a:moveTo>
                <a:lnTo>
                  <a:pt x="126" y="115"/>
                </a:lnTo>
                <a:lnTo>
                  <a:pt x="152" y="108"/>
                </a:lnTo>
                <a:lnTo>
                  <a:pt x="172" y="97"/>
                </a:lnTo>
                <a:lnTo>
                  <a:pt x="187" y="84"/>
                </a:lnTo>
                <a:lnTo>
                  <a:pt x="191" y="67"/>
                </a:lnTo>
                <a:lnTo>
                  <a:pt x="187" y="50"/>
                </a:lnTo>
                <a:lnTo>
                  <a:pt x="172" y="32"/>
                </a:lnTo>
                <a:lnTo>
                  <a:pt x="152" y="17"/>
                </a:lnTo>
                <a:lnTo>
                  <a:pt x="126" y="6"/>
                </a:lnTo>
                <a:lnTo>
                  <a:pt x="96" y="0"/>
                </a:lnTo>
                <a:lnTo>
                  <a:pt x="65" y="6"/>
                </a:lnTo>
                <a:lnTo>
                  <a:pt x="39" y="17"/>
                </a:lnTo>
                <a:lnTo>
                  <a:pt x="18" y="32"/>
                </a:lnTo>
                <a:lnTo>
                  <a:pt x="3" y="50"/>
                </a:lnTo>
                <a:lnTo>
                  <a:pt x="0" y="67"/>
                </a:lnTo>
                <a:lnTo>
                  <a:pt x="3" y="84"/>
                </a:lnTo>
                <a:lnTo>
                  <a:pt x="18" y="97"/>
                </a:lnTo>
                <a:lnTo>
                  <a:pt x="39" y="108"/>
                </a:lnTo>
                <a:lnTo>
                  <a:pt x="65" y="115"/>
                </a:lnTo>
                <a:lnTo>
                  <a:pt x="96" y="117"/>
                </a:lnTo>
                <a:close/>
              </a:path>
            </a:pathLst>
          </a:custGeom>
          <a:solidFill>
            <a:srgbClr val="878787"/>
          </a:solidFill>
          <a:ln w="9360" cap="sq">
            <a:solidFill>
              <a:srgbClr val="87878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6" name="Freeform 304"/>
          <p:cNvSpPr>
            <a:spLocks noChangeArrowheads="1"/>
          </p:cNvSpPr>
          <p:nvPr/>
        </p:nvSpPr>
        <p:spPr bwMode="auto">
          <a:xfrm>
            <a:off x="4125601" y="4303081"/>
            <a:ext cx="239040" cy="13968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43 0 0"/>
              <a:gd name="G8" fmla="+- 70 0 0"/>
              <a:gd name="G9" fmla="+- 1 0 0"/>
              <a:gd name="G10" fmla="+- 1 0 0"/>
              <a:gd name="G11" fmla="*/ 1 16385 2"/>
              <a:gd name="G12" fmla="+- 1 0 0"/>
              <a:gd name="G13" fmla="+- 1 0 0"/>
              <a:gd name="G14" fmla="+- 1 0 0"/>
              <a:gd name="G15" fmla="+- 1 0 0"/>
              <a:gd name="G16" fmla="*/ 1 51565 51712"/>
              <a:gd name="G17" fmla="+- 1 0 0"/>
              <a:gd name="G18" fmla="+- 65527 0 0"/>
              <a:gd name="G19" fmla="+- 65503 0 0"/>
              <a:gd name="G20" fmla="+- 65479 0 0"/>
              <a:gd name="T0" fmla="*/ 83 w 165"/>
              <a:gd name="T1" fmla="*/ 100 h 100"/>
              <a:gd name="T2" fmla="*/ 109 w 165"/>
              <a:gd name="T3" fmla="*/ 98 h 100"/>
              <a:gd name="T4" fmla="*/ 131 w 165"/>
              <a:gd name="T5" fmla="*/ 93 h 100"/>
              <a:gd name="T6" fmla="*/ 150 w 165"/>
              <a:gd name="T7" fmla="*/ 83 h 100"/>
              <a:gd name="T8" fmla="*/ 161 w 165"/>
              <a:gd name="T9" fmla="*/ 70 h 100"/>
              <a:gd name="T10" fmla="*/ 165 w 165"/>
              <a:gd name="T11" fmla="*/ 57 h 100"/>
              <a:gd name="T12" fmla="*/ 161 w 165"/>
              <a:gd name="T13" fmla="*/ 43 h 100"/>
              <a:gd name="T14" fmla="*/ 150 w 165"/>
              <a:gd name="T15" fmla="*/ 26 h 100"/>
              <a:gd name="T16" fmla="*/ 131 w 165"/>
              <a:gd name="T17" fmla="*/ 13 h 100"/>
              <a:gd name="T18" fmla="*/ 109 w 165"/>
              <a:gd name="T19" fmla="*/ 4 h 100"/>
              <a:gd name="T20" fmla="*/ 83 w 165"/>
              <a:gd name="T21" fmla="*/ 0 h 100"/>
              <a:gd name="T22" fmla="*/ 57 w 165"/>
              <a:gd name="T23" fmla="*/ 4 h 100"/>
              <a:gd name="T24" fmla="*/ 33 w 165"/>
              <a:gd name="T25" fmla="*/ 13 h 100"/>
              <a:gd name="T26" fmla="*/ 16 w 165"/>
              <a:gd name="T27" fmla="*/ 26 h 100"/>
              <a:gd name="T28" fmla="*/ 3 w 165"/>
              <a:gd name="T29" fmla="*/ 43 h 100"/>
              <a:gd name="T30" fmla="*/ 0 w 165"/>
              <a:gd name="T31" fmla="*/ 57 h 100"/>
              <a:gd name="T32" fmla="*/ 3 w 165"/>
              <a:gd name="T33" fmla="*/ 70 h 100"/>
              <a:gd name="T34" fmla="*/ 16 w 165"/>
              <a:gd name="T35" fmla="*/ 83 h 100"/>
              <a:gd name="T36" fmla="*/ 33 w 165"/>
              <a:gd name="T37" fmla="*/ 93 h 100"/>
              <a:gd name="T38" fmla="*/ 57 w 165"/>
              <a:gd name="T39" fmla="*/ 98 h 100"/>
              <a:gd name="T40" fmla="*/ 83 w 165"/>
              <a:gd name="T41" fmla="*/ 100 h 100"/>
              <a:gd name="T42" fmla="*/ 0 w 165"/>
              <a:gd name="T43" fmla="*/ 0 h 100"/>
              <a:gd name="T44" fmla="*/ 165 w 165"/>
              <a:gd name="T45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T42" t="T43" r="T44" b="T45"/>
            <a:pathLst>
              <a:path w="165" h="100">
                <a:moveTo>
                  <a:pt x="83" y="100"/>
                </a:moveTo>
                <a:lnTo>
                  <a:pt x="109" y="98"/>
                </a:lnTo>
                <a:lnTo>
                  <a:pt x="131" y="93"/>
                </a:lnTo>
                <a:lnTo>
                  <a:pt x="150" y="83"/>
                </a:lnTo>
                <a:lnTo>
                  <a:pt x="161" y="70"/>
                </a:lnTo>
                <a:lnTo>
                  <a:pt x="165" y="57"/>
                </a:lnTo>
                <a:lnTo>
                  <a:pt x="161" y="43"/>
                </a:lnTo>
                <a:lnTo>
                  <a:pt x="150" y="26"/>
                </a:lnTo>
                <a:lnTo>
                  <a:pt x="131" y="13"/>
                </a:lnTo>
                <a:lnTo>
                  <a:pt x="109" y="4"/>
                </a:lnTo>
                <a:lnTo>
                  <a:pt x="83" y="0"/>
                </a:lnTo>
                <a:lnTo>
                  <a:pt x="57" y="4"/>
                </a:lnTo>
                <a:lnTo>
                  <a:pt x="33" y="13"/>
                </a:lnTo>
                <a:lnTo>
                  <a:pt x="16" y="26"/>
                </a:lnTo>
                <a:lnTo>
                  <a:pt x="3" y="43"/>
                </a:lnTo>
                <a:lnTo>
                  <a:pt x="0" y="57"/>
                </a:lnTo>
                <a:lnTo>
                  <a:pt x="3" y="70"/>
                </a:lnTo>
                <a:lnTo>
                  <a:pt x="16" y="83"/>
                </a:lnTo>
                <a:lnTo>
                  <a:pt x="33" y="93"/>
                </a:lnTo>
                <a:lnTo>
                  <a:pt x="57" y="98"/>
                </a:lnTo>
                <a:lnTo>
                  <a:pt x="83" y="100"/>
                </a:lnTo>
                <a:close/>
              </a:path>
            </a:pathLst>
          </a:custGeom>
          <a:solidFill>
            <a:srgbClr val="9F9F9F"/>
          </a:solidFill>
          <a:ln w="9360" cap="sq">
            <a:solidFill>
              <a:srgbClr val="9F9F9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7" name="Freeform 305"/>
          <p:cNvSpPr>
            <a:spLocks noChangeArrowheads="1"/>
          </p:cNvSpPr>
          <p:nvPr/>
        </p:nvSpPr>
        <p:spPr bwMode="auto">
          <a:xfrm>
            <a:off x="4144320" y="4305960"/>
            <a:ext cx="201600" cy="1152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65526 0 0"/>
              <a:gd name="G7" fmla="+- 1 0 0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3 0 0"/>
              <a:gd name="G16" fmla="+- 65499 0 0"/>
              <a:gd name="T0" fmla="*/ 70 w 139"/>
              <a:gd name="T1" fmla="*/ 83 h 83"/>
              <a:gd name="T2" fmla="*/ 96 w 139"/>
              <a:gd name="T3" fmla="*/ 81 h 83"/>
              <a:gd name="T4" fmla="*/ 118 w 139"/>
              <a:gd name="T5" fmla="*/ 72 h 83"/>
              <a:gd name="T6" fmla="*/ 133 w 139"/>
              <a:gd name="T7" fmla="*/ 61 h 83"/>
              <a:gd name="T8" fmla="*/ 139 w 139"/>
              <a:gd name="T9" fmla="*/ 46 h 83"/>
              <a:gd name="T10" fmla="*/ 133 w 139"/>
              <a:gd name="T11" fmla="*/ 31 h 83"/>
              <a:gd name="T12" fmla="*/ 118 w 139"/>
              <a:gd name="T13" fmla="*/ 17 h 83"/>
              <a:gd name="T14" fmla="*/ 96 w 139"/>
              <a:gd name="T15" fmla="*/ 4 h 83"/>
              <a:gd name="T16" fmla="*/ 70 w 139"/>
              <a:gd name="T17" fmla="*/ 0 h 83"/>
              <a:gd name="T18" fmla="*/ 42 w 139"/>
              <a:gd name="T19" fmla="*/ 4 h 83"/>
              <a:gd name="T20" fmla="*/ 20 w 139"/>
              <a:gd name="T21" fmla="*/ 17 h 83"/>
              <a:gd name="T22" fmla="*/ 5 w 139"/>
              <a:gd name="T23" fmla="*/ 31 h 83"/>
              <a:gd name="T24" fmla="*/ 0 w 139"/>
              <a:gd name="T25" fmla="*/ 46 h 83"/>
              <a:gd name="T26" fmla="*/ 5 w 139"/>
              <a:gd name="T27" fmla="*/ 61 h 83"/>
              <a:gd name="T28" fmla="*/ 20 w 139"/>
              <a:gd name="T29" fmla="*/ 72 h 83"/>
              <a:gd name="T30" fmla="*/ 42 w 139"/>
              <a:gd name="T31" fmla="*/ 81 h 83"/>
              <a:gd name="T32" fmla="*/ 70 w 139"/>
              <a:gd name="T33" fmla="*/ 83 h 83"/>
              <a:gd name="T34" fmla="*/ 0 w 139"/>
              <a:gd name="T35" fmla="*/ 0 h 83"/>
              <a:gd name="T36" fmla="*/ 139 w 139"/>
              <a:gd name="T3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139" h="83">
                <a:moveTo>
                  <a:pt x="70" y="83"/>
                </a:moveTo>
                <a:lnTo>
                  <a:pt x="96" y="81"/>
                </a:lnTo>
                <a:lnTo>
                  <a:pt x="118" y="72"/>
                </a:lnTo>
                <a:lnTo>
                  <a:pt x="133" y="61"/>
                </a:lnTo>
                <a:lnTo>
                  <a:pt x="139" y="46"/>
                </a:lnTo>
                <a:lnTo>
                  <a:pt x="133" y="31"/>
                </a:lnTo>
                <a:lnTo>
                  <a:pt x="118" y="17"/>
                </a:lnTo>
                <a:lnTo>
                  <a:pt x="96" y="4"/>
                </a:lnTo>
                <a:lnTo>
                  <a:pt x="70" y="0"/>
                </a:lnTo>
                <a:lnTo>
                  <a:pt x="42" y="4"/>
                </a:lnTo>
                <a:lnTo>
                  <a:pt x="20" y="17"/>
                </a:lnTo>
                <a:lnTo>
                  <a:pt x="5" y="31"/>
                </a:lnTo>
                <a:lnTo>
                  <a:pt x="0" y="46"/>
                </a:lnTo>
                <a:lnTo>
                  <a:pt x="5" y="61"/>
                </a:lnTo>
                <a:lnTo>
                  <a:pt x="20" y="72"/>
                </a:lnTo>
                <a:lnTo>
                  <a:pt x="42" y="81"/>
                </a:lnTo>
                <a:lnTo>
                  <a:pt x="70" y="83"/>
                </a:lnTo>
                <a:close/>
              </a:path>
            </a:pathLst>
          </a:custGeom>
          <a:solidFill>
            <a:srgbClr val="B7B7B7"/>
          </a:solidFill>
          <a:ln w="9360" cap="sq">
            <a:solidFill>
              <a:srgbClr val="B7B7B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8" name="Freeform 306"/>
          <p:cNvSpPr>
            <a:spLocks noChangeArrowheads="1"/>
          </p:cNvSpPr>
          <p:nvPr/>
        </p:nvSpPr>
        <p:spPr bwMode="auto">
          <a:xfrm>
            <a:off x="4163041" y="4305961"/>
            <a:ext cx="164160" cy="9504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*/ 1 26509 57600"/>
              <a:gd name="G6" fmla="+- 65530 0 0"/>
              <a:gd name="G7" fmla="*/ 1 40813 51712"/>
              <a:gd name="G8" fmla="+- 1 0 0"/>
              <a:gd name="G9" fmla="*/ 1 16385 2"/>
              <a:gd name="G10" fmla="+- 1 0 0"/>
              <a:gd name="G11" fmla="+- 1 0 0"/>
              <a:gd name="G12" fmla="+- 1 0 0"/>
              <a:gd name="G13" fmla="*/ 1 51565 51712"/>
              <a:gd name="G14" fmla="+- 1 0 0"/>
              <a:gd name="G15" fmla="+- 65525 0 0"/>
              <a:gd name="G16" fmla="+- 65507 0 0"/>
              <a:gd name="T0" fmla="*/ 57 w 113"/>
              <a:gd name="T1" fmla="*/ 68 h 68"/>
              <a:gd name="T2" fmla="*/ 79 w 113"/>
              <a:gd name="T3" fmla="*/ 67 h 68"/>
              <a:gd name="T4" fmla="*/ 96 w 113"/>
              <a:gd name="T5" fmla="*/ 61 h 68"/>
              <a:gd name="T6" fmla="*/ 109 w 113"/>
              <a:gd name="T7" fmla="*/ 50 h 68"/>
              <a:gd name="T8" fmla="*/ 113 w 113"/>
              <a:gd name="T9" fmla="*/ 39 h 68"/>
              <a:gd name="T10" fmla="*/ 109 w 113"/>
              <a:gd name="T11" fmla="*/ 26 h 68"/>
              <a:gd name="T12" fmla="*/ 96 w 113"/>
              <a:gd name="T13" fmla="*/ 13 h 68"/>
              <a:gd name="T14" fmla="*/ 79 w 113"/>
              <a:gd name="T15" fmla="*/ 4 h 68"/>
              <a:gd name="T16" fmla="*/ 57 w 113"/>
              <a:gd name="T17" fmla="*/ 0 h 68"/>
              <a:gd name="T18" fmla="*/ 35 w 113"/>
              <a:gd name="T19" fmla="*/ 4 h 68"/>
              <a:gd name="T20" fmla="*/ 16 w 113"/>
              <a:gd name="T21" fmla="*/ 13 h 68"/>
              <a:gd name="T22" fmla="*/ 5 w 113"/>
              <a:gd name="T23" fmla="*/ 26 h 68"/>
              <a:gd name="T24" fmla="*/ 0 w 113"/>
              <a:gd name="T25" fmla="*/ 39 h 68"/>
              <a:gd name="T26" fmla="*/ 5 w 113"/>
              <a:gd name="T27" fmla="*/ 50 h 68"/>
              <a:gd name="T28" fmla="*/ 16 w 113"/>
              <a:gd name="T29" fmla="*/ 61 h 68"/>
              <a:gd name="T30" fmla="*/ 35 w 113"/>
              <a:gd name="T31" fmla="*/ 67 h 68"/>
              <a:gd name="T32" fmla="*/ 57 w 113"/>
              <a:gd name="T33" fmla="*/ 68 h 68"/>
              <a:gd name="T34" fmla="*/ 0 w 113"/>
              <a:gd name="T35" fmla="*/ 0 h 68"/>
              <a:gd name="T36" fmla="*/ 113 w 113"/>
              <a:gd name="T3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T34" t="T35" r="T36" b="T37"/>
            <a:pathLst>
              <a:path w="113" h="68">
                <a:moveTo>
                  <a:pt x="57" y="68"/>
                </a:moveTo>
                <a:lnTo>
                  <a:pt x="79" y="67"/>
                </a:lnTo>
                <a:lnTo>
                  <a:pt x="96" y="61"/>
                </a:lnTo>
                <a:lnTo>
                  <a:pt x="109" y="50"/>
                </a:lnTo>
                <a:lnTo>
                  <a:pt x="113" y="39"/>
                </a:lnTo>
                <a:lnTo>
                  <a:pt x="109" y="26"/>
                </a:lnTo>
                <a:lnTo>
                  <a:pt x="96" y="13"/>
                </a:lnTo>
                <a:lnTo>
                  <a:pt x="79" y="4"/>
                </a:lnTo>
                <a:lnTo>
                  <a:pt x="57" y="0"/>
                </a:lnTo>
                <a:lnTo>
                  <a:pt x="35" y="4"/>
                </a:lnTo>
                <a:lnTo>
                  <a:pt x="16" y="13"/>
                </a:lnTo>
                <a:lnTo>
                  <a:pt x="5" y="26"/>
                </a:lnTo>
                <a:lnTo>
                  <a:pt x="0" y="39"/>
                </a:lnTo>
                <a:lnTo>
                  <a:pt x="5" y="50"/>
                </a:lnTo>
                <a:lnTo>
                  <a:pt x="16" y="61"/>
                </a:lnTo>
                <a:lnTo>
                  <a:pt x="35" y="67"/>
                </a:lnTo>
                <a:lnTo>
                  <a:pt x="57" y="68"/>
                </a:lnTo>
                <a:close/>
              </a:path>
            </a:pathLst>
          </a:custGeom>
          <a:solidFill>
            <a:srgbClr val="CFCFCF"/>
          </a:solidFill>
          <a:ln w="9360" cap="sq">
            <a:solidFill>
              <a:srgbClr val="CFCF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" name="Freeform 307"/>
          <p:cNvSpPr>
            <a:spLocks noChangeArrowheads="1"/>
          </p:cNvSpPr>
          <p:nvPr/>
        </p:nvSpPr>
        <p:spPr bwMode="auto">
          <a:xfrm>
            <a:off x="4184641" y="4308841"/>
            <a:ext cx="122400" cy="720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*/ 1 0 51712"/>
              <a:gd name="G6" fmla="+- 41 0 0"/>
              <a:gd name="G7" fmla="+- 1 0 0"/>
              <a:gd name="G8" fmla="*/ 1 16385 2"/>
              <a:gd name="G9" fmla="+- 1 0 0"/>
              <a:gd name="G10" fmla="+- 1 0 0"/>
              <a:gd name="G11" fmla="+- 1 0 0"/>
              <a:gd name="G12" fmla="+- 1 0 0"/>
              <a:gd name="G13" fmla="*/ 1 0 51712"/>
              <a:gd name="G14" fmla="*/ 1 6295 25856"/>
              <a:gd name="G15" fmla="*/ G14 1 180"/>
              <a:gd name="G16" fmla="*/ G13 1 G15"/>
              <a:gd name="G17" fmla="+- 14 0 0"/>
              <a:gd name="T0" fmla="*/ 42 w 85"/>
              <a:gd name="T1" fmla="*/ 52 h 52"/>
              <a:gd name="T2" fmla="*/ 64 w 85"/>
              <a:gd name="T3" fmla="*/ 50 h 52"/>
              <a:gd name="T4" fmla="*/ 79 w 85"/>
              <a:gd name="T5" fmla="*/ 41 h 52"/>
              <a:gd name="T6" fmla="*/ 85 w 85"/>
              <a:gd name="T7" fmla="*/ 29 h 52"/>
              <a:gd name="T8" fmla="*/ 83 w 85"/>
              <a:gd name="T9" fmla="*/ 20 h 52"/>
              <a:gd name="T10" fmla="*/ 72 w 85"/>
              <a:gd name="T11" fmla="*/ 9 h 52"/>
              <a:gd name="T12" fmla="*/ 59 w 85"/>
              <a:gd name="T13" fmla="*/ 3 h 52"/>
              <a:gd name="T14" fmla="*/ 42 w 85"/>
              <a:gd name="T15" fmla="*/ 0 h 52"/>
              <a:gd name="T16" fmla="*/ 25 w 85"/>
              <a:gd name="T17" fmla="*/ 3 h 52"/>
              <a:gd name="T18" fmla="*/ 11 w 85"/>
              <a:gd name="T19" fmla="*/ 9 h 52"/>
              <a:gd name="T20" fmla="*/ 1 w 85"/>
              <a:gd name="T21" fmla="*/ 20 h 52"/>
              <a:gd name="T22" fmla="*/ 0 w 85"/>
              <a:gd name="T23" fmla="*/ 29 h 52"/>
              <a:gd name="T24" fmla="*/ 5 w 85"/>
              <a:gd name="T25" fmla="*/ 41 h 52"/>
              <a:gd name="T26" fmla="*/ 20 w 85"/>
              <a:gd name="T27" fmla="*/ 50 h 52"/>
              <a:gd name="T28" fmla="*/ 42 w 85"/>
              <a:gd name="T29" fmla="*/ 52 h 52"/>
              <a:gd name="T30" fmla="*/ 0 w 85"/>
              <a:gd name="T31" fmla="*/ 0 h 52"/>
              <a:gd name="T32" fmla="*/ 85 w 85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T30" t="T31" r="T32" b="T33"/>
            <a:pathLst>
              <a:path w="85" h="52">
                <a:moveTo>
                  <a:pt x="42" y="52"/>
                </a:moveTo>
                <a:lnTo>
                  <a:pt x="64" y="50"/>
                </a:lnTo>
                <a:lnTo>
                  <a:pt x="79" y="41"/>
                </a:lnTo>
                <a:lnTo>
                  <a:pt x="85" y="29"/>
                </a:lnTo>
                <a:lnTo>
                  <a:pt x="83" y="20"/>
                </a:lnTo>
                <a:lnTo>
                  <a:pt x="72" y="9"/>
                </a:lnTo>
                <a:lnTo>
                  <a:pt x="59" y="3"/>
                </a:lnTo>
                <a:lnTo>
                  <a:pt x="42" y="0"/>
                </a:lnTo>
                <a:lnTo>
                  <a:pt x="25" y="3"/>
                </a:lnTo>
                <a:lnTo>
                  <a:pt x="11" y="9"/>
                </a:lnTo>
                <a:lnTo>
                  <a:pt x="1" y="20"/>
                </a:lnTo>
                <a:lnTo>
                  <a:pt x="0" y="29"/>
                </a:lnTo>
                <a:lnTo>
                  <a:pt x="5" y="41"/>
                </a:lnTo>
                <a:lnTo>
                  <a:pt x="20" y="50"/>
                </a:lnTo>
                <a:lnTo>
                  <a:pt x="42" y="52"/>
                </a:lnTo>
                <a:close/>
              </a:path>
            </a:pathLst>
          </a:custGeom>
          <a:solidFill>
            <a:srgbClr val="E7E7E7"/>
          </a:solidFill>
          <a:ln w="9360" cap="sq">
            <a:solidFill>
              <a:srgbClr val="E7E7E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" name="Freeform 308"/>
          <p:cNvSpPr>
            <a:spLocks noChangeArrowheads="1"/>
          </p:cNvSpPr>
          <p:nvPr/>
        </p:nvSpPr>
        <p:spPr bwMode="auto">
          <a:xfrm>
            <a:off x="4201920" y="4311721"/>
            <a:ext cx="86400" cy="4896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*/ 1 0 51712"/>
              <a:gd name="G5" fmla="+- 15 0 0"/>
              <a:gd name="G6" fmla="+- 1 0 0"/>
              <a:gd name="G7" fmla="*/ 1 16385 2"/>
              <a:gd name="G8" fmla="+- 1 0 0"/>
              <a:gd name="G9" fmla="+- 1 0 0"/>
              <a:gd name="G10" fmla="*/ 1 51565 51712"/>
              <a:gd name="G11" fmla="+- 4 0 0"/>
              <a:gd name="G12" fmla="+- 65526 0 0"/>
              <a:gd name="T0" fmla="*/ 30 w 60"/>
              <a:gd name="T1" fmla="*/ 35 h 35"/>
              <a:gd name="T2" fmla="*/ 45 w 60"/>
              <a:gd name="T3" fmla="*/ 33 h 35"/>
              <a:gd name="T4" fmla="*/ 56 w 60"/>
              <a:gd name="T5" fmla="*/ 27 h 35"/>
              <a:gd name="T6" fmla="*/ 60 w 60"/>
              <a:gd name="T7" fmla="*/ 20 h 35"/>
              <a:gd name="T8" fmla="*/ 56 w 60"/>
              <a:gd name="T9" fmla="*/ 11 h 35"/>
              <a:gd name="T10" fmla="*/ 45 w 60"/>
              <a:gd name="T11" fmla="*/ 1 h 35"/>
              <a:gd name="T12" fmla="*/ 30 w 60"/>
              <a:gd name="T13" fmla="*/ 0 h 35"/>
              <a:gd name="T14" fmla="*/ 15 w 60"/>
              <a:gd name="T15" fmla="*/ 1 h 35"/>
              <a:gd name="T16" fmla="*/ 4 w 60"/>
              <a:gd name="T17" fmla="*/ 11 h 35"/>
              <a:gd name="T18" fmla="*/ 0 w 60"/>
              <a:gd name="T19" fmla="*/ 20 h 35"/>
              <a:gd name="T20" fmla="*/ 4 w 60"/>
              <a:gd name="T21" fmla="*/ 27 h 35"/>
              <a:gd name="T22" fmla="*/ 15 w 60"/>
              <a:gd name="T23" fmla="*/ 33 h 35"/>
              <a:gd name="T24" fmla="*/ 30 w 60"/>
              <a:gd name="T25" fmla="*/ 35 h 35"/>
              <a:gd name="T26" fmla="*/ 0 w 60"/>
              <a:gd name="T27" fmla="*/ 0 h 35"/>
              <a:gd name="T28" fmla="*/ 60 w 60"/>
              <a:gd name="T2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T26" t="T27" r="T28" b="T29"/>
            <a:pathLst>
              <a:path w="60" h="35">
                <a:moveTo>
                  <a:pt x="30" y="35"/>
                </a:moveTo>
                <a:lnTo>
                  <a:pt x="45" y="33"/>
                </a:lnTo>
                <a:lnTo>
                  <a:pt x="56" y="27"/>
                </a:lnTo>
                <a:lnTo>
                  <a:pt x="60" y="20"/>
                </a:lnTo>
                <a:lnTo>
                  <a:pt x="56" y="11"/>
                </a:lnTo>
                <a:lnTo>
                  <a:pt x="45" y="1"/>
                </a:lnTo>
                <a:lnTo>
                  <a:pt x="30" y="0"/>
                </a:lnTo>
                <a:lnTo>
                  <a:pt x="15" y="1"/>
                </a:lnTo>
                <a:lnTo>
                  <a:pt x="4" y="11"/>
                </a:lnTo>
                <a:lnTo>
                  <a:pt x="0" y="20"/>
                </a:lnTo>
                <a:lnTo>
                  <a:pt x="4" y="27"/>
                </a:lnTo>
                <a:lnTo>
                  <a:pt x="15" y="33"/>
                </a:lnTo>
                <a:lnTo>
                  <a:pt x="30" y="35"/>
                </a:lnTo>
                <a:close/>
              </a:path>
            </a:pathLst>
          </a:cu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1" name="Group 309"/>
          <p:cNvGrpSpPr>
            <a:grpSpLocks/>
          </p:cNvGrpSpPr>
          <p:nvPr/>
        </p:nvGrpSpPr>
        <p:grpSpPr bwMode="auto">
          <a:xfrm>
            <a:off x="4438081" y="1875242"/>
            <a:ext cx="1248480" cy="632160"/>
            <a:chOff x="3082" y="1302"/>
            <a:chExt cx="867" cy="439"/>
          </a:xfrm>
        </p:grpSpPr>
        <p:sp>
          <p:nvSpPr>
            <p:cNvPr id="3382" name="Freeform 310"/>
            <p:cNvSpPr>
              <a:spLocks noChangeArrowheads="1"/>
            </p:cNvSpPr>
            <p:nvPr/>
          </p:nvSpPr>
          <p:spPr bwMode="auto">
            <a:xfrm>
              <a:off x="3644" y="1565"/>
              <a:ext cx="151" cy="160"/>
            </a:xfrm>
            <a:custGeom>
              <a:avLst/>
              <a:gdLst>
                <a:gd name="G0" fmla="+- 65533 0 0"/>
                <a:gd name="G1" fmla="+- 65520 0 0"/>
                <a:gd name="G2" fmla="+- 53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65529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65533 0 0"/>
                <a:gd name="G24" fmla="+- 65521 0 0"/>
                <a:gd name="G25" fmla="+- 65505 0 0"/>
                <a:gd name="T0" fmla="*/ 0 w 152"/>
                <a:gd name="T1" fmla="*/ 0 h 168"/>
                <a:gd name="T2" fmla="*/ 0 w 152"/>
                <a:gd name="T3" fmla="*/ 3 h 168"/>
                <a:gd name="T4" fmla="*/ 0 w 152"/>
                <a:gd name="T5" fmla="*/ 15 h 168"/>
                <a:gd name="T6" fmla="*/ 2 w 152"/>
                <a:gd name="T7" fmla="*/ 33 h 168"/>
                <a:gd name="T8" fmla="*/ 5 w 152"/>
                <a:gd name="T9" fmla="*/ 53 h 168"/>
                <a:gd name="T10" fmla="*/ 13 w 152"/>
                <a:gd name="T11" fmla="*/ 76 h 168"/>
                <a:gd name="T12" fmla="*/ 24 w 152"/>
                <a:gd name="T13" fmla="*/ 100 h 168"/>
                <a:gd name="T14" fmla="*/ 39 w 152"/>
                <a:gd name="T15" fmla="*/ 120 h 168"/>
                <a:gd name="T16" fmla="*/ 59 w 152"/>
                <a:gd name="T17" fmla="*/ 139 h 168"/>
                <a:gd name="T18" fmla="*/ 85 w 152"/>
                <a:gd name="T19" fmla="*/ 150 h 168"/>
                <a:gd name="T20" fmla="*/ 78 w 152"/>
                <a:gd name="T21" fmla="*/ 165 h 168"/>
                <a:gd name="T22" fmla="*/ 152 w 152"/>
                <a:gd name="T23" fmla="*/ 168 h 168"/>
                <a:gd name="T24" fmla="*/ 124 w 152"/>
                <a:gd name="T25" fmla="*/ 98 h 168"/>
                <a:gd name="T26" fmla="*/ 115 w 152"/>
                <a:gd name="T27" fmla="*/ 115 h 168"/>
                <a:gd name="T28" fmla="*/ 111 w 152"/>
                <a:gd name="T29" fmla="*/ 115 h 168"/>
                <a:gd name="T30" fmla="*/ 106 w 152"/>
                <a:gd name="T31" fmla="*/ 117 h 168"/>
                <a:gd name="T32" fmla="*/ 96 w 152"/>
                <a:gd name="T33" fmla="*/ 115 h 168"/>
                <a:gd name="T34" fmla="*/ 83 w 152"/>
                <a:gd name="T35" fmla="*/ 111 h 168"/>
                <a:gd name="T36" fmla="*/ 68 w 152"/>
                <a:gd name="T37" fmla="*/ 104 h 168"/>
                <a:gd name="T38" fmla="*/ 52 w 152"/>
                <a:gd name="T39" fmla="*/ 89 h 168"/>
                <a:gd name="T40" fmla="*/ 35 w 152"/>
                <a:gd name="T41" fmla="*/ 68 h 168"/>
                <a:gd name="T42" fmla="*/ 16 w 152"/>
                <a:gd name="T43" fmla="*/ 39 h 168"/>
                <a:gd name="T44" fmla="*/ 0 w 152"/>
                <a:gd name="T45" fmla="*/ 0 h 168"/>
                <a:gd name="T46" fmla="*/ 0 w 152"/>
                <a:gd name="T47" fmla="*/ 0 h 168"/>
                <a:gd name="T48" fmla="*/ 152 w 152"/>
                <a:gd name="T4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52" h="168">
                  <a:moveTo>
                    <a:pt x="0" y="0"/>
                  </a:moveTo>
                  <a:lnTo>
                    <a:pt x="0" y="3"/>
                  </a:lnTo>
                  <a:lnTo>
                    <a:pt x="0" y="15"/>
                  </a:lnTo>
                  <a:lnTo>
                    <a:pt x="2" y="33"/>
                  </a:lnTo>
                  <a:lnTo>
                    <a:pt x="5" y="53"/>
                  </a:lnTo>
                  <a:lnTo>
                    <a:pt x="13" y="76"/>
                  </a:lnTo>
                  <a:lnTo>
                    <a:pt x="24" y="100"/>
                  </a:lnTo>
                  <a:lnTo>
                    <a:pt x="39" y="120"/>
                  </a:lnTo>
                  <a:lnTo>
                    <a:pt x="59" y="139"/>
                  </a:lnTo>
                  <a:lnTo>
                    <a:pt x="85" y="150"/>
                  </a:lnTo>
                  <a:lnTo>
                    <a:pt x="78" y="165"/>
                  </a:lnTo>
                  <a:lnTo>
                    <a:pt x="152" y="168"/>
                  </a:lnTo>
                  <a:lnTo>
                    <a:pt x="124" y="98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06" y="117"/>
                  </a:lnTo>
                  <a:lnTo>
                    <a:pt x="96" y="115"/>
                  </a:lnTo>
                  <a:lnTo>
                    <a:pt x="83" y="111"/>
                  </a:lnTo>
                  <a:lnTo>
                    <a:pt x="68" y="104"/>
                  </a:lnTo>
                  <a:lnTo>
                    <a:pt x="52" y="89"/>
                  </a:lnTo>
                  <a:lnTo>
                    <a:pt x="35" y="68"/>
                  </a:lnTo>
                  <a:lnTo>
                    <a:pt x="16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360" cap="sq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" name="Freeform 311"/>
            <p:cNvSpPr>
              <a:spLocks noChangeArrowheads="1"/>
            </p:cNvSpPr>
            <p:nvPr/>
          </p:nvSpPr>
          <p:spPr bwMode="auto">
            <a:xfrm>
              <a:off x="3649" y="1573"/>
              <a:ext cx="143" cy="168"/>
            </a:xfrm>
            <a:custGeom>
              <a:avLst/>
              <a:gdLst>
                <a:gd name="G0" fmla="+- 65532 0 0"/>
                <a:gd name="G1" fmla="+- 65520 0 0"/>
                <a:gd name="G2" fmla="+- 56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65529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65532 0 0"/>
                <a:gd name="G24" fmla="+- 65519 0 0"/>
                <a:gd name="G25" fmla="+- 65503 0 0"/>
                <a:gd name="T0" fmla="*/ 0 w 144"/>
                <a:gd name="T1" fmla="*/ 0 h 176"/>
                <a:gd name="T2" fmla="*/ 0 w 144"/>
                <a:gd name="T3" fmla="*/ 4 h 176"/>
                <a:gd name="T4" fmla="*/ 0 w 144"/>
                <a:gd name="T5" fmla="*/ 17 h 176"/>
                <a:gd name="T6" fmla="*/ 0 w 144"/>
                <a:gd name="T7" fmla="*/ 33 h 176"/>
                <a:gd name="T8" fmla="*/ 3 w 144"/>
                <a:gd name="T9" fmla="*/ 56 h 176"/>
                <a:gd name="T10" fmla="*/ 11 w 144"/>
                <a:gd name="T11" fmla="*/ 78 h 176"/>
                <a:gd name="T12" fmla="*/ 20 w 144"/>
                <a:gd name="T13" fmla="*/ 102 h 176"/>
                <a:gd name="T14" fmla="*/ 35 w 144"/>
                <a:gd name="T15" fmla="*/ 122 h 176"/>
                <a:gd name="T16" fmla="*/ 53 w 144"/>
                <a:gd name="T17" fmla="*/ 141 h 176"/>
                <a:gd name="T18" fmla="*/ 79 w 144"/>
                <a:gd name="T19" fmla="*/ 156 h 176"/>
                <a:gd name="T20" fmla="*/ 72 w 144"/>
                <a:gd name="T21" fmla="*/ 169 h 176"/>
                <a:gd name="T22" fmla="*/ 144 w 144"/>
                <a:gd name="T23" fmla="*/ 176 h 176"/>
                <a:gd name="T24" fmla="*/ 118 w 144"/>
                <a:gd name="T25" fmla="*/ 102 h 176"/>
                <a:gd name="T26" fmla="*/ 109 w 144"/>
                <a:gd name="T27" fmla="*/ 121 h 176"/>
                <a:gd name="T28" fmla="*/ 107 w 144"/>
                <a:gd name="T29" fmla="*/ 121 h 176"/>
                <a:gd name="T30" fmla="*/ 100 w 144"/>
                <a:gd name="T31" fmla="*/ 121 h 176"/>
                <a:gd name="T32" fmla="*/ 90 w 144"/>
                <a:gd name="T33" fmla="*/ 119 h 176"/>
                <a:gd name="T34" fmla="*/ 79 w 144"/>
                <a:gd name="T35" fmla="*/ 115 h 176"/>
                <a:gd name="T36" fmla="*/ 64 w 144"/>
                <a:gd name="T37" fmla="*/ 106 h 176"/>
                <a:gd name="T38" fmla="*/ 48 w 144"/>
                <a:gd name="T39" fmla="*/ 93 h 176"/>
                <a:gd name="T40" fmla="*/ 31 w 144"/>
                <a:gd name="T41" fmla="*/ 70 h 176"/>
                <a:gd name="T42" fmla="*/ 14 w 144"/>
                <a:gd name="T43" fmla="*/ 41 h 176"/>
                <a:gd name="T44" fmla="*/ 0 w 144"/>
                <a:gd name="T45" fmla="*/ 0 h 176"/>
                <a:gd name="T46" fmla="*/ 0 w 144"/>
                <a:gd name="T47" fmla="*/ 0 h 176"/>
                <a:gd name="T48" fmla="*/ 144 w 144"/>
                <a:gd name="T4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36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" name="Text Box 312"/>
            <p:cNvSpPr txBox="1">
              <a:spLocks noChangeArrowheads="1"/>
            </p:cNvSpPr>
            <p:nvPr/>
          </p:nvSpPr>
          <p:spPr bwMode="auto">
            <a:xfrm>
              <a:off x="3082" y="1302"/>
              <a:ext cx="867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0">
                <a:spcBef>
                  <a:spcPts val="680"/>
                </a:spcBef>
              </a:pPr>
              <a:r>
                <a:rPr lang="en-US" sz="1089">
                  <a:cs typeface="Arial" panose="020B0604020202020204" pitchFamily="34" charset="0"/>
                </a:rPr>
                <a:t>Add 5 cryomodules</a:t>
              </a:r>
            </a:p>
          </p:txBody>
        </p:sp>
      </p:grpSp>
      <p:grpSp>
        <p:nvGrpSpPr>
          <p:cNvPr id="3385" name="Group 313"/>
          <p:cNvGrpSpPr>
            <a:grpSpLocks/>
          </p:cNvGrpSpPr>
          <p:nvPr/>
        </p:nvGrpSpPr>
        <p:grpSpPr bwMode="auto">
          <a:xfrm>
            <a:off x="5476321" y="3704037"/>
            <a:ext cx="1248480" cy="476640"/>
            <a:chOff x="3803" y="2572"/>
            <a:chExt cx="867" cy="331"/>
          </a:xfrm>
        </p:grpSpPr>
        <p:sp>
          <p:nvSpPr>
            <p:cNvPr id="3386" name="Freeform 314"/>
            <p:cNvSpPr>
              <a:spLocks noChangeArrowheads="1"/>
            </p:cNvSpPr>
            <p:nvPr/>
          </p:nvSpPr>
          <p:spPr bwMode="auto">
            <a:xfrm>
              <a:off x="3927" y="2572"/>
              <a:ext cx="175" cy="13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4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26 0 0"/>
                <a:gd name="G24" fmla="+- 15 0 0"/>
                <a:gd name="G25" fmla="+- 65535 0 0"/>
                <a:gd name="T0" fmla="*/ 176 w 176"/>
                <a:gd name="T1" fmla="*/ 144 h 146"/>
                <a:gd name="T2" fmla="*/ 172 w 176"/>
                <a:gd name="T3" fmla="*/ 146 h 146"/>
                <a:gd name="T4" fmla="*/ 159 w 176"/>
                <a:gd name="T5" fmla="*/ 144 h 146"/>
                <a:gd name="T6" fmla="*/ 143 w 176"/>
                <a:gd name="T7" fmla="*/ 144 h 146"/>
                <a:gd name="T8" fmla="*/ 122 w 176"/>
                <a:gd name="T9" fmla="*/ 141 h 146"/>
                <a:gd name="T10" fmla="*/ 98 w 176"/>
                <a:gd name="T11" fmla="*/ 135 h 146"/>
                <a:gd name="T12" fmla="*/ 74 w 176"/>
                <a:gd name="T13" fmla="*/ 126 h 146"/>
                <a:gd name="T14" fmla="*/ 54 w 176"/>
                <a:gd name="T15" fmla="*/ 111 h 146"/>
                <a:gd name="T16" fmla="*/ 33 w 176"/>
                <a:gd name="T17" fmla="*/ 93 h 146"/>
                <a:gd name="T18" fmla="*/ 20 w 176"/>
                <a:gd name="T19" fmla="*/ 67 h 146"/>
                <a:gd name="T20" fmla="*/ 7 w 176"/>
                <a:gd name="T21" fmla="*/ 74 h 146"/>
                <a:gd name="T22" fmla="*/ 0 w 176"/>
                <a:gd name="T23" fmla="*/ 0 h 146"/>
                <a:gd name="T24" fmla="*/ 72 w 176"/>
                <a:gd name="T25" fmla="*/ 26 h 146"/>
                <a:gd name="T26" fmla="*/ 55 w 176"/>
                <a:gd name="T27" fmla="*/ 35 h 146"/>
                <a:gd name="T28" fmla="*/ 55 w 176"/>
                <a:gd name="T29" fmla="*/ 39 h 146"/>
                <a:gd name="T30" fmla="*/ 55 w 176"/>
                <a:gd name="T31" fmla="*/ 44 h 146"/>
                <a:gd name="T32" fmla="*/ 55 w 176"/>
                <a:gd name="T33" fmla="*/ 54 h 146"/>
                <a:gd name="T34" fmla="*/ 61 w 176"/>
                <a:gd name="T35" fmla="*/ 67 h 146"/>
                <a:gd name="T36" fmla="*/ 68 w 176"/>
                <a:gd name="T37" fmla="*/ 81 h 146"/>
                <a:gd name="T38" fmla="*/ 83 w 176"/>
                <a:gd name="T39" fmla="*/ 96 h 146"/>
                <a:gd name="T40" fmla="*/ 106 w 176"/>
                <a:gd name="T41" fmla="*/ 113 h 146"/>
                <a:gd name="T42" fmla="*/ 135 w 176"/>
                <a:gd name="T43" fmla="*/ 130 h 146"/>
                <a:gd name="T44" fmla="*/ 176 w 176"/>
                <a:gd name="T45" fmla="*/ 144 h 146"/>
                <a:gd name="T46" fmla="*/ 0 w 176"/>
                <a:gd name="T47" fmla="*/ 0 h 146"/>
                <a:gd name="T48" fmla="*/ 176 w 176"/>
                <a:gd name="T4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76" h="146">
                  <a:moveTo>
                    <a:pt x="176" y="144"/>
                  </a:moveTo>
                  <a:lnTo>
                    <a:pt x="172" y="146"/>
                  </a:lnTo>
                  <a:lnTo>
                    <a:pt x="159" y="144"/>
                  </a:lnTo>
                  <a:lnTo>
                    <a:pt x="143" y="144"/>
                  </a:lnTo>
                  <a:lnTo>
                    <a:pt x="122" y="141"/>
                  </a:lnTo>
                  <a:lnTo>
                    <a:pt x="98" y="135"/>
                  </a:lnTo>
                  <a:lnTo>
                    <a:pt x="74" y="126"/>
                  </a:lnTo>
                  <a:lnTo>
                    <a:pt x="54" y="111"/>
                  </a:lnTo>
                  <a:lnTo>
                    <a:pt x="33" y="93"/>
                  </a:lnTo>
                  <a:lnTo>
                    <a:pt x="20" y="67"/>
                  </a:lnTo>
                  <a:lnTo>
                    <a:pt x="7" y="74"/>
                  </a:lnTo>
                  <a:lnTo>
                    <a:pt x="0" y="0"/>
                  </a:lnTo>
                  <a:lnTo>
                    <a:pt x="72" y="26"/>
                  </a:lnTo>
                  <a:lnTo>
                    <a:pt x="55" y="35"/>
                  </a:lnTo>
                  <a:lnTo>
                    <a:pt x="55" y="39"/>
                  </a:lnTo>
                  <a:lnTo>
                    <a:pt x="55" y="44"/>
                  </a:lnTo>
                  <a:lnTo>
                    <a:pt x="55" y="54"/>
                  </a:lnTo>
                  <a:lnTo>
                    <a:pt x="61" y="67"/>
                  </a:lnTo>
                  <a:lnTo>
                    <a:pt x="68" y="81"/>
                  </a:lnTo>
                  <a:lnTo>
                    <a:pt x="83" y="96"/>
                  </a:lnTo>
                  <a:lnTo>
                    <a:pt x="106" y="113"/>
                  </a:lnTo>
                  <a:lnTo>
                    <a:pt x="135" y="130"/>
                  </a:lnTo>
                  <a:lnTo>
                    <a:pt x="176" y="144"/>
                  </a:lnTo>
                  <a:close/>
                </a:path>
              </a:pathLst>
            </a:custGeom>
            <a:solidFill>
              <a:srgbClr val="00FFFF"/>
            </a:solidFill>
            <a:ln w="9360" cap="sq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" name="Freeform 315"/>
            <p:cNvSpPr>
              <a:spLocks noChangeArrowheads="1"/>
            </p:cNvSpPr>
            <p:nvPr/>
          </p:nvSpPr>
          <p:spPr bwMode="auto">
            <a:xfrm>
              <a:off x="3915" y="2576"/>
              <a:ext cx="180" cy="132"/>
            </a:xfrm>
            <a:custGeom>
              <a:avLst/>
              <a:gdLst>
                <a:gd name="G0" fmla="+- 1 0 0"/>
                <a:gd name="G1" fmla="+- 1 0 0"/>
                <a:gd name="G2" fmla="*/ 1 0 51712"/>
                <a:gd name="G3" fmla="+- 1 0 0"/>
                <a:gd name="G4" fmla="+- 1 0 0"/>
                <a:gd name="G5" fmla="+- 74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39 0 0"/>
                <a:gd name="G24" fmla="+- 26 0 0"/>
                <a:gd name="G25" fmla="+- 9 0 0"/>
                <a:gd name="T0" fmla="*/ 181 w 181"/>
                <a:gd name="T1" fmla="*/ 139 h 139"/>
                <a:gd name="T2" fmla="*/ 178 w 181"/>
                <a:gd name="T3" fmla="*/ 139 h 139"/>
                <a:gd name="T4" fmla="*/ 165 w 181"/>
                <a:gd name="T5" fmla="*/ 139 h 139"/>
                <a:gd name="T6" fmla="*/ 148 w 181"/>
                <a:gd name="T7" fmla="*/ 139 h 139"/>
                <a:gd name="T8" fmla="*/ 128 w 181"/>
                <a:gd name="T9" fmla="*/ 137 h 139"/>
                <a:gd name="T10" fmla="*/ 104 w 181"/>
                <a:gd name="T11" fmla="*/ 131 h 139"/>
                <a:gd name="T12" fmla="*/ 79 w 181"/>
                <a:gd name="T13" fmla="*/ 122 h 139"/>
                <a:gd name="T14" fmla="*/ 57 w 181"/>
                <a:gd name="T15" fmla="*/ 109 h 139"/>
                <a:gd name="T16" fmla="*/ 37 w 181"/>
                <a:gd name="T17" fmla="*/ 90 h 139"/>
                <a:gd name="T18" fmla="*/ 24 w 181"/>
                <a:gd name="T19" fmla="*/ 64 h 139"/>
                <a:gd name="T20" fmla="*/ 11 w 181"/>
                <a:gd name="T21" fmla="*/ 74 h 139"/>
                <a:gd name="T22" fmla="*/ 0 w 181"/>
                <a:gd name="T23" fmla="*/ 0 h 139"/>
                <a:gd name="T24" fmla="*/ 74 w 181"/>
                <a:gd name="T25" fmla="*/ 24 h 139"/>
                <a:gd name="T26" fmla="*/ 57 w 181"/>
                <a:gd name="T27" fmla="*/ 33 h 139"/>
                <a:gd name="T28" fmla="*/ 55 w 181"/>
                <a:gd name="T29" fmla="*/ 37 h 139"/>
                <a:gd name="T30" fmla="*/ 55 w 181"/>
                <a:gd name="T31" fmla="*/ 42 h 139"/>
                <a:gd name="T32" fmla="*/ 57 w 181"/>
                <a:gd name="T33" fmla="*/ 51 h 139"/>
                <a:gd name="T34" fmla="*/ 63 w 181"/>
                <a:gd name="T35" fmla="*/ 64 h 139"/>
                <a:gd name="T36" fmla="*/ 72 w 181"/>
                <a:gd name="T37" fmla="*/ 77 h 139"/>
                <a:gd name="T38" fmla="*/ 87 w 181"/>
                <a:gd name="T39" fmla="*/ 94 h 139"/>
                <a:gd name="T40" fmla="*/ 109 w 181"/>
                <a:gd name="T41" fmla="*/ 109 h 139"/>
                <a:gd name="T42" fmla="*/ 141 w 181"/>
                <a:gd name="T43" fmla="*/ 124 h 139"/>
                <a:gd name="T44" fmla="*/ 181 w 181"/>
                <a:gd name="T45" fmla="*/ 139 h 139"/>
                <a:gd name="T46" fmla="*/ 0 w 181"/>
                <a:gd name="T47" fmla="*/ 0 h 139"/>
                <a:gd name="T48" fmla="*/ 181 w 181"/>
                <a:gd name="T4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81" h="139">
                  <a:moveTo>
                    <a:pt x="181" y="139"/>
                  </a:moveTo>
                  <a:lnTo>
                    <a:pt x="178" y="139"/>
                  </a:lnTo>
                  <a:lnTo>
                    <a:pt x="165" y="139"/>
                  </a:lnTo>
                  <a:lnTo>
                    <a:pt x="148" y="139"/>
                  </a:lnTo>
                  <a:lnTo>
                    <a:pt x="128" y="137"/>
                  </a:lnTo>
                  <a:lnTo>
                    <a:pt x="104" y="131"/>
                  </a:lnTo>
                  <a:lnTo>
                    <a:pt x="79" y="122"/>
                  </a:lnTo>
                  <a:lnTo>
                    <a:pt x="57" y="109"/>
                  </a:lnTo>
                  <a:lnTo>
                    <a:pt x="37" y="90"/>
                  </a:lnTo>
                  <a:lnTo>
                    <a:pt x="24" y="64"/>
                  </a:lnTo>
                  <a:lnTo>
                    <a:pt x="11" y="74"/>
                  </a:lnTo>
                  <a:lnTo>
                    <a:pt x="0" y="0"/>
                  </a:lnTo>
                  <a:lnTo>
                    <a:pt x="74" y="24"/>
                  </a:lnTo>
                  <a:lnTo>
                    <a:pt x="57" y="33"/>
                  </a:lnTo>
                  <a:lnTo>
                    <a:pt x="55" y="37"/>
                  </a:lnTo>
                  <a:lnTo>
                    <a:pt x="55" y="42"/>
                  </a:lnTo>
                  <a:lnTo>
                    <a:pt x="57" y="51"/>
                  </a:lnTo>
                  <a:lnTo>
                    <a:pt x="63" y="64"/>
                  </a:lnTo>
                  <a:lnTo>
                    <a:pt x="72" y="77"/>
                  </a:lnTo>
                  <a:lnTo>
                    <a:pt x="87" y="94"/>
                  </a:lnTo>
                  <a:lnTo>
                    <a:pt x="109" y="109"/>
                  </a:lnTo>
                  <a:lnTo>
                    <a:pt x="141" y="124"/>
                  </a:lnTo>
                  <a:lnTo>
                    <a:pt x="181" y="139"/>
                  </a:lnTo>
                  <a:close/>
                </a:path>
              </a:pathLst>
            </a:custGeom>
            <a:solidFill>
              <a:srgbClr val="0000FF"/>
            </a:solidFill>
            <a:ln w="936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" name="Text Box 316"/>
            <p:cNvSpPr txBox="1">
              <a:spLocks noChangeArrowheads="1"/>
            </p:cNvSpPr>
            <p:nvPr/>
          </p:nvSpPr>
          <p:spPr bwMode="auto">
            <a:xfrm>
              <a:off x="3803" y="2611"/>
              <a:ext cx="867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0">
                <a:spcBef>
                  <a:spcPts val="680"/>
                </a:spcBef>
              </a:pPr>
              <a:r>
                <a:rPr lang="en-US" sz="1089">
                  <a:cs typeface="Arial" panose="020B0604020202020204" pitchFamily="34" charset="0"/>
                </a:rPr>
                <a:t>Add 5 cryomodules</a:t>
              </a:r>
            </a:p>
          </p:txBody>
        </p:sp>
      </p:grpSp>
      <p:grpSp>
        <p:nvGrpSpPr>
          <p:cNvPr id="3389" name="Group 317"/>
          <p:cNvGrpSpPr>
            <a:grpSpLocks/>
          </p:cNvGrpSpPr>
          <p:nvPr/>
        </p:nvGrpSpPr>
        <p:grpSpPr bwMode="auto">
          <a:xfrm>
            <a:off x="6301440" y="3279241"/>
            <a:ext cx="1537920" cy="334080"/>
            <a:chOff x="4376" y="2277"/>
            <a:chExt cx="1068" cy="232"/>
          </a:xfrm>
        </p:grpSpPr>
        <p:sp>
          <p:nvSpPr>
            <p:cNvPr id="3390" name="Freeform 318"/>
            <p:cNvSpPr>
              <a:spLocks noChangeArrowheads="1"/>
            </p:cNvSpPr>
            <p:nvPr/>
          </p:nvSpPr>
          <p:spPr bwMode="auto">
            <a:xfrm>
              <a:off x="4387" y="2277"/>
              <a:ext cx="175" cy="13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4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26 0 0"/>
                <a:gd name="G24" fmla="+- 13 0 0"/>
                <a:gd name="G25" fmla="+- 65535 0 0"/>
                <a:gd name="T0" fmla="*/ 176 w 176"/>
                <a:gd name="T1" fmla="*/ 146 h 146"/>
                <a:gd name="T2" fmla="*/ 172 w 176"/>
                <a:gd name="T3" fmla="*/ 146 h 146"/>
                <a:gd name="T4" fmla="*/ 159 w 176"/>
                <a:gd name="T5" fmla="*/ 146 h 146"/>
                <a:gd name="T6" fmla="*/ 143 w 176"/>
                <a:gd name="T7" fmla="*/ 144 h 146"/>
                <a:gd name="T8" fmla="*/ 120 w 176"/>
                <a:gd name="T9" fmla="*/ 141 h 146"/>
                <a:gd name="T10" fmla="*/ 98 w 176"/>
                <a:gd name="T11" fmla="*/ 135 h 146"/>
                <a:gd name="T12" fmla="*/ 74 w 176"/>
                <a:gd name="T13" fmla="*/ 126 h 146"/>
                <a:gd name="T14" fmla="*/ 52 w 176"/>
                <a:gd name="T15" fmla="*/ 111 h 146"/>
                <a:gd name="T16" fmla="*/ 33 w 176"/>
                <a:gd name="T17" fmla="*/ 93 h 146"/>
                <a:gd name="T18" fmla="*/ 20 w 176"/>
                <a:gd name="T19" fmla="*/ 67 h 146"/>
                <a:gd name="T20" fmla="*/ 7 w 176"/>
                <a:gd name="T21" fmla="*/ 74 h 146"/>
                <a:gd name="T22" fmla="*/ 0 w 176"/>
                <a:gd name="T23" fmla="*/ 0 h 146"/>
                <a:gd name="T24" fmla="*/ 72 w 176"/>
                <a:gd name="T25" fmla="*/ 26 h 146"/>
                <a:gd name="T26" fmla="*/ 55 w 176"/>
                <a:gd name="T27" fmla="*/ 37 h 146"/>
                <a:gd name="T28" fmla="*/ 54 w 176"/>
                <a:gd name="T29" fmla="*/ 39 h 146"/>
                <a:gd name="T30" fmla="*/ 54 w 176"/>
                <a:gd name="T31" fmla="*/ 44 h 146"/>
                <a:gd name="T32" fmla="*/ 55 w 176"/>
                <a:gd name="T33" fmla="*/ 54 h 146"/>
                <a:gd name="T34" fmla="*/ 61 w 176"/>
                <a:gd name="T35" fmla="*/ 67 h 146"/>
                <a:gd name="T36" fmla="*/ 68 w 176"/>
                <a:gd name="T37" fmla="*/ 81 h 146"/>
                <a:gd name="T38" fmla="*/ 83 w 176"/>
                <a:gd name="T39" fmla="*/ 96 h 146"/>
                <a:gd name="T40" fmla="*/ 106 w 176"/>
                <a:gd name="T41" fmla="*/ 113 h 146"/>
                <a:gd name="T42" fmla="*/ 135 w 176"/>
                <a:gd name="T43" fmla="*/ 130 h 146"/>
                <a:gd name="T44" fmla="*/ 176 w 176"/>
                <a:gd name="T45" fmla="*/ 146 h 146"/>
                <a:gd name="T46" fmla="*/ 0 w 176"/>
                <a:gd name="T47" fmla="*/ 0 h 146"/>
                <a:gd name="T48" fmla="*/ 176 w 176"/>
                <a:gd name="T4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76" h="146">
                  <a:moveTo>
                    <a:pt x="176" y="146"/>
                  </a:moveTo>
                  <a:lnTo>
                    <a:pt x="172" y="146"/>
                  </a:lnTo>
                  <a:lnTo>
                    <a:pt x="159" y="146"/>
                  </a:lnTo>
                  <a:lnTo>
                    <a:pt x="143" y="144"/>
                  </a:lnTo>
                  <a:lnTo>
                    <a:pt x="120" y="141"/>
                  </a:lnTo>
                  <a:lnTo>
                    <a:pt x="98" y="135"/>
                  </a:lnTo>
                  <a:lnTo>
                    <a:pt x="74" y="126"/>
                  </a:lnTo>
                  <a:lnTo>
                    <a:pt x="52" y="111"/>
                  </a:lnTo>
                  <a:lnTo>
                    <a:pt x="33" y="93"/>
                  </a:lnTo>
                  <a:lnTo>
                    <a:pt x="20" y="67"/>
                  </a:lnTo>
                  <a:lnTo>
                    <a:pt x="7" y="74"/>
                  </a:lnTo>
                  <a:lnTo>
                    <a:pt x="0" y="0"/>
                  </a:lnTo>
                  <a:lnTo>
                    <a:pt x="72" y="26"/>
                  </a:lnTo>
                  <a:lnTo>
                    <a:pt x="55" y="37"/>
                  </a:lnTo>
                  <a:lnTo>
                    <a:pt x="54" y="39"/>
                  </a:lnTo>
                  <a:lnTo>
                    <a:pt x="54" y="44"/>
                  </a:lnTo>
                  <a:lnTo>
                    <a:pt x="55" y="54"/>
                  </a:lnTo>
                  <a:lnTo>
                    <a:pt x="61" y="67"/>
                  </a:lnTo>
                  <a:lnTo>
                    <a:pt x="68" y="81"/>
                  </a:lnTo>
                  <a:lnTo>
                    <a:pt x="83" y="96"/>
                  </a:lnTo>
                  <a:lnTo>
                    <a:pt x="106" y="113"/>
                  </a:lnTo>
                  <a:lnTo>
                    <a:pt x="135" y="130"/>
                  </a:lnTo>
                  <a:lnTo>
                    <a:pt x="176" y="146"/>
                  </a:lnTo>
                  <a:close/>
                </a:path>
              </a:pathLst>
            </a:custGeom>
            <a:solidFill>
              <a:srgbClr val="00FFFF"/>
            </a:solidFill>
            <a:ln w="9360" cap="sq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1" name="Freeform 319"/>
            <p:cNvSpPr>
              <a:spLocks noChangeArrowheads="1"/>
            </p:cNvSpPr>
            <p:nvPr/>
          </p:nvSpPr>
          <p:spPr bwMode="auto">
            <a:xfrm>
              <a:off x="4376" y="2281"/>
              <a:ext cx="180" cy="131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40 0 0"/>
                <a:gd name="G24" fmla="+- 27 0 0"/>
                <a:gd name="G25" fmla="+- 10 0 0"/>
                <a:gd name="T0" fmla="*/ 181 w 181"/>
                <a:gd name="T1" fmla="*/ 138 h 138"/>
                <a:gd name="T2" fmla="*/ 178 w 181"/>
                <a:gd name="T3" fmla="*/ 138 h 138"/>
                <a:gd name="T4" fmla="*/ 165 w 181"/>
                <a:gd name="T5" fmla="*/ 138 h 138"/>
                <a:gd name="T6" fmla="*/ 148 w 181"/>
                <a:gd name="T7" fmla="*/ 138 h 138"/>
                <a:gd name="T8" fmla="*/ 126 w 181"/>
                <a:gd name="T9" fmla="*/ 136 h 138"/>
                <a:gd name="T10" fmla="*/ 104 w 181"/>
                <a:gd name="T11" fmla="*/ 130 h 138"/>
                <a:gd name="T12" fmla="*/ 79 w 181"/>
                <a:gd name="T13" fmla="*/ 121 h 138"/>
                <a:gd name="T14" fmla="*/ 57 w 181"/>
                <a:gd name="T15" fmla="*/ 108 h 138"/>
                <a:gd name="T16" fmla="*/ 37 w 181"/>
                <a:gd name="T17" fmla="*/ 89 h 138"/>
                <a:gd name="T18" fmla="*/ 24 w 181"/>
                <a:gd name="T19" fmla="*/ 65 h 138"/>
                <a:gd name="T20" fmla="*/ 11 w 181"/>
                <a:gd name="T21" fmla="*/ 73 h 138"/>
                <a:gd name="T22" fmla="*/ 0 w 181"/>
                <a:gd name="T23" fmla="*/ 0 h 138"/>
                <a:gd name="T24" fmla="*/ 74 w 181"/>
                <a:gd name="T25" fmla="*/ 23 h 138"/>
                <a:gd name="T26" fmla="*/ 55 w 181"/>
                <a:gd name="T27" fmla="*/ 32 h 138"/>
                <a:gd name="T28" fmla="*/ 55 w 181"/>
                <a:gd name="T29" fmla="*/ 36 h 138"/>
                <a:gd name="T30" fmla="*/ 55 w 181"/>
                <a:gd name="T31" fmla="*/ 41 h 138"/>
                <a:gd name="T32" fmla="*/ 57 w 181"/>
                <a:gd name="T33" fmla="*/ 50 h 138"/>
                <a:gd name="T34" fmla="*/ 63 w 181"/>
                <a:gd name="T35" fmla="*/ 63 h 138"/>
                <a:gd name="T36" fmla="*/ 72 w 181"/>
                <a:gd name="T37" fmla="*/ 78 h 138"/>
                <a:gd name="T38" fmla="*/ 87 w 181"/>
                <a:gd name="T39" fmla="*/ 93 h 138"/>
                <a:gd name="T40" fmla="*/ 109 w 181"/>
                <a:gd name="T41" fmla="*/ 108 h 138"/>
                <a:gd name="T42" fmla="*/ 141 w 181"/>
                <a:gd name="T43" fmla="*/ 123 h 138"/>
                <a:gd name="T44" fmla="*/ 181 w 181"/>
                <a:gd name="T45" fmla="*/ 138 h 138"/>
                <a:gd name="T46" fmla="*/ 0 w 181"/>
                <a:gd name="T47" fmla="*/ 0 h 138"/>
                <a:gd name="T48" fmla="*/ 181 w 181"/>
                <a:gd name="T4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181" h="138">
                  <a:moveTo>
                    <a:pt x="181" y="138"/>
                  </a:moveTo>
                  <a:lnTo>
                    <a:pt x="178" y="138"/>
                  </a:lnTo>
                  <a:lnTo>
                    <a:pt x="165" y="138"/>
                  </a:lnTo>
                  <a:lnTo>
                    <a:pt x="148" y="138"/>
                  </a:lnTo>
                  <a:lnTo>
                    <a:pt x="126" y="136"/>
                  </a:lnTo>
                  <a:lnTo>
                    <a:pt x="104" y="130"/>
                  </a:lnTo>
                  <a:lnTo>
                    <a:pt x="79" y="121"/>
                  </a:lnTo>
                  <a:lnTo>
                    <a:pt x="57" y="108"/>
                  </a:lnTo>
                  <a:lnTo>
                    <a:pt x="37" y="89"/>
                  </a:lnTo>
                  <a:lnTo>
                    <a:pt x="24" y="65"/>
                  </a:lnTo>
                  <a:lnTo>
                    <a:pt x="11" y="73"/>
                  </a:lnTo>
                  <a:lnTo>
                    <a:pt x="0" y="0"/>
                  </a:lnTo>
                  <a:lnTo>
                    <a:pt x="74" y="23"/>
                  </a:lnTo>
                  <a:lnTo>
                    <a:pt x="55" y="32"/>
                  </a:lnTo>
                  <a:lnTo>
                    <a:pt x="55" y="36"/>
                  </a:lnTo>
                  <a:lnTo>
                    <a:pt x="55" y="41"/>
                  </a:lnTo>
                  <a:lnTo>
                    <a:pt x="57" y="50"/>
                  </a:lnTo>
                  <a:lnTo>
                    <a:pt x="63" y="63"/>
                  </a:lnTo>
                  <a:lnTo>
                    <a:pt x="72" y="78"/>
                  </a:lnTo>
                  <a:lnTo>
                    <a:pt x="87" y="93"/>
                  </a:lnTo>
                  <a:lnTo>
                    <a:pt x="109" y="108"/>
                  </a:lnTo>
                  <a:lnTo>
                    <a:pt x="141" y="123"/>
                  </a:lnTo>
                  <a:lnTo>
                    <a:pt x="181" y="138"/>
                  </a:lnTo>
                  <a:close/>
                </a:path>
              </a:pathLst>
            </a:custGeom>
            <a:solidFill>
              <a:srgbClr val="0000FF"/>
            </a:solidFill>
            <a:ln w="936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2" name="Text Box 320"/>
            <p:cNvSpPr txBox="1">
              <a:spLocks noChangeArrowheads="1"/>
            </p:cNvSpPr>
            <p:nvPr/>
          </p:nvSpPr>
          <p:spPr bwMode="auto">
            <a:xfrm>
              <a:off x="4384" y="2333"/>
              <a:ext cx="10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0">
                <a:spcBef>
                  <a:spcPts val="680"/>
                </a:spcBef>
              </a:pPr>
              <a:r>
                <a:rPr lang="en-US" sz="1089">
                  <a:cs typeface="Arial" panose="020B0604020202020204" pitchFamily="34" charset="0"/>
                </a:rPr>
                <a:t>20 cryomodules</a:t>
              </a:r>
            </a:p>
          </p:txBody>
        </p:sp>
      </p:grpSp>
      <p:grpSp>
        <p:nvGrpSpPr>
          <p:cNvPr id="3393" name="Group 321"/>
          <p:cNvGrpSpPr>
            <a:grpSpLocks/>
          </p:cNvGrpSpPr>
          <p:nvPr/>
        </p:nvGrpSpPr>
        <p:grpSpPr bwMode="auto">
          <a:xfrm>
            <a:off x="3054241" y="2624044"/>
            <a:ext cx="1588320" cy="347040"/>
            <a:chOff x="2121" y="1822"/>
            <a:chExt cx="1103" cy="241"/>
          </a:xfrm>
        </p:grpSpPr>
        <p:sp>
          <p:nvSpPr>
            <p:cNvPr id="3394" name="Freeform 322"/>
            <p:cNvSpPr>
              <a:spLocks noChangeArrowheads="1"/>
            </p:cNvSpPr>
            <p:nvPr/>
          </p:nvSpPr>
          <p:spPr bwMode="auto">
            <a:xfrm>
              <a:off x="3014" y="1935"/>
              <a:ext cx="207" cy="116"/>
            </a:xfrm>
            <a:custGeom>
              <a:avLst/>
              <a:gdLst>
                <a:gd name="G0" fmla="+- 65533 0 0"/>
                <a:gd name="G1" fmla="*/ 1 43635 22848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65529 0 0"/>
                <a:gd name="G12" fmla="*/ 1 16385 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0 51712"/>
                <a:gd name="G20" fmla="*/ 1 6295 25856"/>
                <a:gd name="G21" fmla="*/ G20 1 180"/>
                <a:gd name="G22" fmla="*/ G19 1 G21"/>
                <a:gd name="G23" fmla="+- 65533 0 0"/>
                <a:gd name="G24" fmla="+- 65529 0 0"/>
                <a:gd name="G25" fmla="+- 65524 0 0"/>
                <a:gd name="T0" fmla="*/ 0 w 208"/>
                <a:gd name="T1" fmla="*/ 0 h 122"/>
                <a:gd name="T2" fmla="*/ 2 w 208"/>
                <a:gd name="T3" fmla="*/ 5 h 122"/>
                <a:gd name="T4" fmla="*/ 7 w 208"/>
                <a:gd name="T5" fmla="*/ 14 h 122"/>
                <a:gd name="T6" fmla="*/ 17 w 208"/>
                <a:gd name="T7" fmla="*/ 29 h 122"/>
                <a:gd name="T8" fmla="*/ 28 w 208"/>
                <a:gd name="T9" fmla="*/ 48 h 122"/>
                <a:gd name="T10" fmla="*/ 45 w 208"/>
                <a:gd name="T11" fmla="*/ 66 h 122"/>
                <a:gd name="T12" fmla="*/ 63 w 208"/>
                <a:gd name="T13" fmla="*/ 83 h 122"/>
                <a:gd name="T14" fmla="*/ 85 w 208"/>
                <a:gd name="T15" fmla="*/ 96 h 122"/>
                <a:gd name="T16" fmla="*/ 111 w 208"/>
                <a:gd name="T17" fmla="*/ 105 h 122"/>
                <a:gd name="T18" fmla="*/ 139 w 208"/>
                <a:gd name="T19" fmla="*/ 105 h 122"/>
                <a:gd name="T20" fmla="*/ 137 w 208"/>
                <a:gd name="T21" fmla="*/ 122 h 122"/>
                <a:gd name="T22" fmla="*/ 208 w 208"/>
                <a:gd name="T23" fmla="*/ 96 h 122"/>
                <a:gd name="T24" fmla="*/ 154 w 208"/>
                <a:gd name="T25" fmla="*/ 42 h 122"/>
                <a:gd name="T26" fmla="*/ 152 w 208"/>
                <a:gd name="T27" fmla="*/ 63 h 122"/>
                <a:gd name="T28" fmla="*/ 150 w 208"/>
                <a:gd name="T29" fmla="*/ 63 h 122"/>
                <a:gd name="T30" fmla="*/ 145 w 208"/>
                <a:gd name="T31" fmla="*/ 66 h 122"/>
                <a:gd name="T32" fmla="*/ 135 w 208"/>
                <a:gd name="T33" fmla="*/ 68 h 122"/>
                <a:gd name="T34" fmla="*/ 122 w 208"/>
                <a:gd name="T35" fmla="*/ 70 h 122"/>
                <a:gd name="T36" fmla="*/ 106 w 208"/>
                <a:gd name="T37" fmla="*/ 68 h 122"/>
                <a:gd name="T38" fmla="*/ 85 w 208"/>
                <a:gd name="T39" fmla="*/ 63 h 122"/>
                <a:gd name="T40" fmla="*/ 61 w 208"/>
                <a:gd name="T41" fmla="*/ 50 h 122"/>
                <a:gd name="T42" fmla="*/ 32 w 208"/>
                <a:gd name="T43" fmla="*/ 29 h 122"/>
                <a:gd name="T44" fmla="*/ 0 w 208"/>
                <a:gd name="T45" fmla="*/ 0 h 122"/>
                <a:gd name="T46" fmla="*/ 0 w 208"/>
                <a:gd name="T47" fmla="*/ 0 h 122"/>
                <a:gd name="T48" fmla="*/ 208 w 208"/>
                <a:gd name="T4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08" h="122">
                  <a:moveTo>
                    <a:pt x="0" y="0"/>
                  </a:moveTo>
                  <a:lnTo>
                    <a:pt x="2" y="5"/>
                  </a:lnTo>
                  <a:lnTo>
                    <a:pt x="7" y="14"/>
                  </a:lnTo>
                  <a:lnTo>
                    <a:pt x="17" y="29"/>
                  </a:lnTo>
                  <a:lnTo>
                    <a:pt x="28" y="48"/>
                  </a:lnTo>
                  <a:lnTo>
                    <a:pt x="45" y="66"/>
                  </a:lnTo>
                  <a:lnTo>
                    <a:pt x="63" y="83"/>
                  </a:lnTo>
                  <a:lnTo>
                    <a:pt x="85" y="96"/>
                  </a:lnTo>
                  <a:lnTo>
                    <a:pt x="111" y="105"/>
                  </a:lnTo>
                  <a:lnTo>
                    <a:pt x="139" y="105"/>
                  </a:lnTo>
                  <a:lnTo>
                    <a:pt x="137" y="122"/>
                  </a:lnTo>
                  <a:lnTo>
                    <a:pt x="208" y="96"/>
                  </a:lnTo>
                  <a:lnTo>
                    <a:pt x="154" y="42"/>
                  </a:lnTo>
                  <a:lnTo>
                    <a:pt x="152" y="63"/>
                  </a:lnTo>
                  <a:lnTo>
                    <a:pt x="150" y="63"/>
                  </a:lnTo>
                  <a:lnTo>
                    <a:pt x="145" y="66"/>
                  </a:lnTo>
                  <a:lnTo>
                    <a:pt x="135" y="68"/>
                  </a:lnTo>
                  <a:lnTo>
                    <a:pt x="122" y="70"/>
                  </a:lnTo>
                  <a:lnTo>
                    <a:pt x="106" y="68"/>
                  </a:lnTo>
                  <a:lnTo>
                    <a:pt x="85" y="63"/>
                  </a:lnTo>
                  <a:lnTo>
                    <a:pt x="61" y="50"/>
                  </a:lnTo>
                  <a:lnTo>
                    <a:pt x="32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360" cap="sq">
              <a:solidFill>
                <a:srgbClr val="00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5" name="Freeform 323"/>
            <p:cNvSpPr>
              <a:spLocks noChangeArrowheads="1"/>
            </p:cNvSpPr>
            <p:nvPr/>
          </p:nvSpPr>
          <p:spPr bwMode="auto">
            <a:xfrm>
              <a:off x="3021" y="1944"/>
              <a:ext cx="203" cy="119"/>
            </a:xfrm>
            <a:custGeom>
              <a:avLst/>
              <a:gdLst>
                <a:gd name="G0" fmla="+- 65534 0 0"/>
                <a:gd name="G1" fmla="*/ 1 53139 45696"/>
                <a:gd name="G2" fmla="*/ 1 6295 25856"/>
                <a:gd name="G3" fmla="*/ G2 1 180"/>
                <a:gd name="G4" fmla="*/ G1 1 G3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65529 0 0"/>
                <a:gd name="G15" fmla="*/ 1 16385 2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*/ 1 0 51712"/>
                <a:gd name="G23" fmla="*/ 1 6295 25856"/>
                <a:gd name="G24" fmla="*/ G23 1 180"/>
                <a:gd name="G25" fmla="*/ G22 1 G24"/>
                <a:gd name="G26" fmla="+- 65534 0 0"/>
                <a:gd name="G27" fmla="+- 65529 0 0"/>
                <a:gd name="G28" fmla="+- 65522 0 0"/>
                <a:gd name="T0" fmla="*/ 0 w 204"/>
                <a:gd name="T1" fmla="*/ 0 h 126"/>
                <a:gd name="T2" fmla="*/ 2 w 204"/>
                <a:gd name="T3" fmla="*/ 4 h 126"/>
                <a:gd name="T4" fmla="*/ 8 w 204"/>
                <a:gd name="T5" fmla="*/ 15 h 126"/>
                <a:gd name="T6" fmla="*/ 15 w 204"/>
                <a:gd name="T7" fmla="*/ 29 h 126"/>
                <a:gd name="T8" fmla="*/ 26 w 204"/>
                <a:gd name="T9" fmla="*/ 48 h 126"/>
                <a:gd name="T10" fmla="*/ 41 w 204"/>
                <a:gd name="T11" fmla="*/ 67 h 126"/>
                <a:gd name="T12" fmla="*/ 60 w 204"/>
                <a:gd name="T13" fmla="*/ 85 h 126"/>
                <a:gd name="T14" fmla="*/ 82 w 204"/>
                <a:gd name="T15" fmla="*/ 98 h 126"/>
                <a:gd name="T16" fmla="*/ 106 w 204"/>
                <a:gd name="T17" fmla="*/ 107 h 126"/>
                <a:gd name="T18" fmla="*/ 136 w 204"/>
                <a:gd name="T19" fmla="*/ 109 h 126"/>
                <a:gd name="T20" fmla="*/ 134 w 204"/>
                <a:gd name="T21" fmla="*/ 126 h 126"/>
                <a:gd name="T22" fmla="*/ 204 w 204"/>
                <a:gd name="T23" fmla="*/ 104 h 126"/>
                <a:gd name="T24" fmla="*/ 153 w 204"/>
                <a:gd name="T25" fmla="*/ 46 h 126"/>
                <a:gd name="T26" fmla="*/ 149 w 204"/>
                <a:gd name="T27" fmla="*/ 67 h 126"/>
                <a:gd name="T28" fmla="*/ 147 w 204"/>
                <a:gd name="T29" fmla="*/ 68 h 126"/>
                <a:gd name="T30" fmla="*/ 141 w 204"/>
                <a:gd name="T31" fmla="*/ 70 h 126"/>
                <a:gd name="T32" fmla="*/ 132 w 204"/>
                <a:gd name="T33" fmla="*/ 72 h 126"/>
                <a:gd name="T34" fmla="*/ 119 w 204"/>
                <a:gd name="T35" fmla="*/ 74 h 126"/>
                <a:gd name="T36" fmla="*/ 102 w 204"/>
                <a:gd name="T37" fmla="*/ 72 h 126"/>
                <a:gd name="T38" fmla="*/ 82 w 204"/>
                <a:gd name="T39" fmla="*/ 65 h 126"/>
                <a:gd name="T40" fmla="*/ 58 w 204"/>
                <a:gd name="T41" fmla="*/ 52 h 126"/>
                <a:gd name="T42" fmla="*/ 32 w 204"/>
                <a:gd name="T43" fmla="*/ 29 h 126"/>
                <a:gd name="T44" fmla="*/ 0 w 204"/>
                <a:gd name="T45" fmla="*/ 0 h 126"/>
                <a:gd name="T46" fmla="*/ 0 w 204"/>
                <a:gd name="T47" fmla="*/ 0 h 126"/>
                <a:gd name="T48" fmla="*/ 204 w 204"/>
                <a:gd name="T4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04" h="126">
                  <a:moveTo>
                    <a:pt x="0" y="0"/>
                  </a:moveTo>
                  <a:lnTo>
                    <a:pt x="2" y="4"/>
                  </a:lnTo>
                  <a:lnTo>
                    <a:pt x="8" y="15"/>
                  </a:lnTo>
                  <a:lnTo>
                    <a:pt x="15" y="29"/>
                  </a:lnTo>
                  <a:lnTo>
                    <a:pt x="26" y="48"/>
                  </a:lnTo>
                  <a:lnTo>
                    <a:pt x="41" y="67"/>
                  </a:lnTo>
                  <a:lnTo>
                    <a:pt x="60" y="85"/>
                  </a:lnTo>
                  <a:lnTo>
                    <a:pt x="82" y="98"/>
                  </a:lnTo>
                  <a:lnTo>
                    <a:pt x="106" y="107"/>
                  </a:lnTo>
                  <a:lnTo>
                    <a:pt x="136" y="109"/>
                  </a:lnTo>
                  <a:lnTo>
                    <a:pt x="134" y="126"/>
                  </a:lnTo>
                  <a:lnTo>
                    <a:pt x="204" y="104"/>
                  </a:lnTo>
                  <a:lnTo>
                    <a:pt x="153" y="46"/>
                  </a:lnTo>
                  <a:lnTo>
                    <a:pt x="149" y="67"/>
                  </a:lnTo>
                  <a:lnTo>
                    <a:pt x="147" y="68"/>
                  </a:lnTo>
                  <a:lnTo>
                    <a:pt x="141" y="70"/>
                  </a:lnTo>
                  <a:lnTo>
                    <a:pt x="132" y="72"/>
                  </a:lnTo>
                  <a:lnTo>
                    <a:pt x="119" y="74"/>
                  </a:lnTo>
                  <a:lnTo>
                    <a:pt x="102" y="72"/>
                  </a:lnTo>
                  <a:lnTo>
                    <a:pt x="82" y="65"/>
                  </a:lnTo>
                  <a:lnTo>
                    <a:pt x="58" y="52"/>
                  </a:lnTo>
                  <a:lnTo>
                    <a:pt x="32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36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6" name="Text Box 324"/>
            <p:cNvSpPr txBox="1">
              <a:spLocks noChangeArrowheads="1"/>
            </p:cNvSpPr>
            <p:nvPr/>
          </p:nvSpPr>
          <p:spPr bwMode="auto">
            <a:xfrm>
              <a:off x="2121" y="1822"/>
              <a:ext cx="10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algn="ctr" eaLnBrk="0">
                <a:spcBef>
                  <a:spcPts val="680"/>
                </a:spcBef>
              </a:pPr>
              <a:r>
                <a:rPr lang="en-US" sz="1089">
                  <a:cs typeface="Arial" panose="020B0604020202020204" pitchFamily="34" charset="0"/>
                </a:rPr>
                <a:t>20 cryomodules</a:t>
              </a:r>
            </a:p>
          </p:txBody>
        </p:sp>
      </p:grpSp>
      <p:sp>
        <p:nvSpPr>
          <p:cNvPr id="3397" name="Text Box 325"/>
          <p:cNvSpPr txBox="1">
            <a:spLocks noChangeArrowheads="1"/>
          </p:cNvSpPr>
          <p:nvPr/>
        </p:nvSpPr>
        <p:spPr bwMode="auto">
          <a:xfrm>
            <a:off x="6798241" y="1603081"/>
            <a:ext cx="2079360" cy="42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089">
                <a:cs typeface="Arial" panose="020B0604020202020204" pitchFamily="34" charset="0"/>
              </a:rPr>
              <a:t>Upgrade arc magnets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089">
                <a:cs typeface="Arial" panose="020B0604020202020204" pitchFamily="34" charset="0"/>
              </a:rPr>
              <a:t>and supplies</a:t>
            </a:r>
          </a:p>
        </p:txBody>
      </p:sp>
      <p:sp>
        <p:nvSpPr>
          <p:cNvPr id="3398" name="Freeform 326"/>
          <p:cNvSpPr>
            <a:spLocks noChangeArrowheads="1"/>
          </p:cNvSpPr>
          <p:nvPr/>
        </p:nvSpPr>
        <p:spPr bwMode="auto">
          <a:xfrm rot="5400000">
            <a:off x="6888241" y="1685881"/>
            <a:ext cx="208800" cy="244800"/>
          </a:xfrm>
          <a:custGeom>
            <a:avLst/>
            <a:gdLst>
              <a:gd name="G0" fmla="+- 65532 0 0"/>
              <a:gd name="G1" fmla="+- 65520 0 0"/>
              <a:gd name="G2" fmla="+- 56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65529 0 0"/>
              <a:gd name="G12" fmla="*/ 1 16385 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0 51712"/>
              <a:gd name="G20" fmla="*/ 1 6295 25856"/>
              <a:gd name="G21" fmla="*/ G20 1 180"/>
              <a:gd name="G22" fmla="*/ G19 1 G21"/>
              <a:gd name="G23" fmla="+- 1 0 0"/>
              <a:gd name="G24" fmla="+- 1 0 0"/>
              <a:gd name="G25" fmla="+- 1 0 0"/>
              <a:gd name="T0" fmla="*/ 0 w 144"/>
              <a:gd name="T1" fmla="*/ 0 h 176"/>
              <a:gd name="T2" fmla="*/ 0 w 144"/>
              <a:gd name="T3" fmla="*/ 4 h 176"/>
              <a:gd name="T4" fmla="*/ 0 w 144"/>
              <a:gd name="T5" fmla="*/ 17 h 176"/>
              <a:gd name="T6" fmla="*/ 0 w 144"/>
              <a:gd name="T7" fmla="*/ 33 h 176"/>
              <a:gd name="T8" fmla="*/ 3 w 144"/>
              <a:gd name="T9" fmla="*/ 56 h 176"/>
              <a:gd name="T10" fmla="*/ 11 w 144"/>
              <a:gd name="T11" fmla="*/ 78 h 176"/>
              <a:gd name="T12" fmla="*/ 20 w 144"/>
              <a:gd name="T13" fmla="*/ 102 h 176"/>
              <a:gd name="T14" fmla="*/ 35 w 144"/>
              <a:gd name="T15" fmla="*/ 122 h 176"/>
              <a:gd name="T16" fmla="*/ 53 w 144"/>
              <a:gd name="T17" fmla="*/ 141 h 176"/>
              <a:gd name="T18" fmla="*/ 79 w 144"/>
              <a:gd name="T19" fmla="*/ 156 h 176"/>
              <a:gd name="T20" fmla="*/ 72 w 144"/>
              <a:gd name="T21" fmla="*/ 169 h 176"/>
              <a:gd name="T22" fmla="*/ 144 w 144"/>
              <a:gd name="T23" fmla="*/ 176 h 176"/>
              <a:gd name="T24" fmla="*/ 118 w 144"/>
              <a:gd name="T25" fmla="*/ 102 h 176"/>
              <a:gd name="T26" fmla="*/ 109 w 144"/>
              <a:gd name="T27" fmla="*/ 121 h 176"/>
              <a:gd name="T28" fmla="*/ 107 w 144"/>
              <a:gd name="T29" fmla="*/ 121 h 176"/>
              <a:gd name="T30" fmla="*/ 100 w 144"/>
              <a:gd name="T31" fmla="*/ 121 h 176"/>
              <a:gd name="T32" fmla="*/ 90 w 144"/>
              <a:gd name="T33" fmla="*/ 119 h 176"/>
              <a:gd name="T34" fmla="*/ 79 w 144"/>
              <a:gd name="T35" fmla="*/ 115 h 176"/>
              <a:gd name="T36" fmla="*/ 64 w 144"/>
              <a:gd name="T37" fmla="*/ 106 h 176"/>
              <a:gd name="T38" fmla="*/ 48 w 144"/>
              <a:gd name="T39" fmla="*/ 93 h 176"/>
              <a:gd name="T40" fmla="*/ 31 w 144"/>
              <a:gd name="T41" fmla="*/ 70 h 176"/>
              <a:gd name="T42" fmla="*/ 14 w 144"/>
              <a:gd name="T43" fmla="*/ 41 h 176"/>
              <a:gd name="T44" fmla="*/ 0 w 144"/>
              <a:gd name="T45" fmla="*/ 0 h 176"/>
              <a:gd name="T46" fmla="*/ 0 w 144"/>
              <a:gd name="T47" fmla="*/ 0 h 176"/>
              <a:gd name="T48" fmla="*/ 144 w 144"/>
              <a:gd name="T49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T46" t="T47" r="T48" b="T49"/>
            <a:pathLst>
              <a:path w="144" h="176">
                <a:moveTo>
                  <a:pt x="0" y="0"/>
                </a:moveTo>
                <a:lnTo>
                  <a:pt x="0" y="4"/>
                </a:lnTo>
                <a:lnTo>
                  <a:pt x="0" y="17"/>
                </a:lnTo>
                <a:lnTo>
                  <a:pt x="0" y="33"/>
                </a:lnTo>
                <a:lnTo>
                  <a:pt x="3" y="56"/>
                </a:lnTo>
                <a:lnTo>
                  <a:pt x="11" y="78"/>
                </a:lnTo>
                <a:lnTo>
                  <a:pt x="20" y="102"/>
                </a:lnTo>
                <a:lnTo>
                  <a:pt x="35" y="122"/>
                </a:lnTo>
                <a:lnTo>
                  <a:pt x="53" y="141"/>
                </a:lnTo>
                <a:lnTo>
                  <a:pt x="79" y="156"/>
                </a:lnTo>
                <a:lnTo>
                  <a:pt x="72" y="169"/>
                </a:lnTo>
                <a:lnTo>
                  <a:pt x="144" y="176"/>
                </a:lnTo>
                <a:lnTo>
                  <a:pt x="118" y="102"/>
                </a:lnTo>
                <a:lnTo>
                  <a:pt x="109" y="121"/>
                </a:lnTo>
                <a:lnTo>
                  <a:pt x="107" y="121"/>
                </a:lnTo>
                <a:lnTo>
                  <a:pt x="100" y="121"/>
                </a:lnTo>
                <a:lnTo>
                  <a:pt x="90" y="119"/>
                </a:lnTo>
                <a:lnTo>
                  <a:pt x="79" y="115"/>
                </a:lnTo>
                <a:lnTo>
                  <a:pt x="64" y="106"/>
                </a:lnTo>
                <a:lnTo>
                  <a:pt x="48" y="93"/>
                </a:lnTo>
                <a:lnTo>
                  <a:pt x="31" y="70"/>
                </a:lnTo>
                <a:lnTo>
                  <a:pt x="14" y="4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9360" cap="sq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" name="Text Box 327"/>
          <p:cNvSpPr txBox="1">
            <a:spLocks noChangeArrowheads="1"/>
          </p:cNvSpPr>
          <p:nvPr/>
        </p:nvSpPr>
        <p:spPr bwMode="auto">
          <a:xfrm>
            <a:off x="5628961" y="2601000"/>
            <a:ext cx="904320" cy="42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0">
              <a:spcBef>
                <a:spcPts val="680"/>
              </a:spcBef>
            </a:pPr>
            <a:r>
              <a:rPr lang="en-US" sz="1089">
                <a:cs typeface="Arial" panose="020B0604020202020204" pitchFamily="34" charset="0"/>
              </a:rPr>
              <a:t>CHL upgrade</a:t>
            </a:r>
          </a:p>
        </p:txBody>
      </p:sp>
      <p:pic>
        <p:nvPicPr>
          <p:cNvPr id="3400" name="Picture 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1" y="1008360"/>
            <a:ext cx="2577600" cy="304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01" name="Text Box 329"/>
          <p:cNvSpPr txBox="1">
            <a:spLocks noChangeArrowheads="1"/>
          </p:cNvSpPr>
          <p:nvPr/>
        </p:nvSpPr>
        <p:spPr bwMode="auto">
          <a:xfrm>
            <a:off x="835200" y="3754441"/>
            <a:ext cx="152064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02" name="Text Box 330"/>
          <p:cNvSpPr txBox="1">
            <a:spLocks noChangeArrowheads="1"/>
          </p:cNvSpPr>
          <p:nvPr/>
        </p:nvSpPr>
        <p:spPr bwMode="auto">
          <a:xfrm>
            <a:off x="835200" y="1127881"/>
            <a:ext cx="1036800" cy="3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03" name="Group 331"/>
          <p:cNvGrpSpPr>
            <a:grpSpLocks/>
          </p:cNvGrpSpPr>
          <p:nvPr/>
        </p:nvGrpSpPr>
        <p:grpSpPr bwMode="auto">
          <a:xfrm>
            <a:off x="571681" y="3823560"/>
            <a:ext cx="2615040" cy="1494721"/>
            <a:chOff x="397" y="2655"/>
            <a:chExt cx="1528" cy="903"/>
          </a:xfrm>
        </p:grpSpPr>
        <p:pic>
          <p:nvPicPr>
            <p:cNvPr id="3404" name="Picture 3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2655"/>
              <a:ext cx="1528" cy="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05" name="Text Box 333"/>
            <p:cNvSpPr txBox="1">
              <a:spLocks noChangeArrowheads="1"/>
            </p:cNvSpPr>
            <p:nvPr/>
          </p:nvSpPr>
          <p:spPr bwMode="auto">
            <a:xfrm>
              <a:off x="476" y="2737"/>
              <a:ext cx="1336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6" name="Group 334"/>
          <p:cNvGrpSpPr>
            <a:grpSpLocks/>
          </p:cNvGrpSpPr>
          <p:nvPr/>
        </p:nvGrpSpPr>
        <p:grpSpPr bwMode="auto">
          <a:xfrm>
            <a:off x="597601" y="3911401"/>
            <a:ext cx="2003040" cy="1146240"/>
            <a:chOff x="415" y="2716"/>
            <a:chExt cx="1391" cy="796"/>
          </a:xfrm>
        </p:grpSpPr>
        <p:pic>
          <p:nvPicPr>
            <p:cNvPr id="3407" name="Picture 3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2716"/>
              <a:ext cx="1391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08" name="Text Box 336"/>
            <p:cNvSpPr txBox="1">
              <a:spLocks noChangeArrowheads="1"/>
            </p:cNvSpPr>
            <p:nvPr/>
          </p:nvSpPr>
          <p:spPr bwMode="auto">
            <a:xfrm>
              <a:off x="473" y="2754"/>
              <a:ext cx="1275" cy="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2452" rIns="81638" bIns="42452">
              <a:spAutoFit/>
            </a:bodyPr>
            <a:lstStyle>
              <a:lvl1pPr marL="112713" indent="4763"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1pPr>
              <a:lvl2pPr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2pPr>
              <a:lvl3pPr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3pPr>
              <a:lvl4pPr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4pPr>
              <a:lvl5pPr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12713" algn="l"/>
                  <a:tab pos="560388" algn="l"/>
                  <a:tab pos="1009650" algn="l"/>
                  <a:tab pos="1458913" algn="l"/>
                  <a:tab pos="1908175" algn="l"/>
                  <a:tab pos="2357438" algn="l"/>
                  <a:tab pos="2806700" algn="l"/>
                  <a:tab pos="3255963" algn="l"/>
                  <a:tab pos="3705225" algn="l"/>
                  <a:tab pos="4154488" algn="l"/>
                  <a:tab pos="4603750" algn="l"/>
                  <a:tab pos="5053013" algn="l"/>
                  <a:tab pos="5502275" algn="l"/>
                  <a:tab pos="5951538" algn="l"/>
                  <a:tab pos="6400800" algn="l"/>
                  <a:tab pos="6850063" algn="l"/>
                  <a:tab pos="7299325" algn="l"/>
                  <a:tab pos="7748588" algn="l"/>
                  <a:tab pos="8197850" algn="l"/>
                  <a:tab pos="8647113" algn="l"/>
                  <a:tab pos="9096375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 Unicode MS" panose="020B0604020202020204" pitchFamily="34" charset="-128"/>
                </a:defRPr>
              </a:lvl9pPr>
            </a:lstStyle>
            <a:p>
              <a:pPr eaLnBrk="0">
                <a:lnSpc>
                  <a:spcPct val="100000"/>
                </a:lnSpc>
                <a:buClrTx/>
                <a:buFontTx/>
                <a:buNone/>
              </a:pPr>
              <a:r>
                <a:rPr lang="en-US" sz="1089">
                  <a:cs typeface="Arial" panose="020B0604020202020204" pitchFamily="34" charset="0"/>
                </a:rPr>
                <a:t>The completion of the 12 GeV Upgrade of CEBAF was ranked the highest priority in the 2007 NSAC Long Range Plan.</a:t>
              </a:r>
            </a:p>
          </p:txBody>
        </p:sp>
      </p:grpSp>
      <p:sp>
        <p:nvSpPr>
          <p:cNvPr id="3409" name="Text Box 337"/>
          <p:cNvSpPr txBox="1">
            <a:spLocks noChangeArrowheads="1"/>
          </p:cNvSpPr>
          <p:nvPr/>
        </p:nvSpPr>
        <p:spPr bwMode="auto">
          <a:xfrm>
            <a:off x="531361" y="5466601"/>
            <a:ext cx="3559680" cy="8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0">
              <a:lnSpc>
                <a:spcPct val="100000"/>
              </a:lnSpc>
              <a:buClrTx/>
              <a:buFontTx/>
              <a:buNone/>
            </a:pPr>
            <a:r>
              <a:rPr lang="en-US" sz="1179" dirty="0">
                <a:cs typeface="Arial" panose="020B0604020202020204" pitchFamily="34" charset="0"/>
              </a:rPr>
              <a:t>Scope of the project includes: </a:t>
            </a:r>
          </a:p>
          <a:p>
            <a:pPr eaLnBrk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79" dirty="0">
                <a:cs typeface="Arial" panose="020B0604020202020204" pitchFamily="34" charset="0"/>
              </a:rPr>
              <a:t> Doubling the accelerator beam energy</a:t>
            </a:r>
          </a:p>
          <a:p>
            <a:pPr eaLnBrk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79" dirty="0">
                <a:cs typeface="Arial" panose="020B0604020202020204" pitchFamily="34" charset="0"/>
              </a:rPr>
              <a:t> New experimental Hall and </a:t>
            </a:r>
            <a:r>
              <a:rPr lang="en-US" sz="1179" dirty="0" err="1">
                <a:cs typeface="Arial" panose="020B0604020202020204" pitchFamily="34" charset="0"/>
              </a:rPr>
              <a:t>beamline</a:t>
            </a:r>
            <a:endParaRPr lang="en-US" sz="1179" dirty="0">
              <a:cs typeface="Arial" panose="020B0604020202020204" pitchFamily="34" charset="0"/>
            </a:endParaRPr>
          </a:p>
          <a:p>
            <a:pPr eaLnBrk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79" dirty="0">
                <a:cs typeface="Arial" panose="020B0604020202020204" pitchFamily="34" charset="0"/>
              </a:rPr>
              <a:t> Upgrades to existing Experimental Halls</a:t>
            </a:r>
          </a:p>
        </p:txBody>
      </p:sp>
      <p:pic>
        <p:nvPicPr>
          <p:cNvPr id="3410" name="Picture 3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1" y="4474441"/>
            <a:ext cx="2672640" cy="20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11" name="Text Box 339"/>
          <p:cNvSpPr txBox="1">
            <a:spLocks noChangeArrowheads="1"/>
          </p:cNvSpPr>
          <p:nvPr/>
        </p:nvSpPr>
        <p:spPr bwMode="auto">
          <a:xfrm>
            <a:off x="4572001" y="5715721"/>
            <a:ext cx="1468800" cy="6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sz="1270">
                <a:cs typeface="Arial" panose="020B0604020202020204" pitchFamily="34" charset="0"/>
              </a:rPr>
              <a:t>New C100 cryomodules in linac tunnel</a:t>
            </a:r>
          </a:p>
        </p:txBody>
      </p:sp>
      <p:sp>
        <p:nvSpPr>
          <p:cNvPr id="3412" name="Text Box 340"/>
          <p:cNvSpPr txBox="1">
            <a:spLocks noChangeArrowheads="1"/>
          </p:cNvSpPr>
          <p:nvPr/>
        </p:nvSpPr>
        <p:spPr bwMode="auto">
          <a:xfrm>
            <a:off x="685440" y="243721"/>
            <a:ext cx="80006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JLab 12 GeV upgrade – probing the 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70568323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72" y="1110853"/>
            <a:ext cx="6850856" cy="463629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69420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97" y="1100138"/>
            <a:ext cx="6679406" cy="46577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7259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0" name="Title 49"/>
          <p:cNvSpPr>
            <a:spLocks noGrp="1"/>
          </p:cNvSpPr>
          <p:nvPr>
            <p:ph type="title"/>
          </p:nvPr>
        </p:nvSpPr>
        <p:spPr>
          <a:xfrm>
            <a:off x="148729" y="-230023"/>
            <a:ext cx="82296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sz="3200" dirty="0" smtClean="0">
                <a:effectLst>
                  <a:reflection blurRad="12700" stA="50000" endPos="50000" dist="12700" dir="5400000" sy="-100000" rotWithShape="0"/>
                </a:effectLst>
              </a:rPr>
              <a:t>Most Compelling EIC SCIENCE Questions</a:t>
            </a:r>
            <a:endParaRPr lang="en-US" sz="3200" dirty="0">
              <a:effectLst>
                <a:reflection blurRad="12700" stA="50000" endPos="50000" dist="12700" dir="5400000" sy="-100000" rotWithShape="0"/>
              </a:effectLst>
            </a:endParaRPr>
          </a:p>
        </p:txBody>
      </p:sp>
      <p:grpSp>
        <p:nvGrpSpPr>
          <p:cNvPr id="15" name="Gruppierung 50"/>
          <p:cNvGrpSpPr/>
          <p:nvPr/>
        </p:nvGrpSpPr>
        <p:grpSpPr>
          <a:xfrm>
            <a:off x="206932" y="583930"/>
            <a:ext cx="8868832" cy="2322811"/>
            <a:chOff x="148168" y="4696598"/>
            <a:chExt cx="8868832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148168" y="4696598"/>
              <a:ext cx="8868832" cy="2056543"/>
              <a:chOff x="148168" y="4696598"/>
              <a:chExt cx="8868832" cy="2056543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148168" y="4696598"/>
                <a:ext cx="8868832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1984741" y="5209405"/>
                <a:ext cx="1347503" cy="559512"/>
                <a:chOff x="-660038" y="1953399"/>
                <a:chExt cx="1654236" cy="744554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660038" y="1953399"/>
                  <a:ext cx="514527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2428288" y="5979767"/>
                <a:ext cx="6151343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Does this saturation produce matter of universal properties in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the</a:t>
                </a:r>
                <a:r>
                  <a:rPr lang="en-US" sz="1600" b="0" dirty="0"/>
                  <a:t> </a:t>
                </a:r>
                <a:r>
                  <a:rPr lang="en-US" sz="1600" b="0" dirty="0" smtClean="0"/>
                  <a:t>nucleon </a:t>
                </a:r>
                <a:r>
                  <a:rPr lang="en-US" sz="1600" b="0" dirty="0"/>
                  <a:t>and all nuclei viewed at nearly the speed of light?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1963575" y="6042044"/>
                <a:ext cx="1368669" cy="524904"/>
                <a:chOff x="-686022" y="2178727"/>
                <a:chExt cx="1680220" cy="698500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686022" y="2178727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8" name="Textfeld 47"/>
              <p:cNvSpPr txBox="1"/>
              <p:nvPr/>
            </p:nvSpPr>
            <p:spPr>
              <a:xfrm>
                <a:off x="2504506" y="5147679"/>
                <a:ext cx="65124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Is there a simple boundary that separates the region from the </a:t>
                </a:r>
                <a:r>
                  <a:rPr lang="en-US" sz="1600" b="0" dirty="0" smtClean="0"/>
                  <a:t>more dilute </a:t>
                </a:r>
                <a:r>
                  <a:rPr lang="en-US" sz="1600" b="0" dirty="0"/>
                  <a:t>quark gluon matter? If so how do the distributions of quarks </a:t>
                </a:r>
                <a:r>
                  <a:rPr lang="en-US" sz="1600" b="0" dirty="0" smtClean="0"/>
                  <a:t>and gluons </a:t>
                </a:r>
                <a:r>
                  <a:rPr lang="en-US" sz="1600" b="0" dirty="0"/>
                  <a:t>change as one crosses the boundary?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745403"/>
                <a:ext cx="69522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Where </a:t>
                </a:r>
                <a:r>
                  <a:rPr lang="en-US" sz="2000" dirty="0"/>
                  <a:t>does the saturation of gluon densities set in?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887" y="4835437"/>
              <a:ext cx="1687615" cy="218397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14706" y="4746057"/>
            <a:ext cx="8226445" cy="2226507"/>
            <a:chOff x="176722" y="740600"/>
            <a:chExt cx="8226445" cy="2226507"/>
          </a:xfrm>
        </p:grpSpPr>
        <p:sp>
          <p:nvSpPr>
            <p:cNvPr id="11" name="Abgerundetes Rechteck 10"/>
            <p:cNvSpPr/>
            <p:nvPr/>
          </p:nvSpPr>
          <p:spPr>
            <a:xfrm>
              <a:off x="202218" y="773116"/>
              <a:ext cx="8200949" cy="193621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23503" y="1181641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520802" y="740600"/>
              <a:ext cx="73366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How are sea quarks and gluons and their spin distributed</a:t>
              </a:r>
            </a:p>
            <a:p>
              <a:r>
                <a:rPr lang="en-US" sz="2000" dirty="0"/>
                <a:t>in space and momentum inside the nucleon?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176722" y="1523707"/>
              <a:ext cx="871268" cy="538346"/>
              <a:chOff x="-75398" y="1981565"/>
              <a:chExt cx="1069596" cy="716388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5398" y="1981565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599919" y="1448493"/>
              <a:ext cx="63289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How are these quark and gluon distributions correlated with the </a:t>
              </a:r>
              <a:endParaRPr lang="en-US" sz="1600" b="0" dirty="0" smtClean="0"/>
            </a:p>
            <a:p>
              <a:r>
                <a:rPr lang="en-US" sz="1600" b="0" dirty="0" smtClean="0"/>
                <a:t>over all nucleon </a:t>
              </a:r>
              <a:r>
                <a:rPr lang="en-US" sz="1600" b="0" dirty="0"/>
                <a:t>properties, such as spin direction?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176722" y="2037190"/>
              <a:ext cx="871268" cy="929917"/>
              <a:chOff x="-75398" y="1460494"/>
              <a:chExt cx="1069596" cy="1237459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75398" y="1460494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599919" y="2012974"/>
              <a:ext cx="55064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What is the role of the motion of sea quarks and gluons </a:t>
              </a:r>
              <a:endParaRPr lang="en-US" sz="1600" b="0" dirty="0" smtClean="0"/>
            </a:p>
            <a:p>
              <a:r>
                <a:rPr lang="en-US" sz="1600" b="0" dirty="0" smtClean="0"/>
                <a:t>in </a:t>
              </a:r>
              <a:r>
                <a:rPr lang="en-US" sz="1600" b="0" dirty="0"/>
                <a:t>building </a:t>
              </a:r>
              <a:r>
                <a:rPr lang="en-US" sz="1600" b="0" dirty="0" smtClean="0"/>
                <a:t>the nucleon </a:t>
              </a:r>
              <a:r>
                <a:rPr lang="en-US" sz="1600" b="0" dirty="0"/>
                <a:t>spin?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pic>
          <p:nvPicPr>
            <p:cNvPr id="49" name="Bild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35070" y="1819150"/>
              <a:ext cx="1183405" cy="932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38622" y="2681584"/>
            <a:ext cx="8867795" cy="2194758"/>
            <a:chOff x="138622" y="2681584"/>
            <a:chExt cx="8867795" cy="2194758"/>
          </a:xfrm>
        </p:grpSpPr>
        <p:grpSp>
          <p:nvGrpSpPr>
            <p:cNvPr id="51" name="Group 50"/>
            <p:cNvGrpSpPr/>
            <p:nvPr/>
          </p:nvGrpSpPr>
          <p:grpSpPr>
            <a:xfrm>
              <a:off x="138622" y="2681584"/>
              <a:ext cx="8867795" cy="2194758"/>
              <a:chOff x="176722" y="772349"/>
              <a:chExt cx="8867795" cy="2194758"/>
            </a:xfrm>
          </p:grpSpPr>
          <p:sp>
            <p:nvSpPr>
              <p:cNvPr id="52" name="Abgerundetes Rechteck 10"/>
              <p:cNvSpPr/>
              <p:nvPr/>
            </p:nvSpPr>
            <p:spPr>
              <a:xfrm>
                <a:off x="202218" y="773116"/>
                <a:ext cx="8842299" cy="2010301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4" name="Textfeld 13"/>
              <p:cNvSpPr txBox="1"/>
              <p:nvPr/>
            </p:nvSpPr>
            <p:spPr>
              <a:xfrm>
                <a:off x="520802" y="772349"/>
                <a:ext cx="74021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How does the nuclear environment affect the distribution</a:t>
                </a:r>
              </a:p>
              <a:p>
                <a:r>
                  <a:rPr lang="en-US" sz="2000" dirty="0"/>
                  <a:t>of quarks and gluons and their interaction in nuclei?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55" name="Gruppierung 7"/>
              <p:cNvGrpSpPr/>
              <p:nvPr/>
            </p:nvGrpSpPr>
            <p:grpSpPr>
              <a:xfrm>
                <a:off x="176722" y="1481375"/>
                <a:ext cx="871268" cy="580678"/>
                <a:chOff x="-75398" y="1925233"/>
                <a:chExt cx="1069596" cy="772720"/>
              </a:xfrm>
            </p:grpSpPr>
            <p:pic>
              <p:nvPicPr>
                <p:cNvPr id="62" name="Bild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75398" y="1925233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63" name="Textfeld 16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56" name="Textfeld 17"/>
              <p:cNvSpPr txBox="1"/>
              <p:nvPr/>
            </p:nvSpPr>
            <p:spPr>
              <a:xfrm>
                <a:off x="599919" y="1437910"/>
                <a:ext cx="84340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How does the transverse spatial distribution of gluons compare to </a:t>
                </a:r>
                <a:r>
                  <a:rPr lang="en-US" sz="1600" b="0" dirty="0" smtClean="0"/>
                  <a:t>that in the nucleon</a:t>
                </a:r>
                <a:r>
                  <a:rPr lang="en-US" sz="1600" b="0" dirty="0"/>
                  <a:t>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grpSp>
            <p:nvGrpSpPr>
              <p:cNvPr id="57" name="Gruppierung 7"/>
              <p:cNvGrpSpPr/>
              <p:nvPr/>
            </p:nvGrpSpPr>
            <p:grpSpPr>
              <a:xfrm>
                <a:off x="176722" y="1867862"/>
                <a:ext cx="871268" cy="1099245"/>
                <a:chOff x="-75398" y="1235166"/>
                <a:chExt cx="1069596" cy="1462787"/>
              </a:xfrm>
            </p:grpSpPr>
            <p:pic>
              <p:nvPicPr>
                <p:cNvPr id="60" name="Bild 2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75398" y="1235166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61" name="Textfeld 21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58" name="Textfeld 22"/>
              <p:cNvSpPr txBox="1"/>
              <p:nvPr/>
            </p:nvSpPr>
            <p:spPr>
              <a:xfrm>
                <a:off x="599919" y="1780148"/>
                <a:ext cx="715151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How does matter respond to fast moving color charge passing </a:t>
                </a:r>
                <a:r>
                  <a:rPr lang="en-US" sz="1600" b="0" dirty="0" smtClean="0"/>
                  <a:t>through it</a:t>
                </a:r>
                <a:r>
                  <a:rPr lang="en-US" sz="1600" b="0" dirty="0"/>
                  <a:t>?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Is </a:t>
                </a:r>
                <a:r>
                  <a:rPr lang="en-US" sz="1600" b="0" dirty="0"/>
                  <a:t>this response different for light and heavy quarks?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4" name="Group 2"/>
            <p:cNvGrpSpPr>
              <a:grpSpLocks/>
            </p:cNvGrpSpPr>
            <p:nvPr/>
          </p:nvGrpSpPr>
          <p:grpSpPr bwMode="auto">
            <a:xfrm>
              <a:off x="7233802" y="3602025"/>
              <a:ext cx="1772613" cy="1128726"/>
              <a:chOff x="-57" y="125"/>
              <a:chExt cx="3628" cy="2065"/>
            </a:xfrm>
          </p:grpSpPr>
          <p:grpSp>
            <p:nvGrpSpPr>
              <p:cNvPr id="65" name="Group 3"/>
              <p:cNvGrpSpPr>
                <a:grpSpLocks/>
              </p:cNvGrpSpPr>
              <p:nvPr/>
            </p:nvGrpSpPr>
            <p:grpSpPr bwMode="auto">
              <a:xfrm>
                <a:off x="879" y="130"/>
                <a:ext cx="2058" cy="2060"/>
                <a:chOff x="0" y="0"/>
                <a:chExt cx="2058" cy="2060"/>
              </a:xfrm>
            </p:grpSpPr>
            <p:sp>
              <p:nvSpPr>
                <p:cNvPr id="101" name="Oval 4"/>
                <p:cNvSpPr>
                  <a:spLocks/>
                </p:cNvSpPr>
                <p:nvPr/>
              </p:nvSpPr>
              <p:spPr bwMode="auto">
                <a:xfrm>
                  <a:off x="395" y="107"/>
                  <a:ext cx="625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2" name="Oval 5"/>
                <p:cNvSpPr>
                  <a:spLocks/>
                </p:cNvSpPr>
                <p:nvPr/>
              </p:nvSpPr>
              <p:spPr bwMode="auto">
                <a:xfrm>
                  <a:off x="588" y="396"/>
                  <a:ext cx="630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3" name="Oval 6"/>
                <p:cNvSpPr>
                  <a:spLocks/>
                </p:cNvSpPr>
                <p:nvPr/>
              </p:nvSpPr>
              <p:spPr bwMode="auto">
                <a:xfrm>
                  <a:off x="114" y="399"/>
                  <a:ext cx="627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4" name="Oval 7"/>
                <p:cNvSpPr>
                  <a:spLocks/>
                </p:cNvSpPr>
                <p:nvPr/>
              </p:nvSpPr>
              <p:spPr bwMode="auto">
                <a:xfrm>
                  <a:off x="1286" y="892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5" name="Oval 8"/>
                <p:cNvSpPr>
                  <a:spLocks/>
                </p:cNvSpPr>
                <p:nvPr/>
              </p:nvSpPr>
              <p:spPr bwMode="auto">
                <a:xfrm>
                  <a:off x="842" y="1436"/>
                  <a:ext cx="628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6" name="Oval 9"/>
                <p:cNvSpPr>
                  <a:spLocks/>
                </p:cNvSpPr>
                <p:nvPr/>
              </p:nvSpPr>
              <p:spPr bwMode="auto">
                <a:xfrm>
                  <a:off x="1119" y="128"/>
                  <a:ext cx="626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7" name="Oval 10"/>
                <p:cNvSpPr>
                  <a:spLocks/>
                </p:cNvSpPr>
                <p:nvPr/>
              </p:nvSpPr>
              <p:spPr bwMode="auto">
                <a:xfrm>
                  <a:off x="752" y="0"/>
                  <a:ext cx="632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8" name="Oval 11"/>
                <p:cNvSpPr>
                  <a:spLocks/>
                </p:cNvSpPr>
                <p:nvPr/>
              </p:nvSpPr>
              <p:spPr bwMode="auto">
                <a:xfrm>
                  <a:off x="1430" y="490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9" name="Oval 12"/>
                <p:cNvSpPr>
                  <a:spLocks/>
                </p:cNvSpPr>
                <p:nvPr/>
              </p:nvSpPr>
              <p:spPr bwMode="auto">
                <a:xfrm>
                  <a:off x="424" y="791"/>
                  <a:ext cx="632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0" name="Oval 13"/>
                <p:cNvSpPr>
                  <a:spLocks/>
                </p:cNvSpPr>
                <p:nvPr/>
              </p:nvSpPr>
              <p:spPr bwMode="auto">
                <a:xfrm>
                  <a:off x="0" y="891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1" name="Oval 14"/>
                <p:cNvSpPr>
                  <a:spLocks/>
                </p:cNvSpPr>
                <p:nvPr/>
              </p:nvSpPr>
              <p:spPr bwMode="auto">
                <a:xfrm>
                  <a:off x="351" y="1326"/>
                  <a:ext cx="628" cy="62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2" name="Oval 15"/>
                <p:cNvSpPr>
                  <a:spLocks/>
                </p:cNvSpPr>
                <p:nvPr/>
              </p:nvSpPr>
              <p:spPr bwMode="auto">
                <a:xfrm>
                  <a:off x="842" y="1128"/>
                  <a:ext cx="628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3" name="Oval 16"/>
                <p:cNvSpPr>
                  <a:spLocks/>
                </p:cNvSpPr>
                <p:nvPr/>
              </p:nvSpPr>
              <p:spPr bwMode="auto">
                <a:xfrm>
                  <a:off x="917" y="672"/>
                  <a:ext cx="63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4" name="Oval 17"/>
                <p:cNvSpPr>
                  <a:spLocks/>
                </p:cNvSpPr>
                <p:nvPr/>
              </p:nvSpPr>
              <p:spPr bwMode="auto">
                <a:xfrm>
                  <a:off x="1245" y="1229"/>
                  <a:ext cx="631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18"/>
              <p:cNvGrpSpPr>
                <a:grpSpLocks/>
              </p:cNvGrpSpPr>
              <p:nvPr/>
            </p:nvGrpSpPr>
            <p:grpSpPr bwMode="auto">
              <a:xfrm>
                <a:off x="1272" y="165"/>
                <a:ext cx="1568" cy="1879"/>
                <a:chOff x="0" y="0"/>
                <a:chExt cx="1568" cy="1878"/>
              </a:xfrm>
            </p:grpSpPr>
            <p:sp>
              <p:nvSpPr>
                <p:cNvPr id="79" name="Freeform 19"/>
                <p:cNvSpPr>
                  <a:spLocks/>
                </p:cNvSpPr>
                <p:nvPr/>
              </p:nvSpPr>
              <p:spPr bwMode="auto">
                <a:xfrm rot="-660000">
                  <a:off x="437" y="499"/>
                  <a:ext cx="527" cy="369"/>
                </a:xfrm>
                <a:custGeom>
                  <a:avLst/>
                  <a:gdLst>
                    <a:gd name="T0" fmla="*/ 0 w 19443"/>
                    <a:gd name="T1" fmla="*/ 369 h 21600"/>
                    <a:gd name="T2" fmla="*/ 172 w 19443"/>
                    <a:gd name="T3" fmla="*/ 265 h 21600"/>
                    <a:gd name="T4" fmla="*/ 143 w 19443"/>
                    <a:gd name="T5" fmla="*/ 333 h 21600"/>
                    <a:gd name="T6" fmla="*/ 78 w 19443"/>
                    <a:gd name="T7" fmla="*/ 330 h 21600"/>
                    <a:gd name="T8" fmla="*/ 168 w 19443"/>
                    <a:gd name="T9" fmla="*/ 212 h 21600"/>
                    <a:gd name="T10" fmla="*/ 323 w 19443"/>
                    <a:gd name="T11" fmla="*/ 174 h 21600"/>
                    <a:gd name="T12" fmla="*/ 297 w 19443"/>
                    <a:gd name="T13" fmla="*/ 231 h 21600"/>
                    <a:gd name="T14" fmla="*/ 234 w 19443"/>
                    <a:gd name="T15" fmla="*/ 210 h 21600"/>
                    <a:gd name="T16" fmla="*/ 326 w 19443"/>
                    <a:gd name="T17" fmla="*/ 117 h 21600"/>
                    <a:gd name="T18" fmla="*/ 484 w 19443"/>
                    <a:gd name="T19" fmla="*/ 77 h 21600"/>
                    <a:gd name="T20" fmla="*/ 448 w 19443"/>
                    <a:gd name="T21" fmla="*/ 139 h 21600"/>
                    <a:gd name="T22" fmla="*/ 390 w 19443"/>
                    <a:gd name="T23" fmla="*/ 124 h 21600"/>
                    <a:gd name="T24" fmla="*/ 52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0" name="Freeform 20"/>
                <p:cNvSpPr>
                  <a:spLocks/>
                </p:cNvSpPr>
                <p:nvPr/>
              </p:nvSpPr>
              <p:spPr bwMode="auto">
                <a:xfrm>
                  <a:off x="947" y="869"/>
                  <a:ext cx="621" cy="298"/>
                </a:xfrm>
                <a:custGeom>
                  <a:avLst/>
                  <a:gdLst>
                    <a:gd name="T0" fmla="*/ 0 w 19898"/>
                    <a:gd name="T1" fmla="*/ 0 h 21600"/>
                    <a:gd name="T2" fmla="*/ 200 w 19898"/>
                    <a:gd name="T3" fmla="*/ 79 h 21600"/>
                    <a:gd name="T4" fmla="*/ 157 w 19898"/>
                    <a:gd name="T5" fmla="*/ 12 h 21600"/>
                    <a:gd name="T6" fmla="*/ 92 w 19898"/>
                    <a:gd name="T7" fmla="*/ 33 h 21600"/>
                    <a:gd name="T8" fmla="*/ 204 w 19898"/>
                    <a:gd name="T9" fmla="*/ 136 h 21600"/>
                    <a:gd name="T10" fmla="*/ 375 w 19898"/>
                    <a:gd name="T11" fmla="*/ 150 h 21600"/>
                    <a:gd name="T12" fmla="*/ 338 w 19898"/>
                    <a:gd name="T13" fmla="*/ 94 h 21600"/>
                    <a:gd name="T14" fmla="*/ 275 w 19898"/>
                    <a:gd name="T15" fmla="*/ 126 h 21600"/>
                    <a:gd name="T16" fmla="*/ 388 w 19898"/>
                    <a:gd name="T17" fmla="*/ 208 h 21600"/>
                    <a:gd name="T18" fmla="*/ 564 w 19898"/>
                    <a:gd name="T19" fmla="*/ 228 h 21600"/>
                    <a:gd name="T20" fmla="*/ 514 w 19898"/>
                    <a:gd name="T21" fmla="*/ 164 h 21600"/>
                    <a:gd name="T22" fmla="*/ 455 w 19898"/>
                    <a:gd name="T23" fmla="*/ 191 h 21600"/>
                    <a:gd name="T24" fmla="*/ 621 w 19898"/>
                    <a:gd name="T25" fmla="*/ 298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898" h="21600">
                      <a:moveTo>
                        <a:pt x="0" y="0"/>
                      </a:moveTo>
                      <a:cubicBezTo>
                        <a:pt x="2302" y="6426"/>
                        <a:pt x="5335" y="7238"/>
                        <a:pt x="6396" y="5727"/>
                      </a:cubicBezTo>
                      <a:cubicBezTo>
                        <a:pt x="7457" y="4216"/>
                        <a:pt x="5025" y="857"/>
                        <a:pt x="5025" y="857"/>
                      </a:cubicBezTo>
                      <a:cubicBezTo>
                        <a:pt x="5025" y="857"/>
                        <a:pt x="3003" y="0"/>
                        <a:pt x="2953" y="2367"/>
                      </a:cubicBezTo>
                      <a:cubicBezTo>
                        <a:pt x="2903" y="4735"/>
                        <a:pt x="6546" y="9830"/>
                        <a:pt x="6546" y="9830"/>
                      </a:cubicBezTo>
                      <a:cubicBezTo>
                        <a:pt x="6546" y="9830"/>
                        <a:pt x="12422" y="13393"/>
                        <a:pt x="12031" y="10845"/>
                      </a:cubicBezTo>
                      <a:cubicBezTo>
                        <a:pt x="11641" y="8297"/>
                        <a:pt x="12572" y="8387"/>
                        <a:pt x="10830" y="6832"/>
                      </a:cubicBezTo>
                      <a:cubicBezTo>
                        <a:pt x="9088" y="5276"/>
                        <a:pt x="8818" y="9154"/>
                        <a:pt x="8818" y="9154"/>
                      </a:cubicBezTo>
                      <a:cubicBezTo>
                        <a:pt x="8818" y="9154"/>
                        <a:pt x="10490" y="14069"/>
                        <a:pt x="12442" y="15106"/>
                      </a:cubicBezTo>
                      <a:cubicBezTo>
                        <a:pt x="14393" y="16144"/>
                        <a:pt x="14573" y="17046"/>
                        <a:pt x="18087" y="16549"/>
                      </a:cubicBezTo>
                      <a:cubicBezTo>
                        <a:pt x="21600" y="16053"/>
                        <a:pt x="16465" y="11905"/>
                        <a:pt x="16465" y="11905"/>
                      </a:cubicBezTo>
                      <a:cubicBezTo>
                        <a:pt x="16465" y="11905"/>
                        <a:pt x="14573" y="10665"/>
                        <a:pt x="14573" y="13866"/>
                      </a:cubicBezTo>
                      <a:cubicBezTo>
                        <a:pt x="14573" y="17068"/>
                        <a:pt x="19778" y="20969"/>
                        <a:pt x="19898" y="2160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1" name="Freeform 21"/>
                <p:cNvSpPr>
                  <a:spLocks/>
                </p:cNvSpPr>
                <p:nvPr/>
              </p:nvSpPr>
              <p:spPr bwMode="auto">
                <a:xfrm>
                  <a:off x="0" y="760"/>
                  <a:ext cx="1156" cy="240"/>
                </a:xfrm>
                <a:custGeom>
                  <a:avLst/>
                  <a:gdLst>
                    <a:gd name="T0" fmla="*/ 0 w 21600"/>
                    <a:gd name="T1" fmla="*/ 240 h 21600"/>
                    <a:gd name="T2" fmla="*/ 282 w 21600"/>
                    <a:gd name="T3" fmla="*/ 240 h 21600"/>
                    <a:gd name="T4" fmla="*/ 488 w 21600"/>
                    <a:gd name="T5" fmla="*/ 144 h 21600"/>
                    <a:gd name="T6" fmla="*/ 688 w 21600"/>
                    <a:gd name="T7" fmla="*/ 165 h 21600"/>
                    <a:gd name="T8" fmla="*/ 929 w 21600"/>
                    <a:gd name="T9" fmla="*/ 123 h 21600"/>
                    <a:gd name="T10" fmla="*/ 1156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272" y="21600"/>
                      </a:lnTo>
                      <a:lnTo>
                        <a:pt x="9126" y="12971"/>
                      </a:lnTo>
                      <a:lnTo>
                        <a:pt x="12853" y="14820"/>
                      </a:lnTo>
                      <a:lnTo>
                        <a:pt x="17355" y="1109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672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82" name="Group 22"/>
                <p:cNvGrpSpPr>
                  <a:grpSpLocks/>
                </p:cNvGrpSpPr>
                <p:nvPr/>
              </p:nvGrpSpPr>
              <p:grpSpPr bwMode="auto">
                <a:xfrm>
                  <a:off x="78" y="994"/>
                  <a:ext cx="443" cy="852"/>
                  <a:chOff x="0" y="0"/>
                  <a:chExt cx="443" cy="852"/>
                </a:xfrm>
              </p:grpSpPr>
              <p:sp>
                <p:nvSpPr>
                  <p:cNvPr id="99" name="Freeform 23"/>
                  <p:cNvSpPr>
                    <a:spLocks/>
                  </p:cNvSpPr>
                  <p:nvPr/>
                </p:nvSpPr>
                <p:spPr bwMode="auto">
                  <a:xfrm>
                    <a:off x="149" y="0"/>
                    <a:ext cx="145" cy="560"/>
                  </a:xfrm>
                  <a:custGeom>
                    <a:avLst/>
                    <a:gdLst>
                      <a:gd name="T0" fmla="*/ 41 w 16954"/>
                      <a:gd name="T1" fmla="*/ 0 h 21225"/>
                      <a:gd name="T2" fmla="*/ 64 w 16954"/>
                      <a:gd name="T3" fmla="*/ 175 h 21225"/>
                      <a:gd name="T4" fmla="*/ 116 w 16954"/>
                      <a:gd name="T5" fmla="*/ 117 h 21225"/>
                      <a:gd name="T6" fmla="*/ 56 w 16954"/>
                      <a:gd name="T7" fmla="*/ 79 h 21225"/>
                      <a:gd name="T8" fmla="*/ 0 w 16954"/>
                      <a:gd name="T9" fmla="*/ 199 h 21225"/>
                      <a:gd name="T10" fmla="*/ 79 w 16954"/>
                      <a:gd name="T11" fmla="*/ 328 h 21225"/>
                      <a:gd name="T12" fmla="*/ 122 w 16954"/>
                      <a:gd name="T13" fmla="*/ 280 h 21225"/>
                      <a:gd name="T14" fmla="*/ 50 w 16954"/>
                      <a:gd name="T15" fmla="*/ 247 h 21225"/>
                      <a:gd name="T16" fmla="*/ 20 w 16954"/>
                      <a:gd name="T17" fmla="*/ 358 h 21225"/>
                      <a:gd name="T18" fmla="*/ 95 w 16954"/>
                      <a:gd name="T19" fmla="*/ 493 h 21225"/>
                      <a:gd name="T20" fmla="*/ 141 w 16954"/>
                      <a:gd name="T21" fmla="*/ 432 h 21225"/>
                      <a:gd name="T22" fmla="*/ 77 w 16954"/>
                      <a:gd name="T23" fmla="*/ 400 h 21225"/>
                      <a:gd name="T24" fmla="*/ 47 w 16954"/>
                      <a:gd name="T25" fmla="*/ 560 h 2122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54" h="21225">
                        <a:moveTo>
                          <a:pt x="4842" y="0"/>
                        </a:moveTo>
                        <a:cubicBezTo>
                          <a:pt x="-2279" y="3232"/>
                          <a:pt x="2373" y="5972"/>
                          <a:pt x="7453" y="6618"/>
                        </a:cubicBezTo>
                        <a:cubicBezTo>
                          <a:pt x="12532" y="7265"/>
                          <a:pt x="13529" y="4447"/>
                          <a:pt x="13529" y="4447"/>
                        </a:cubicBezTo>
                        <a:cubicBezTo>
                          <a:pt x="13529" y="4447"/>
                          <a:pt x="10918" y="2585"/>
                          <a:pt x="6551" y="2999"/>
                        </a:cubicBezTo>
                        <a:cubicBezTo>
                          <a:pt x="2136" y="3413"/>
                          <a:pt x="0" y="7536"/>
                          <a:pt x="0" y="7536"/>
                        </a:cubicBezTo>
                        <a:cubicBezTo>
                          <a:pt x="0" y="7536"/>
                          <a:pt x="5412" y="13262"/>
                          <a:pt x="9257" y="12422"/>
                        </a:cubicBezTo>
                        <a:cubicBezTo>
                          <a:pt x="13102" y="11569"/>
                          <a:pt x="15048" y="12409"/>
                          <a:pt x="14241" y="10600"/>
                        </a:cubicBezTo>
                        <a:cubicBezTo>
                          <a:pt x="13482" y="8790"/>
                          <a:pt x="5886" y="9346"/>
                          <a:pt x="5886" y="9346"/>
                        </a:cubicBezTo>
                        <a:cubicBezTo>
                          <a:pt x="5886" y="9346"/>
                          <a:pt x="332" y="11750"/>
                          <a:pt x="2326" y="13573"/>
                        </a:cubicBezTo>
                        <a:cubicBezTo>
                          <a:pt x="4367" y="15408"/>
                          <a:pt x="2990" y="15809"/>
                          <a:pt x="11156" y="18704"/>
                        </a:cubicBezTo>
                        <a:cubicBezTo>
                          <a:pt x="19321" y="21600"/>
                          <a:pt x="16473" y="16365"/>
                          <a:pt x="16473" y="16365"/>
                        </a:cubicBezTo>
                        <a:cubicBezTo>
                          <a:pt x="16473" y="16365"/>
                          <a:pt x="14859" y="14490"/>
                          <a:pt x="9019" y="15176"/>
                        </a:cubicBezTo>
                        <a:cubicBezTo>
                          <a:pt x="3180" y="15874"/>
                          <a:pt x="6408" y="20992"/>
                          <a:pt x="5459" y="21225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00" name="AutoShape 24"/>
                  <p:cNvSpPr>
                    <a:spLocks/>
                  </p:cNvSpPr>
                  <p:nvPr/>
                </p:nvSpPr>
                <p:spPr bwMode="auto">
                  <a:xfrm rot="2700000">
                    <a:off x="90" y="447"/>
                    <a:ext cx="261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25"/>
                <p:cNvGrpSpPr>
                  <a:grpSpLocks/>
                </p:cNvGrpSpPr>
                <p:nvPr/>
              </p:nvGrpSpPr>
              <p:grpSpPr bwMode="auto">
                <a:xfrm>
                  <a:off x="505" y="925"/>
                  <a:ext cx="443" cy="832"/>
                  <a:chOff x="0" y="0"/>
                  <a:chExt cx="442" cy="832"/>
                </a:xfrm>
              </p:grpSpPr>
              <p:sp>
                <p:nvSpPr>
                  <p:cNvPr id="97" name="Freeform 26"/>
                  <p:cNvSpPr>
                    <a:spLocks/>
                  </p:cNvSpPr>
                  <p:nvPr/>
                </p:nvSpPr>
                <p:spPr bwMode="auto">
                  <a:xfrm>
                    <a:off x="133" y="0"/>
                    <a:ext cx="146" cy="560"/>
                  </a:xfrm>
                  <a:custGeom>
                    <a:avLst/>
                    <a:gdLst>
                      <a:gd name="T0" fmla="*/ 42 w 16914"/>
                      <a:gd name="T1" fmla="*/ 0 h 21238"/>
                      <a:gd name="T2" fmla="*/ 63 w 16914"/>
                      <a:gd name="T3" fmla="*/ 174 h 21238"/>
                      <a:gd name="T4" fmla="*/ 118 w 16914"/>
                      <a:gd name="T5" fmla="*/ 117 h 21238"/>
                      <a:gd name="T6" fmla="*/ 57 w 16914"/>
                      <a:gd name="T7" fmla="*/ 78 h 21238"/>
                      <a:gd name="T8" fmla="*/ 0 w 16914"/>
                      <a:gd name="T9" fmla="*/ 198 h 21238"/>
                      <a:gd name="T10" fmla="*/ 80 w 16914"/>
                      <a:gd name="T11" fmla="*/ 327 h 21238"/>
                      <a:gd name="T12" fmla="*/ 124 w 16914"/>
                      <a:gd name="T13" fmla="*/ 279 h 21238"/>
                      <a:gd name="T14" fmla="*/ 51 w 16914"/>
                      <a:gd name="T15" fmla="*/ 246 h 21238"/>
                      <a:gd name="T16" fmla="*/ 20 w 16914"/>
                      <a:gd name="T17" fmla="*/ 358 h 21238"/>
                      <a:gd name="T18" fmla="*/ 96 w 16914"/>
                      <a:gd name="T19" fmla="*/ 493 h 21238"/>
                      <a:gd name="T20" fmla="*/ 142 w 16914"/>
                      <a:gd name="T21" fmla="*/ 430 h 21238"/>
                      <a:gd name="T22" fmla="*/ 78 w 16914"/>
                      <a:gd name="T23" fmla="*/ 398 h 21238"/>
                      <a:gd name="T24" fmla="*/ 47 w 16914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8" name="AutoShape 27"/>
                  <p:cNvSpPr>
                    <a:spLocks/>
                  </p:cNvSpPr>
                  <p:nvPr/>
                </p:nvSpPr>
                <p:spPr bwMode="auto">
                  <a:xfrm rot="2700000">
                    <a:off x="91" y="427"/>
                    <a:ext cx="260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" name="Rectangle 28"/>
                <p:cNvSpPr>
                  <a:spLocks/>
                </p:cNvSpPr>
                <p:nvPr/>
              </p:nvSpPr>
              <p:spPr bwMode="auto">
                <a:xfrm>
                  <a:off x="211" y="663"/>
                  <a:ext cx="210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200" b="1" dirty="0">
                      <a:solidFill>
                        <a:schemeClr val="tx1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q</a:t>
                  </a:r>
                </a:p>
              </p:txBody>
            </p:sp>
            <p:grpSp>
              <p:nvGrpSpPr>
                <p:cNvPr id="85" name="Group 29"/>
                <p:cNvGrpSpPr>
                  <a:grpSpLocks/>
                </p:cNvGrpSpPr>
                <p:nvPr/>
              </p:nvGrpSpPr>
              <p:grpSpPr bwMode="auto">
                <a:xfrm>
                  <a:off x="1004" y="1046"/>
                  <a:ext cx="441" cy="832"/>
                  <a:chOff x="0" y="0"/>
                  <a:chExt cx="441" cy="832"/>
                </a:xfrm>
              </p:grpSpPr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>
                    <a:off x="131" y="0"/>
                    <a:ext cx="145" cy="560"/>
                  </a:xfrm>
                  <a:custGeom>
                    <a:avLst/>
                    <a:gdLst>
                      <a:gd name="T0" fmla="*/ 42 w 16891"/>
                      <a:gd name="T1" fmla="*/ 0 h 21238"/>
                      <a:gd name="T2" fmla="*/ 62 w 16891"/>
                      <a:gd name="T3" fmla="*/ 174 h 21238"/>
                      <a:gd name="T4" fmla="*/ 117 w 16891"/>
                      <a:gd name="T5" fmla="*/ 117 h 21238"/>
                      <a:gd name="T6" fmla="*/ 56 w 16891"/>
                      <a:gd name="T7" fmla="*/ 78 h 21238"/>
                      <a:gd name="T8" fmla="*/ 0 w 16891"/>
                      <a:gd name="T9" fmla="*/ 198 h 21238"/>
                      <a:gd name="T10" fmla="*/ 80 w 16891"/>
                      <a:gd name="T11" fmla="*/ 327 h 21238"/>
                      <a:gd name="T12" fmla="*/ 123 w 16891"/>
                      <a:gd name="T13" fmla="*/ 279 h 21238"/>
                      <a:gd name="T14" fmla="*/ 51 w 16891"/>
                      <a:gd name="T15" fmla="*/ 246 h 21238"/>
                      <a:gd name="T16" fmla="*/ 20 w 16891"/>
                      <a:gd name="T17" fmla="*/ 358 h 21238"/>
                      <a:gd name="T18" fmla="*/ 95 w 16891"/>
                      <a:gd name="T19" fmla="*/ 493 h 21238"/>
                      <a:gd name="T20" fmla="*/ 141 w 16891"/>
                      <a:gd name="T21" fmla="*/ 430 h 21238"/>
                      <a:gd name="T22" fmla="*/ 77 w 16891"/>
                      <a:gd name="T23" fmla="*/ 398 h 21238"/>
                      <a:gd name="T24" fmla="*/ 47 w 16891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891" h="21238">
                        <a:moveTo>
                          <a:pt x="4842" y="0"/>
                        </a:moveTo>
                        <a:cubicBezTo>
                          <a:pt x="-2279" y="3208"/>
                          <a:pt x="2373" y="5976"/>
                          <a:pt x="7216" y="6609"/>
                        </a:cubicBezTo>
                        <a:cubicBezTo>
                          <a:pt x="12010" y="7256"/>
                          <a:pt x="13624" y="4423"/>
                          <a:pt x="13624" y="4423"/>
                        </a:cubicBezTo>
                        <a:cubicBezTo>
                          <a:pt x="13624" y="4423"/>
                          <a:pt x="11108" y="2548"/>
                          <a:pt x="6551" y="2962"/>
                        </a:cubicBezTo>
                        <a:cubicBezTo>
                          <a:pt x="1994" y="3389"/>
                          <a:pt x="0" y="7528"/>
                          <a:pt x="0" y="7528"/>
                        </a:cubicBezTo>
                        <a:cubicBezTo>
                          <a:pt x="0" y="7528"/>
                          <a:pt x="5412" y="13232"/>
                          <a:pt x="9304" y="12391"/>
                        </a:cubicBezTo>
                        <a:cubicBezTo>
                          <a:pt x="13150" y="11550"/>
                          <a:pt x="14954" y="12339"/>
                          <a:pt x="14289" y="10580"/>
                        </a:cubicBezTo>
                        <a:cubicBezTo>
                          <a:pt x="13672" y="8834"/>
                          <a:pt x="5886" y="9338"/>
                          <a:pt x="5886" y="9338"/>
                        </a:cubicBezTo>
                        <a:cubicBezTo>
                          <a:pt x="5886" y="9338"/>
                          <a:pt x="142" y="11731"/>
                          <a:pt x="2326" y="13581"/>
                        </a:cubicBezTo>
                        <a:cubicBezTo>
                          <a:pt x="4557" y="15443"/>
                          <a:pt x="2896" y="15793"/>
                          <a:pt x="11108" y="18703"/>
                        </a:cubicBezTo>
                        <a:cubicBezTo>
                          <a:pt x="19321" y="21600"/>
                          <a:pt x="16378" y="16323"/>
                          <a:pt x="16378" y="16323"/>
                        </a:cubicBezTo>
                        <a:cubicBezTo>
                          <a:pt x="16378" y="16323"/>
                          <a:pt x="14859" y="14525"/>
                          <a:pt x="8972" y="15107"/>
                        </a:cubicBezTo>
                        <a:cubicBezTo>
                          <a:pt x="3085" y="15715"/>
                          <a:pt x="6503" y="20966"/>
                          <a:pt x="5459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31"/>
                  <p:cNvSpPr>
                    <a:spLocks/>
                  </p:cNvSpPr>
                  <p:nvPr/>
                </p:nvSpPr>
                <p:spPr bwMode="auto">
                  <a:xfrm rot="2700000">
                    <a:off x="90" y="430"/>
                    <a:ext cx="260" cy="364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32"/>
                <p:cNvGrpSpPr>
                  <a:grpSpLocks/>
                </p:cNvGrpSpPr>
                <p:nvPr/>
              </p:nvGrpSpPr>
              <p:grpSpPr bwMode="auto">
                <a:xfrm>
                  <a:off x="429" y="324"/>
                  <a:ext cx="253" cy="475"/>
                  <a:chOff x="0" y="0"/>
                  <a:chExt cx="253" cy="475"/>
                </a:xfrm>
              </p:grpSpPr>
              <p:sp>
                <p:nvSpPr>
                  <p:cNvPr id="93" name="Freeform 33"/>
                  <p:cNvSpPr>
                    <a:spLocks/>
                  </p:cNvSpPr>
                  <p:nvPr/>
                </p:nvSpPr>
                <p:spPr bwMode="auto">
                  <a:xfrm rot="-10680000">
                    <a:off x="86" y="155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4" name="AutoShape 34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" name="Freeform 35"/>
                <p:cNvSpPr>
                  <a:spLocks/>
                </p:cNvSpPr>
                <p:nvPr/>
              </p:nvSpPr>
              <p:spPr bwMode="auto">
                <a:xfrm rot="-2400000">
                  <a:off x="610" y="300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8" name="Freeform 36"/>
                <p:cNvSpPr>
                  <a:spLocks/>
                </p:cNvSpPr>
                <p:nvPr/>
              </p:nvSpPr>
              <p:spPr bwMode="auto">
                <a:xfrm rot="479999">
                  <a:off x="944" y="216"/>
                  <a:ext cx="367" cy="256"/>
                </a:xfrm>
                <a:custGeom>
                  <a:avLst/>
                  <a:gdLst>
                    <a:gd name="T0" fmla="*/ 0 w 19443"/>
                    <a:gd name="T1" fmla="*/ 256 h 21600"/>
                    <a:gd name="T2" fmla="*/ 120 w 19443"/>
                    <a:gd name="T3" fmla="*/ 184 h 21600"/>
                    <a:gd name="T4" fmla="*/ 99 w 19443"/>
                    <a:gd name="T5" fmla="*/ 231 h 21600"/>
                    <a:gd name="T6" fmla="*/ 54 w 19443"/>
                    <a:gd name="T7" fmla="*/ 229 h 21600"/>
                    <a:gd name="T8" fmla="*/ 117 w 19443"/>
                    <a:gd name="T9" fmla="*/ 147 h 21600"/>
                    <a:gd name="T10" fmla="*/ 225 w 19443"/>
                    <a:gd name="T11" fmla="*/ 120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3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9" name="Freeform 37"/>
                <p:cNvSpPr>
                  <a:spLocks/>
                </p:cNvSpPr>
                <p:nvPr/>
              </p:nvSpPr>
              <p:spPr bwMode="auto">
                <a:xfrm rot="-1739999">
                  <a:off x="830" y="129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90" name="Group 38"/>
                <p:cNvGrpSpPr>
                  <a:grpSpLocks/>
                </p:cNvGrpSpPr>
                <p:nvPr/>
              </p:nvGrpSpPr>
              <p:grpSpPr bwMode="auto">
                <a:xfrm>
                  <a:off x="622" y="0"/>
                  <a:ext cx="253" cy="476"/>
                  <a:chOff x="0" y="0"/>
                  <a:chExt cx="253" cy="476"/>
                </a:xfrm>
              </p:grpSpPr>
              <p:sp>
                <p:nvSpPr>
                  <p:cNvPr id="91" name="Freeform 39"/>
                  <p:cNvSpPr>
                    <a:spLocks/>
                  </p:cNvSpPr>
                  <p:nvPr/>
                </p:nvSpPr>
                <p:spPr bwMode="auto">
                  <a:xfrm rot="-10680000">
                    <a:off x="86" y="156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2" name="AutoShape 40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7" name="Group 41"/>
              <p:cNvGrpSpPr>
                <a:grpSpLocks/>
              </p:cNvGrpSpPr>
              <p:nvPr/>
            </p:nvGrpSpPr>
            <p:grpSpPr bwMode="auto">
              <a:xfrm>
                <a:off x="2260" y="125"/>
                <a:ext cx="1311" cy="837"/>
                <a:chOff x="17" y="125"/>
                <a:chExt cx="1310" cy="837"/>
              </a:xfrm>
            </p:grpSpPr>
            <p:sp>
              <p:nvSpPr>
                <p:cNvPr id="75" name="Line 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2" y="125"/>
                  <a:ext cx="1085" cy="789"/>
                </a:xfrm>
                <a:prstGeom prst="line">
                  <a:avLst/>
                </a:prstGeom>
                <a:noFill/>
                <a:ln w="54000">
                  <a:solidFill>
                    <a:srgbClr val="66CC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6" name="Oval 43"/>
                <p:cNvSpPr>
                  <a:spLocks/>
                </p:cNvSpPr>
                <p:nvPr/>
              </p:nvSpPr>
              <p:spPr bwMode="auto">
                <a:xfrm rot="-1860000">
                  <a:off x="17" y="535"/>
                  <a:ext cx="964" cy="336"/>
                </a:xfrm>
                <a:prstGeom prst="ellipse">
                  <a:avLst/>
                </a:prstGeom>
                <a:solidFill>
                  <a:srgbClr val="C0C0C0"/>
                </a:soli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7" name="AutoShape 44"/>
                <p:cNvSpPr>
                  <a:spLocks/>
                </p:cNvSpPr>
                <p:nvPr/>
              </p:nvSpPr>
              <p:spPr bwMode="auto">
                <a:xfrm rot="-2700000">
                  <a:off x="203" y="637"/>
                  <a:ext cx="325" cy="325"/>
                </a:xfrm>
                <a:prstGeom prst="star4">
                  <a:avLst>
                    <a:gd name="adj" fmla="val 12500"/>
                  </a:avLst>
                </a:prstGeom>
                <a:solidFill>
                  <a:srgbClr val="FF0000"/>
                </a:solidFill>
                <a:ln w="936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8" name="Rectangle 45"/>
                <p:cNvSpPr>
                  <a:spLocks/>
                </p:cNvSpPr>
                <p:nvPr/>
              </p:nvSpPr>
              <p:spPr bwMode="auto">
                <a:xfrm>
                  <a:off x="998" y="312"/>
                  <a:ext cx="312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b="1" dirty="0">
                      <a:solidFill>
                        <a:srgbClr val="66CCFF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h</a:t>
                  </a:r>
                </a:p>
              </p:txBody>
            </p:sp>
          </p:grpSp>
          <p:grpSp>
            <p:nvGrpSpPr>
              <p:cNvPr id="68" name="Group 46"/>
              <p:cNvGrpSpPr>
                <a:grpSpLocks/>
              </p:cNvGrpSpPr>
              <p:nvPr/>
            </p:nvGrpSpPr>
            <p:grpSpPr bwMode="auto">
              <a:xfrm>
                <a:off x="-57" y="471"/>
                <a:ext cx="1530" cy="1436"/>
                <a:chOff x="-57" y="315"/>
                <a:chExt cx="1530" cy="1436"/>
              </a:xfrm>
            </p:grpSpPr>
            <p:sp>
              <p:nvSpPr>
                <p:cNvPr id="69" name="Rectangle 47"/>
                <p:cNvSpPr>
                  <a:spLocks/>
                </p:cNvSpPr>
                <p:nvPr/>
              </p:nvSpPr>
              <p:spPr bwMode="auto">
                <a:xfrm>
                  <a:off x="635" y="315"/>
                  <a:ext cx="838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119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dirty="0" smtClean="0">
                      <a:solidFill>
                        <a:srgbClr val="66CCFF"/>
                      </a:solidFill>
                      <a:latin typeface="Symbol" charset="2"/>
                      <a:ea typeface="ＭＳ Ｐゴシック" charset="0"/>
                      <a:cs typeface="Symbol" charset="2"/>
                      <a:sym typeface="Lucida Grande" charset="0"/>
                    </a:rPr>
                    <a:t>g</a:t>
                  </a:r>
                  <a:r>
                    <a:rPr lang="en-US" sz="1600" dirty="0" smtClean="0">
                      <a:solidFill>
                        <a:srgbClr val="66CCFF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*</a:t>
                  </a:r>
                  <a:endParaRPr lang="en-US" sz="1600" dirty="0">
                    <a:solidFill>
                      <a:srgbClr val="66CCFF"/>
                    </a:solidFill>
                    <a:latin typeface="Times New Roman" charset="0"/>
                    <a:ea typeface="ＭＳ Ｐゴシック" charset="0"/>
                    <a:sym typeface="Times New Roman" charset="0"/>
                  </a:endParaRPr>
                </a:p>
              </p:txBody>
            </p:sp>
            <p:sp>
              <p:nvSpPr>
                <p:cNvPr id="70" name="Freeform 48"/>
                <p:cNvSpPr>
                  <a:spLocks/>
                </p:cNvSpPr>
                <p:nvPr/>
              </p:nvSpPr>
              <p:spPr bwMode="auto">
                <a:xfrm>
                  <a:off x="552" y="834"/>
                  <a:ext cx="714" cy="319"/>
                </a:xfrm>
                <a:custGeom>
                  <a:avLst/>
                  <a:gdLst>
                    <a:gd name="T0" fmla="*/ 0 w 21600"/>
                    <a:gd name="T1" fmla="*/ 281 h 10609"/>
                    <a:gd name="T2" fmla="*/ 181 w 21600"/>
                    <a:gd name="T3" fmla="*/ 261 h 10609"/>
                    <a:gd name="T4" fmla="*/ 358 w 21600"/>
                    <a:gd name="T5" fmla="*/ 240 h 10609"/>
                    <a:gd name="T6" fmla="*/ 539 w 21600"/>
                    <a:gd name="T7" fmla="*/ 218 h 10609"/>
                    <a:gd name="T8" fmla="*/ 714 w 21600"/>
                    <a:gd name="T9" fmla="*/ 194 h 106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10609">
                      <a:moveTo>
                        <a:pt x="0" y="6366"/>
                      </a:moveTo>
                      <a:cubicBezTo>
                        <a:pt x="2928" y="-2979"/>
                        <a:pt x="3891" y="-1014"/>
                        <a:pt x="5468" y="5690"/>
                      </a:cubicBezTo>
                      <a:cubicBezTo>
                        <a:pt x="7046" y="12883"/>
                        <a:pt x="8245" y="11781"/>
                        <a:pt x="10833" y="5014"/>
                      </a:cubicBezTo>
                      <a:cubicBezTo>
                        <a:pt x="13657" y="-2470"/>
                        <a:pt x="15593" y="-474"/>
                        <a:pt x="16311" y="4276"/>
                      </a:cubicBezTo>
                      <a:cubicBezTo>
                        <a:pt x="18455" y="18621"/>
                        <a:pt x="21600" y="3486"/>
                        <a:pt x="21600" y="3486"/>
                      </a:cubicBezTo>
                    </a:path>
                  </a:pathLst>
                </a:custGeom>
                <a:noFill/>
                <a:ln w="36720" cap="flat">
                  <a:solidFill>
                    <a:srgbClr val="66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" name="Freeform 49"/>
                <p:cNvSpPr>
                  <a:spLocks/>
                </p:cNvSpPr>
                <p:nvPr/>
              </p:nvSpPr>
              <p:spPr bwMode="auto">
                <a:xfrm>
                  <a:off x="1148" y="821"/>
                  <a:ext cx="283" cy="324"/>
                </a:xfrm>
                <a:custGeom>
                  <a:avLst/>
                  <a:gdLst>
                    <a:gd name="T0" fmla="*/ 142 w 21600"/>
                    <a:gd name="T1" fmla="*/ 87 h 21600"/>
                    <a:gd name="T2" fmla="*/ 110 w 21600"/>
                    <a:gd name="T3" fmla="*/ 35 h 21600"/>
                    <a:gd name="T4" fmla="*/ 96 w 21600"/>
                    <a:gd name="T5" fmla="*/ 96 h 21600"/>
                    <a:gd name="T6" fmla="*/ 5 w 21600"/>
                    <a:gd name="T7" fmla="*/ 35 h 21600"/>
                    <a:gd name="T8" fmla="*/ 62 w 21600"/>
                    <a:gd name="T9" fmla="*/ 115 h 21600"/>
                    <a:gd name="T10" fmla="*/ 0 w 21600"/>
                    <a:gd name="T11" fmla="*/ 130 h 21600"/>
                    <a:gd name="T12" fmla="*/ 50 w 21600"/>
                    <a:gd name="T13" fmla="*/ 177 h 21600"/>
                    <a:gd name="T14" fmla="*/ 3 w 21600"/>
                    <a:gd name="T15" fmla="*/ 220 h 21600"/>
                    <a:gd name="T16" fmla="*/ 75 w 21600"/>
                    <a:gd name="T17" fmla="*/ 211 h 21600"/>
                    <a:gd name="T18" fmla="*/ 64 w 21600"/>
                    <a:gd name="T19" fmla="*/ 267 h 21600"/>
                    <a:gd name="T20" fmla="*/ 102 w 21600"/>
                    <a:gd name="T21" fmla="*/ 236 h 21600"/>
                    <a:gd name="T22" fmla="*/ 112 w 21600"/>
                    <a:gd name="T23" fmla="*/ 324 h 21600"/>
                    <a:gd name="T24" fmla="*/ 139 w 21600"/>
                    <a:gd name="T25" fmla="*/ 225 h 21600"/>
                    <a:gd name="T26" fmla="*/ 175 w 21600"/>
                    <a:gd name="T27" fmla="*/ 298 h 21600"/>
                    <a:gd name="T28" fmla="*/ 185 w 21600"/>
                    <a:gd name="T29" fmla="*/ 218 h 21600"/>
                    <a:gd name="T30" fmla="*/ 239 w 21600"/>
                    <a:gd name="T31" fmla="*/ 273 h 21600"/>
                    <a:gd name="T32" fmla="*/ 221 w 21600"/>
                    <a:gd name="T33" fmla="*/ 195 h 21600"/>
                    <a:gd name="T34" fmla="*/ 283 w 21600"/>
                    <a:gd name="T35" fmla="*/ 201 h 21600"/>
                    <a:gd name="T36" fmla="*/ 232 w 21600"/>
                    <a:gd name="T37" fmla="*/ 158 h 21600"/>
                    <a:gd name="T38" fmla="*/ 278 w 21600"/>
                    <a:gd name="T39" fmla="*/ 122 h 21600"/>
                    <a:gd name="T40" fmla="*/ 220 w 21600"/>
                    <a:gd name="T41" fmla="*/ 110 h 21600"/>
                    <a:gd name="T42" fmla="*/ 242 w 21600"/>
                    <a:gd name="T43" fmla="*/ 67 h 21600"/>
                    <a:gd name="T44" fmla="*/ 186 w 21600"/>
                    <a:gd name="T45" fmla="*/ 80 h 21600"/>
                    <a:gd name="T46" fmla="*/ 191 w 21600"/>
                    <a:gd name="T47" fmla="*/ 0 h 21600"/>
                    <a:gd name="T48" fmla="*/ 142 w 21600"/>
                    <a:gd name="T49" fmla="*/ 87 h 216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1600" h="21600">
                      <a:moveTo>
                        <a:pt x="10848" y="5800"/>
                      </a:moveTo>
                      <a:lnTo>
                        <a:pt x="8374" y="2308"/>
                      </a:lnTo>
                      <a:lnTo>
                        <a:pt x="7327" y="6382"/>
                      </a:lnTo>
                      <a:lnTo>
                        <a:pt x="404" y="2308"/>
                      </a:lnTo>
                      <a:lnTo>
                        <a:pt x="4734" y="7650"/>
                      </a:lnTo>
                      <a:lnTo>
                        <a:pt x="0" y="8669"/>
                      </a:lnTo>
                      <a:lnTo>
                        <a:pt x="3806" y="11829"/>
                      </a:lnTo>
                      <a:lnTo>
                        <a:pt x="214" y="14677"/>
                      </a:lnTo>
                      <a:lnTo>
                        <a:pt x="5757" y="14054"/>
                      </a:lnTo>
                      <a:lnTo>
                        <a:pt x="4853" y="17796"/>
                      </a:lnTo>
                      <a:lnTo>
                        <a:pt x="7755" y="15717"/>
                      </a:lnTo>
                      <a:lnTo>
                        <a:pt x="8564" y="21600"/>
                      </a:lnTo>
                      <a:lnTo>
                        <a:pt x="10633" y="15010"/>
                      </a:lnTo>
                      <a:lnTo>
                        <a:pt x="13322" y="19874"/>
                      </a:lnTo>
                      <a:lnTo>
                        <a:pt x="14107" y="14552"/>
                      </a:lnTo>
                      <a:lnTo>
                        <a:pt x="18222" y="18211"/>
                      </a:lnTo>
                      <a:lnTo>
                        <a:pt x="16890" y="12993"/>
                      </a:lnTo>
                      <a:lnTo>
                        <a:pt x="21600" y="13388"/>
                      </a:lnTo>
                      <a:lnTo>
                        <a:pt x="17675" y="10561"/>
                      </a:lnTo>
                      <a:lnTo>
                        <a:pt x="21243" y="8149"/>
                      </a:lnTo>
                      <a:lnTo>
                        <a:pt x="16819" y="7339"/>
                      </a:lnTo>
                      <a:lnTo>
                        <a:pt x="18484" y="4470"/>
                      </a:lnTo>
                      <a:lnTo>
                        <a:pt x="14226" y="5322"/>
                      </a:lnTo>
                      <a:lnTo>
                        <a:pt x="14606" y="0"/>
                      </a:lnTo>
                      <a:lnTo>
                        <a:pt x="10848" y="5800"/>
                      </a:lnTo>
                    </a:path>
                  </a:pathLst>
                </a:custGeom>
                <a:solidFill>
                  <a:srgbClr val="FF9900"/>
                </a:solidFill>
                <a:ln w="15840" cap="flat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2" name="Freeform 50"/>
                <p:cNvSpPr>
                  <a:spLocks/>
                </p:cNvSpPr>
                <p:nvPr/>
              </p:nvSpPr>
              <p:spPr bwMode="auto">
                <a:xfrm>
                  <a:off x="0" y="351"/>
                  <a:ext cx="547" cy="1400"/>
                </a:xfrm>
                <a:custGeom>
                  <a:avLst/>
                  <a:gdLst>
                    <a:gd name="T0" fmla="*/ 0 w 21600"/>
                    <a:gd name="T1" fmla="*/ 1400 h 21600"/>
                    <a:gd name="T2" fmla="*/ 547 w 21600"/>
                    <a:gd name="T3" fmla="*/ 649 h 21600"/>
                    <a:gd name="T4" fmla="*/ 34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21600" y="10013"/>
                      </a:lnTo>
                      <a:lnTo>
                        <a:pt x="1356" y="0"/>
                      </a:lnTo>
                    </a:path>
                  </a:pathLst>
                </a:custGeom>
                <a:noFill/>
                <a:ln w="3672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3" name="Rectangle 51"/>
                <p:cNvSpPr>
                  <a:spLocks/>
                </p:cNvSpPr>
                <p:nvPr/>
              </p:nvSpPr>
              <p:spPr bwMode="auto">
                <a:xfrm>
                  <a:off x="-57" y="506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r>
                    <a:rPr lang="en-US" sz="1400" baseline="33000" dirty="0" smtClean="0">
                      <a:solidFill>
                        <a:srgbClr val="800000"/>
                      </a:solidFill>
                      <a:latin typeface="Lucida Grande" charset="0"/>
                      <a:ea typeface="ＭＳ Ｐゴシック" charset="0"/>
                      <a:sym typeface="Lucida Grande" charset="0"/>
                    </a:rPr>
                    <a:t>’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  <p:sp>
              <p:nvSpPr>
                <p:cNvPr id="74" name="Rectangle 52"/>
                <p:cNvSpPr>
                  <a:spLocks/>
                </p:cNvSpPr>
                <p:nvPr/>
              </p:nvSpPr>
              <p:spPr bwMode="auto">
                <a:xfrm>
                  <a:off x="-38" y="1090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8873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8" y="1103710"/>
            <a:ext cx="6943725" cy="46505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87180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60" y="1135856"/>
            <a:ext cx="6365081" cy="4586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5763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85" y="1092994"/>
            <a:ext cx="6650831" cy="46720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571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81" y="1071563"/>
            <a:ext cx="6472238" cy="47148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7E05C-CE08-4B7C-A5E4-9C96472253F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TK Hemmick – Stony Brook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62138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1" y="639720"/>
            <a:ext cx="7462080" cy="29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 rot="19860000">
            <a:off x="874440" y="2763988"/>
            <a:ext cx="1708563" cy="53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v-step and</a:t>
            </a:r>
            <a:br>
              <a:rPr lang="de-DE" sz="1451"/>
            </a:br>
            <a:r>
              <a:rPr lang="de-DE" sz="1451"/>
              <a:t>50 mrad crossing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 flipV="1">
            <a:off x="4747681" y="1120681"/>
            <a:ext cx="1440" cy="93456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63442" y="777960"/>
            <a:ext cx="382879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/>
              <a:t>IP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19980000">
            <a:off x="1168172" y="2017381"/>
            <a:ext cx="1397580" cy="30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e</a:t>
            </a:r>
            <a:r>
              <a:rPr lang="de-DE" sz="1451" baseline="30000"/>
              <a:t>-</a:t>
            </a:r>
            <a:r>
              <a:rPr lang="de-DE" sz="1451"/>
              <a:t> spin rotator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2420641" y="1883881"/>
            <a:ext cx="600480" cy="5328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1015201" y="2484361"/>
            <a:ext cx="357120" cy="43920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943680" y="2294281"/>
            <a:ext cx="552960" cy="1440"/>
          </a:xfrm>
          <a:prstGeom prst="line">
            <a:avLst/>
          </a:prstGeom>
          <a:noFill/>
          <a:ln w="19080" cap="sq">
            <a:solidFill>
              <a:srgbClr val="FF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133761" y="2271241"/>
            <a:ext cx="344407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>
                <a:solidFill>
                  <a:srgbClr val="FF0000"/>
                </a:solidFill>
              </a:rPr>
              <a:t>e</a:t>
            </a:r>
            <a:r>
              <a:rPr lang="de-DE" baseline="3000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6940800" y="1541161"/>
            <a:ext cx="558720" cy="1440"/>
          </a:xfrm>
          <a:prstGeom prst="line">
            <a:avLst/>
          </a:prstGeom>
          <a:noFill/>
          <a:ln w="19080" cap="sq">
            <a:solidFill>
              <a:srgbClr val="0000FF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882482" y="1152360"/>
            <a:ext cx="639359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de-DE">
                <a:solidFill>
                  <a:srgbClr val="0000FF"/>
                </a:solidFill>
              </a:rPr>
              <a:t>ions</a:t>
            </a:r>
          </a:p>
        </p:txBody>
      </p:sp>
      <p:sp>
        <p:nvSpPr>
          <p:cNvPr id="9228" name="AutoShape 12"/>
          <p:cNvSpPr>
            <a:spLocks/>
          </p:cNvSpPr>
          <p:nvPr/>
        </p:nvSpPr>
        <p:spPr bwMode="auto">
          <a:xfrm rot="5400000">
            <a:off x="5613120" y="1299240"/>
            <a:ext cx="138240" cy="898560"/>
          </a:xfrm>
          <a:prstGeom prst="leftBrace">
            <a:avLst>
              <a:gd name="adj1" fmla="val 54167"/>
              <a:gd name="adj2" fmla="val 50000"/>
            </a:avLst>
          </a:prstGeom>
          <a:noFill/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064728" y="1119242"/>
            <a:ext cx="1229265" cy="53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forward ion </a:t>
            </a:r>
          </a:p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detection</a:t>
            </a:r>
          </a:p>
        </p:txBody>
      </p:sp>
      <p:sp>
        <p:nvSpPr>
          <p:cNvPr id="9230" name="AutoShape 14"/>
          <p:cNvSpPr>
            <a:spLocks/>
          </p:cNvSpPr>
          <p:nvPr/>
        </p:nvSpPr>
        <p:spPr bwMode="auto">
          <a:xfrm rot="5400000">
            <a:off x="4223521" y="1532520"/>
            <a:ext cx="103680" cy="535680"/>
          </a:xfrm>
          <a:prstGeom prst="leftBrace">
            <a:avLst>
              <a:gd name="adj1" fmla="val 43056"/>
              <a:gd name="adj2" fmla="val 50000"/>
            </a:avLst>
          </a:prstGeom>
          <a:noFill/>
          <a:ln w="158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727972" y="1192681"/>
            <a:ext cx="1096216" cy="53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forward e</a:t>
            </a:r>
            <a:r>
              <a:rPr lang="de-DE" sz="1451" baseline="30000"/>
              <a:t>-</a:t>
            </a:r>
            <a:r>
              <a:rPr lang="de-DE" sz="1451"/>
              <a:t> </a:t>
            </a:r>
          </a:p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detection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4816801" y="1857961"/>
            <a:ext cx="455040" cy="302400"/>
          </a:xfrm>
          <a:prstGeom prst="rect">
            <a:avLst/>
          </a:prstGeom>
          <a:noFill/>
          <a:ln w="15840" cap="sq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4402081" y="1953000"/>
            <a:ext cx="308160" cy="276480"/>
          </a:xfrm>
          <a:prstGeom prst="rect">
            <a:avLst/>
          </a:prstGeom>
          <a:noFill/>
          <a:ln w="15840" cap="sq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4540321" y="2229480"/>
            <a:ext cx="132480" cy="33984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4881600" y="2160360"/>
            <a:ext cx="149760" cy="40896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071823" y="2566441"/>
            <a:ext cx="1428038" cy="53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final focusing </a:t>
            </a:r>
          </a:p>
          <a:p>
            <a:pPr algn="ctr" hangingPunct="1">
              <a:lnSpc>
                <a:spcPct val="100000"/>
              </a:lnSpc>
              <a:buClrTx/>
              <a:buSzPct val="45000"/>
              <a:buFontTx/>
              <a:buNone/>
            </a:pPr>
            <a:r>
              <a:rPr lang="de-DE" sz="1451"/>
              <a:t>elements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2093760" y="2687401"/>
            <a:ext cx="322560" cy="7344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V="1">
            <a:off x="1101601" y="3162601"/>
            <a:ext cx="205920" cy="17568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744481" y="243721"/>
            <a:ext cx="80726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540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fully integrated interaction region</a:t>
            </a:r>
          </a:p>
        </p:txBody>
      </p:sp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01" y="3103561"/>
            <a:ext cx="6825600" cy="342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918241" y="6355081"/>
            <a:ext cx="426240" cy="2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IP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7803361" y="6355081"/>
            <a:ext cx="426240" cy="28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680"/>
              </a:spcBef>
            </a:pPr>
            <a:r>
              <a:rPr lang="en-US" sz="127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FP</a:t>
            </a:r>
          </a:p>
        </p:txBody>
      </p:sp>
      <p:sp>
        <p:nvSpPr>
          <p:cNvPr id="9243" name="Oval 27"/>
          <p:cNvSpPr>
            <a:spLocks noChangeArrowheads="1"/>
          </p:cNvSpPr>
          <p:nvPr/>
        </p:nvSpPr>
        <p:spPr bwMode="auto">
          <a:xfrm>
            <a:off x="7283520" y="4867561"/>
            <a:ext cx="979200" cy="1208160"/>
          </a:xfrm>
          <a:prstGeom prst="ellipse">
            <a:avLst/>
          </a:prstGeom>
          <a:solidFill>
            <a:srgbClr val="99CCFF">
              <a:alpha val="9999"/>
            </a:srgbClr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7218721" y="5063401"/>
            <a:ext cx="1143360" cy="8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680"/>
              </a:spcBef>
            </a:pPr>
            <a:r>
              <a:rPr lang="en-US" sz="1270">
                <a:latin typeface="Times New Roman" panose="02020603050405020304" pitchFamily="18" charset="0"/>
              </a:rPr>
              <a:t>Focal Point:</a:t>
            </a:r>
          </a:p>
          <a:p>
            <a:pPr algn="ctr">
              <a:spcBef>
                <a:spcPts val="680"/>
              </a:spcBef>
            </a:pPr>
            <a:r>
              <a:rPr lang="en-US" sz="1270">
                <a:latin typeface="Times New Roman" panose="02020603050405020304" pitchFamily="18" charset="0"/>
              </a:rPr>
              <a:t>D ~ 1 m</a:t>
            </a:r>
          </a:p>
          <a:p>
            <a:pPr algn="ctr">
              <a:spcBef>
                <a:spcPts val="680"/>
              </a:spcBef>
            </a:pPr>
            <a:r>
              <a:rPr lang="en-US" sz="1270">
                <a:latin typeface="Times New Roman" panose="02020603050405020304" pitchFamily="18" charset="0"/>
                <a:cs typeface="Times New Roman" panose="02020603050405020304" pitchFamily="18" charset="0"/>
              </a:rPr>
              <a:t>β ~ 1 m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197281" y="3691081"/>
            <a:ext cx="1795680" cy="52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451" u="sng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Recoil baryon detection: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262081" y="4245481"/>
            <a:ext cx="1795680" cy="145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Small beam size (β) and large dispersion at the secondary focal point give superb resolution and acceptance at very small angles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262081" y="5773321"/>
            <a:ext cx="1764000" cy="4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4127" tIns="45717" rIns="74127" bIns="369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de-DE" sz="127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Excellent t-coverage for all kinematics!</a:t>
            </a: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 flipH="1">
            <a:off x="3098881" y="2285641"/>
            <a:ext cx="1149120" cy="81648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6531841" y="2285641"/>
            <a:ext cx="1632960" cy="81648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947521" y="1143720"/>
            <a:ext cx="1501920" cy="3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451">
                <a:cs typeface="Arial" panose="020B0604020202020204" pitchFamily="34" charset="0"/>
              </a:rPr>
              <a:t>(top view)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5454721" y="3657960"/>
            <a:ext cx="1501920" cy="3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1451">
                <a:cs typeface="Arial" panose="020B0604020202020204" pitchFamily="34" charset="0"/>
              </a:rPr>
              <a:t>IR optics</a:t>
            </a:r>
          </a:p>
        </p:txBody>
      </p:sp>
    </p:spTree>
    <p:extLst>
      <p:ext uri="{BB962C8B-B14F-4D97-AF65-F5344CB8AC3E}">
        <p14:creationId xmlns:p14="http://schemas.microsoft.com/office/powerpoint/2010/main" val="180467988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1" y="1222921"/>
            <a:ext cx="7783200" cy="36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1" y="5250601"/>
            <a:ext cx="7462080" cy="120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882561" y="5845321"/>
            <a:ext cx="270669" cy="35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b="1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318881" y="5473801"/>
            <a:ext cx="280287" cy="35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b="1">
                <a:solidFill>
                  <a:srgbClr val="0000FF"/>
                </a:solidFill>
                <a:latin typeface="Arial Narrow" panose="020B0606020202030204" pitchFamily="34" charset="0"/>
              </a:rPr>
              <a:t>p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956001" y="5063401"/>
            <a:ext cx="280287" cy="35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de-DE" b="1">
                <a:solidFill>
                  <a:srgbClr val="00FF00"/>
                </a:solidFill>
                <a:latin typeface="Arial Narrow" panose="020B0606020202030204" pitchFamily="34" charset="0"/>
              </a:rPr>
              <a:t>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44481" y="245161"/>
            <a:ext cx="741744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03">
                <a:solidFill>
                  <a:srgbClr val="0066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Ultra-forward hadron detection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239361" y="5385961"/>
            <a:ext cx="1049760" cy="2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20 Tm dipole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27201" y="5483881"/>
            <a:ext cx="1049760" cy="2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2 Tm dipole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779041" y="5745961"/>
            <a:ext cx="1049760" cy="2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270" rIns="67270" bIns="3363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907">
                <a:cs typeface="Arial" panose="020B0604020202020204" pitchFamily="34" charset="0"/>
              </a:rPr>
              <a:t>solenoid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289121" y="3423241"/>
            <a:ext cx="3103200" cy="92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 marL="739775" indent="-282575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</a:rPr>
              <a:t>Momentum </a:t>
            </a:r>
            <a:r>
              <a:rPr lang="en-US" i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resolution &lt; 3x10</a:t>
            </a:r>
            <a:r>
              <a:rPr lang="en-US" i="1" baseline="330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-4</a:t>
            </a:r>
          </a:p>
          <a:p>
            <a:pPr lvl="1">
              <a:lnSpc>
                <a:spcPct val="90000"/>
              </a:lnSpc>
              <a:spcBef>
                <a:spcPts val="726"/>
              </a:spcBef>
              <a:buFont typeface="Times New Roman" panose="02020603050405020304" pitchFamily="18" charset="0"/>
              <a:buChar char="–"/>
            </a:pPr>
            <a:r>
              <a:rPr lang="en-US" sz="1451">
                <a:latin typeface="Times New Roman" panose="02020603050405020304" pitchFamily="18" charset="0"/>
              </a:rPr>
              <a:t>15 MeV for a 50 GeV/A tagged deuteron beam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41121" y="1856521"/>
            <a:ext cx="4258080" cy="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</a:rPr>
              <a:t>Excellent acceptance for </a:t>
            </a:r>
            <a:r>
              <a:rPr lang="en-US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all ion fragments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003841" y="1431721"/>
            <a:ext cx="5549760" cy="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Neutron</a:t>
            </a:r>
            <a:r>
              <a:rPr lang="en-US">
                <a:latin typeface="Times New Roman" panose="02020603050405020304" pitchFamily="18" charset="0"/>
              </a:rPr>
              <a:t> detection in a 25 mrad cone </a:t>
            </a:r>
            <a:r>
              <a:rPr lang="en-US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down to zero degrees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361761" y="2313000"/>
            <a:ext cx="4423680" cy="11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73147"/>
          <a:lstStyle>
            <a:lvl1pPr marL="298450" indent="-298450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 marL="739775" indent="-282575"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98450" algn="l"/>
                <a:tab pos="746125" algn="l"/>
                <a:tab pos="1195388" algn="l"/>
                <a:tab pos="1644650" algn="l"/>
                <a:tab pos="2093913" algn="l"/>
                <a:tab pos="2543175" algn="l"/>
                <a:tab pos="2992438" algn="l"/>
                <a:tab pos="3441700" algn="l"/>
                <a:tab pos="3890963" algn="l"/>
                <a:tab pos="4340225" algn="l"/>
                <a:tab pos="4789488" algn="l"/>
                <a:tab pos="5238750" algn="l"/>
                <a:tab pos="5688013" algn="l"/>
                <a:tab pos="6137275" algn="l"/>
                <a:tab pos="6586538" algn="l"/>
                <a:tab pos="7035800" algn="l"/>
                <a:tab pos="7485063" algn="l"/>
                <a:tab pos="7934325" algn="l"/>
                <a:tab pos="8383588" algn="l"/>
                <a:tab pos="8832850" algn="l"/>
                <a:tab pos="92821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panose="020B0604020202020204" pitchFamily="34" charset="0"/>
              <a:buChar char="•"/>
            </a:pPr>
            <a:r>
              <a:rPr lang="en-US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Recoil baryon</a:t>
            </a:r>
            <a:r>
              <a:rPr lang="en-US">
                <a:latin typeface="Times New Roman" panose="02020603050405020304" pitchFamily="18" charset="0"/>
              </a:rPr>
              <a:t> acceptance:</a:t>
            </a:r>
          </a:p>
          <a:p>
            <a:pPr lvl="1">
              <a:lnSpc>
                <a:spcPct val="90000"/>
              </a:lnSpc>
              <a:spcBef>
                <a:spcPts val="726"/>
              </a:spcBef>
              <a:buFont typeface="Times New Roman" panose="02020603050405020304" pitchFamily="18" charset="0"/>
              <a:buChar char="–"/>
            </a:pPr>
            <a:r>
              <a:rPr lang="en-US" sz="1451">
                <a:latin typeface="Times New Roman" panose="02020603050405020304" pitchFamily="18" charset="0"/>
              </a:rPr>
              <a:t>up to </a:t>
            </a:r>
            <a:r>
              <a:rPr lang="en-US" sz="145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99.5%</a:t>
            </a:r>
            <a:r>
              <a:rPr lang="en-US" sz="1451">
                <a:latin typeface="Times New Roman" panose="02020603050405020304" pitchFamily="18" charset="0"/>
              </a:rPr>
              <a:t> of beam energy for </a:t>
            </a:r>
            <a:r>
              <a:rPr lang="en-US" sz="1451" i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all angles</a:t>
            </a:r>
          </a:p>
          <a:p>
            <a:pPr lvl="1">
              <a:lnSpc>
                <a:spcPct val="90000"/>
              </a:lnSpc>
              <a:spcBef>
                <a:spcPts val="726"/>
              </a:spcBef>
              <a:buFont typeface="Times New Roman" panose="02020603050405020304" pitchFamily="18" charset="0"/>
              <a:buChar char="–"/>
            </a:pPr>
            <a:r>
              <a:rPr lang="en-US" sz="1451">
                <a:latin typeface="Times New Roman" panose="02020603050405020304" pitchFamily="18" charset="0"/>
              </a:rPr>
              <a:t>down to at least </a:t>
            </a:r>
            <a:r>
              <a:rPr lang="en-US" sz="145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2-3 mrad</a:t>
            </a:r>
            <a:r>
              <a:rPr lang="en-US" sz="1451">
                <a:latin typeface="Times New Roman" panose="02020603050405020304" pitchFamily="18" charset="0"/>
              </a:rPr>
              <a:t> for </a:t>
            </a:r>
            <a:r>
              <a:rPr lang="en-US" sz="1451" i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all momenta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7342561" y="6044041"/>
            <a:ext cx="495360" cy="144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432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 Evolution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300100"/>
            <a:ext cx="2895600" cy="18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609600" y="1752600"/>
            <a:ext cx="5257800" cy="3909700"/>
            <a:chOff x="609600" y="5205100"/>
            <a:chExt cx="52578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09600" y="52051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56" y="3300100"/>
            <a:ext cx="290084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08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~2020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5125" name="Picture 5" descr="https://www.phenix.bnl.gov/WWW/run/drawing/Phenix_20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1" y="2286000"/>
            <a:ext cx="2286000" cy="2970219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609600" y="1447800"/>
            <a:ext cx="2286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sPHENIX</a:t>
            </a:r>
            <a:endParaRPr lang="en-US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ePHENIX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19800" y="1981200"/>
            <a:ext cx="19131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Physics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A. </a:t>
            </a:r>
            <a:r>
              <a:rPr lang="en-US" dirty="0" err="1" smtClean="0"/>
              <a:t>Bazilevsky’s</a:t>
            </a:r>
            <a:r>
              <a:rPr lang="en-US" dirty="0" smtClean="0"/>
              <a:t> talk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Detector</a:t>
            </a:r>
            <a:r>
              <a:rPr lang="en-US" dirty="0" smtClean="0"/>
              <a:t> : </a:t>
            </a:r>
            <a:br>
              <a:rPr lang="en-US" dirty="0" smtClean="0"/>
            </a:br>
            <a:r>
              <a:rPr lang="en-US" dirty="0" smtClean="0"/>
              <a:t>This talk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71800" y="2000071"/>
            <a:ext cx="3016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Central barrel detector</a:t>
            </a:r>
          </a:p>
          <a:p>
            <a:r>
              <a:rPr lang="en-US" dirty="0" smtClean="0"/>
              <a:t>Talk: CG.00004 Eric Mannel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Forward detector</a:t>
            </a:r>
          </a:p>
          <a:p>
            <a:r>
              <a:rPr lang="en-US" dirty="0" smtClean="0"/>
              <a:t>Talk: CG.00003 Cesar </a:t>
            </a:r>
            <a:r>
              <a:rPr lang="en-US" dirty="0" err="1" smtClean="0"/>
              <a:t>da</a:t>
            </a:r>
            <a:r>
              <a:rPr lang="en-US" dirty="0" smtClean="0"/>
              <a:t> Silva </a:t>
            </a:r>
          </a:p>
        </p:txBody>
      </p:sp>
    </p:spTree>
    <p:extLst>
      <p:ext uri="{BB962C8B-B14F-4D97-AF65-F5344CB8AC3E}">
        <p14:creationId xmlns:p14="http://schemas.microsoft.com/office/powerpoint/2010/main" val="2891898645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4953000"/>
            <a:ext cx="7543800" cy="1371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ePHENIX is designed to be </a:t>
            </a:r>
            <a:r>
              <a:rPr lang="en-US" dirty="0" smtClean="0">
                <a:solidFill>
                  <a:schemeClr val="accent1"/>
                </a:solidFill>
              </a:rPr>
              <a:t>a comprehensive EIC detector</a:t>
            </a:r>
          </a:p>
          <a:p>
            <a:r>
              <a:rPr lang="en-US" dirty="0" smtClean="0"/>
              <a:t>A upgrade path that harvest </a:t>
            </a:r>
            <a:r>
              <a:rPr lang="en-US" b="1" dirty="0" smtClean="0">
                <a:solidFill>
                  <a:schemeClr val="accent1"/>
                </a:solidFill>
              </a:rPr>
              <a:t>pp, </a:t>
            </a:r>
            <a:r>
              <a:rPr lang="en-US" b="1" dirty="0" err="1" smtClean="0">
                <a:solidFill>
                  <a:schemeClr val="accent1"/>
                </a:solidFill>
              </a:rPr>
              <a:t>pA</a:t>
            </a:r>
            <a:r>
              <a:rPr lang="en-US" dirty="0" smtClean="0">
                <a:solidFill>
                  <a:schemeClr val="accent1"/>
                </a:solidFill>
              </a:rPr>
              <a:t> physics before EIC era </a:t>
            </a:r>
          </a:p>
          <a:p>
            <a:pPr lvl="1"/>
            <a:r>
              <a:rPr lang="en-US" dirty="0" smtClean="0"/>
              <a:t>Central barrel upgrade : Session CG - Eric Mannel - The </a:t>
            </a:r>
            <a:r>
              <a:rPr lang="en-US" dirty="0" err="1" smtClean="0"/>
              <a:t>sPHENIX</a:t>
            </a:r>
            <a:r>
              <a:rPr lang="en-US" dirty="0" smtClean="0"/>
              <a:t> Upgrade</a:t>
            </a:r>
          </a:p>
          <a:p>
            <a:pPr lvl="1"/>
            <a:r>
              <a:rPr lang="en-US" dirty="0" smtClean="0"/>
              <a:t>End-cap upgrade : Session CG - Cesar L. </a:t>
            </a:r>
            <a:r>
              <a:rPr lang="en-US" dirty="0" err="1" smtClean="0"/>
              <a:t>da</a:t>
            </a:r>
            <a:r>
              <a:rPr lang="en-US" dirty="0" smtClean="0"/>
              <a:t> Silva - The forward </a:t>
            </a:r>
            <a:r>
              <a:rPr lang="en-US" dirty="0" err="1" smtClean="0"/>
              <a:t>sPHENIX</a:t>
            </a:r>
            <a:r>
              <a:rPr lang="en-US" dirty="0" smtClean="0"/>
              <a:t> detector design and its physics program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1682" name="Picture 2" descr="E:\Dropbox\PHENIX\sPHENIX\ePHENIX DOC\MIE_update03222013.ePHENIX.Cro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5000" y="958909"/>
            <a:ext cx="5348386" cy="3111382"/>
          </a:xfrm>
          <a:prstGeom prst="rect">
            <a:avLst/>
          </a:prstGeom>
          <a:noFill/>
        </p:spPr>
      </p:pic>
      <p:grpSp>
        <p:nvGrpSpPr>
          <p:cNvPr id="6" name="Group 66"/>
          <p:cNvGrpSpPr/>
          <p:nvPr/>
        </p:nvGrpSpPr>
        <p:grpSpPr>
          <a:xfrm>
            <a:off x="304800" y="152400"/>
            <a:ext cx="8686800" cy="4923603"/>
            <a:chOff x="304800" y="152400"/>
            <a:chExt cx="8686800" cy="4923603"/>
          </a:xfrm>
        </p:grpSpPr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1905000"/>
              <a:ext cx="1735809" cy="1371600"/>
            </a:xfrm>
            <a:prstGeom prst="rect">
              <a:avLst/>
            </a:prstGeom>
            <a:noFill/>
          </p:spPr>
        </p:pic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1295400" y="3581400"/>
              <a:ext cx="1772613" cy="1128726"/>
              <a:chOff x="-57" y="125"/>
              <a:chExt cx="3628" cy="2065"/>
            </a:xfrm>
          </p:grpSpPr>
          <p:grpSp>
            <p:nvGrpSpPr>
              <p:cNvPr id="8" name="Group 3"/>
              <p:cNvGrpSpPr>
                <a:grpSpLocks/>
              </p:cNvGrpSpPr>
              <p:nvPr/>
            </p:nvGrpSpPr>
            <p:grpSpPr bwMode="auto">
              <a:xfrm>
                <a:off x="879" y="130"/>
                <a:ext cx="2058" cy="2060"/>
                <a:chOff x="0" y="0"/>
                <a:chExt cx="2058" cy="2060"/>
              </a:xfrm>
            </p:grpSpPr>
            <p:sp>
              <p:nvSpPr>
                <p:cNvPr id="51" name="Oval 4"/>
                <p:cNvSpPr>
                  <a:spLocks/>
                </p:cNvSpPr>
                <p:nvPr/>
              </p:nvSpPr>
              <p:spPr bwMode="auto">
                <a:xfrm>
                  <a:off x="395" y="107"/>
                  <a:ext cx="625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Oval 5"/>
                <p:cNvSpPr>
                  <a:spLocks/>
                </p:cNvSpPr>
                <p:nvPr/>
              </p:nvSpPr>
              <p:spPr bwMode="auto">
                <a:xfrm>
                  <a:off x="588" y="396"/>
                  <a:ext cx="630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Oval 6"/>
                <p:cNvSpPr>
                  <a:spLocks/>
                </p:cNvSpPr>
                <p:nvPr/>
              </p:nvSpPr>
              <p:spPr bwMode="auto">
                <a:xfrm>
                  <a:off x="114" y="399"/>
                  <a:ext cx="627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Oval 7"/>
                <p:cNvSpPr>
                  <a:spLocks/>
                </p:cNvSpPr>
                <p:nvPr/>
              </p:nvSpPr>
              <p:spPr bwMode="auto">
                <a:xfrm>
                  <a:off x="1286" y="892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Oval 8"/>
                <p:cNvSpPr>
                  <a:spLocks/>
                </p:cNvSpPr>
                <p:nvPr/>
              </p:nvSpPr>
              <p:spPr bwMode="auto">
                <a:xfrm>
                  <a:off x="842" y="1436"/>
                  <a:ext cx="628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Oval 9"/>
                <p:cNvSpPr>
                  <a:spLocks/>
                </p:cNvSpPr>
                <p:nvPr/>
              </p:nvSpPr>
              <p:spPr bwMode="auto">
                <a:xfrm>
                  <a:off x="1119" y="128"/>
                  <a:ext cx="626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Oval 10"/>
                <p:cNvSpPr>
                  <a:spLocks/>
                </p:cNvSpPr>
                <p:nvPr/>
              </p:nvSpPr>
              <p:spPr bwMode="auto">
                <a:xfrm>
                  <a:off x="752" y="0"/>
                  <a:ext cx="632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Oval 11"/>
                <p:cNvSpPr>
                  <a:spLocks/>
                </p:cNvSpPr>
                <p:nvPr/>
              </p:nvSpPr>
              <p:spPr bwMode="auto">
                <a:xfrm>
                  <a:off x="1430" y="490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Oval 12"/>
                <p:cNvSpPr>
                  <a:spLocks/>
                </p:cNvSpPr>
                <p:nvPr/>
              </p:nvSpPr>
              <p:spPr bwMode="auto">
                <a:xfrm>
                  <a:off x="424" y="791"/>
                  <a:ext cx="632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Oval 13"/>
                <p:cNvSpPr>
                  <a:spLocks/>
                </p:cNvSpPr>
                <p:nvPr/>
              </p:nvSpPr>
              <p:spPr bwMode="auto">
                <a:xfrm>
                  <a:off x="0" y="891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" name="Oval 14"/>
                <p:cNvSpPr>
                  <a:spLocks/>
                </p:cNvSpPr>
                <p:nvPr/>
              </p:nvSpPr>
              <p:spPr bwMode="auto">
                <a:xfrm>
                  <a:off x="351" y="1326"/>
                  <a:ext cx="628" cy="62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2" name="Oval 15"/>
                <p:cNvSpPr>
                  <a:spLocks/>
                </p:cNvSpPr>
                <p:nvPr/>
              </p:nvSpPr>
              <p:spPr bwMode="auto">
                <a:xfrm>
                  <a:off x="842" y="1128"/>
                  <a:ext cx="628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3" name="Oval 16"/>
                <p:cNvSpPr>
                  <a:spLocks/>
                </p:cNvSpPr>
                <p:nvPr/>
              </p:nvSpPr>
              <p:spPr bwMode="auto">
                <a:xfrm>
                  <a:off x="917" y="672"/>
                  <a:ext cx="63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4" name="Oval 17"/>
                <p:cNvSpPr>
                  <a:spLocks/>
                </p:cNvSpPr>
                <p:nvPr/>
              </p:nvSpPr>
              <p:spPr bwMode="auto">
                <a:xfrm>
                  <a:off x="1245" y="1229"/>
                  <a:ext cx="631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1272" y="165"/>
                <a:ext cx="1568" cy="1879"/>
                <a:chOff x="0" y="0"/>
                <a:chExt cx="1568" cy="1878"/>
              </a:xfrm>
            </p:grpSpPr>
            <p:sp>
              <p:nvSpPr>
                <p:cNvPr id="29" name="Freeform 19"/>
                <p:cNvSpPr>
                  <a:spLocks/>
                </p:cNvSpPr>
                <p:nvPr/>
              </p:nvSpPr>
              <p:spPr bwMode="auto">
                <a:xfrm rot="-660000">
                  <a:off x="437" y="499"/>
                  <a:ext cx="527" cy="369"/>
                </a:xfrm>
                <a:custGeom>
                  <a:avLst/>
                  <a:gdLst>
                    <a:gd name="T0" fmla="*/ 0 w 19443"/>
                    <a:gd name="T1" fmla="*/ 369 h 21600"/>
                    <a:gd name="T2" fmla="*/ 172 w 19443"/>
                    <a:gd name="T3" fmla="*/ 265 h 21600"/>
                    <a:gd name="T4" fmla="*/ 143 w 19443"/>
                    <a:gd name="T5" fmla="*/ 333 h 21600"/>
                    <a:gd name="T6" fmla="*/ 78 w 19443"/>
                    <a:gd name="T7" fmla="*/ 330 h 21600"/>
                    <a:gd name="T8" fmla="*/ 168 w 19443"/>
                    <a:gd name="T9" fmla="*/ 212 h 21600"/>
                    <a:gd name="T10" fmla="*/ 323 w 19443"/>
                    <a:gd name="T11" fmla="*/ 174 h 21600"/>
                    <a:gd name="T12" fmla="*/ 297 w 19443"/>
                    <a:gd name="T13" fmla="*/ 231 h 21600"/>
                    <a:gd name="T14" fmla="*/ 234 w 19443"/>
                    <a:gd name="T15" fmla="*/ 210 h 21600"/>
                    <a:gd name="T16" fmla="*/ 326 w 19443"/>
                    <a:gd name="T17" fmla="*/ 117 h 21600"/>
                    <a:gd name="T18" fmla="*/ 484 w 19443"/>
                    <a:gd name="T19" fmla="*/ 77 h 21600"/>
                    <a:gd name="T20" fmla="*/ 448 w 19443"/>
                    <a:gd name="T21" fmla="*/ 139 h 21600"/>
                    <a:gd name="T22" fmla="*/ 390 w 19443"/>
                    <a:gd name="T23" fmla="*/ 124 h 21600"/>
                    <a:gd name="T24" fmla="*/ 52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0" name="Freeform 20"/>
                <p:cNvSpPr>
                  <a:spLocks/>
                </p:cNvSpPr>
                <p:nvPr/>
              </p:nvSpPr>
              <p:spPr bwMode="auto">
                <a:xfrm>
                  <a:off x="947" y="869"/>
                  <a:ext cx="621" cy="298"/>
                </a:xfrm>
                <a:custGeom>
                  <a:avLst/>
                  <a:gdLst>
                    <a:gd name="T0" fmla="*/ 0 w 19898"/>
                    <a:gd name="T1" fmla="*/ 0 h 21600"/>
                    <a:gd name="T2" fmla="*/ 200 w 19898"/>
                    <a:gd name="T3" fmla="*/ 79 h 21600"/>
                    <a:gd name="T4" fmla="*/ 157 w 19898"/>
                    <a:gd name="T5" fmla="*/ 12 h 21600"/>
                    <a:gd name="T6" fmla="*/ 92 w 19898"/>
                    <a:gd name="T7" fmla="*/ 33 h 21600"/>
                    <a:gd name="T8" fmla="*/ 204 w 19898"/>
                    <a:gd name="T9" fmla="*/ 136 h 21600"/>
                    <a:gd name="T10" fmla="*/ 375 w 19898"/>
                    <a:gd name="T11" fmla="*/ 150 h 21600"/>
                    <a:gd name="T12" fmla="*/ 338 w 19898"/>
                    <a:gd name="T13" fmla="*/ 94 h 21600"/>
                    <a:gd name="T14" fmla="*/ 275 w 19898"/>
                    <a:gd name="T15" fmla="*/ 126 h 21600"/>
                    <a:gd name="T16" fmla="*/ 388 w 19898"/>
                    <a:gd name="T17" fmla="*/ 208 h 21600"/>
                    <a:gd name="T18" fmla="*/ 564 w 19898"/>
                    <a:gd name="T19" fmla="*/ 228 h 21600"/>
                    <a:gd name="T20" fmla="*/ 514 w 19898"/>
                    <a:gd name="T21" fmla="*/ 164 h 21600"/>
                    <a:gd name="T22" fmla="*/ 455 w 19898"/>
                    <a:gd name="T23" fmla="*/ 191 h 21600"/>
                    <a:gd name="T24" fmla="*/ 621 w 19898"/>
                    <a:gd name="T25" fmla="*/ 298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898" h="21600">
                      <a:moveTo>
                        <a:pt x="0" y="0"/>
                      </a:moveTo>
                      <a:cubicBezTo>
                        <a:pt x="2302" y="6426"/>
                        <a:pt x="5335" y="7238"/>
                        <a:pt x="6396" y="5727"/>
                      </a:cubicBezTo>
                      <a:cubicBezTo>
                        <a:pt x="7457" y="4216"/>
                        <a:pt x="5025" y="857"/>
                        <a:pt x="5025" y="857"/>
                      </a:cubicBezTo>
                      <a:cubicBezTo>
                        <a:pt x="5025" y="857"/>
                        <a:pt x="3003" y="0"/>
                        <a:pt x="2953" y="2367"/>
                      </a:cubicBezTo>
                      <a:cubicBezTo>
                        <a:pt x="2903" y="4735"/>
                        <a:pt x="6546" y="9830"/>
                        <a:pt x="6546" y="9830"/>
                      </a:cubicBezTo>
                      <a:cubicBezTo>
                        <a:pt x="6546" y="9830"/>
                        <a:pt x="12422" y="13393"/>
                        <a:pt x="12031" y="10845"/>
                      </a:cubicBezTo>
                      <a:cubicBezTo>
                        <a:pt x="11641" y="8297"/>
                        <a:pt x="12572" y="8387"/>
                        <a:pt x="10830" y="6832"/>
                      </a:cubicBezTo>
                      <a:cubicBezTo>
                        <a:pt x="9088" y="5276"/>
                        <a:pt x="8818" y="9154"/>
                        <a:pt x="8818" y="9154"/>
                      </a:cubicBezTo>
                      <a:cubicBezTo>
                        <a:pt x="8818" y="9154"/>
                        <a:pt x="10490" y="14069"/>
                        <a:pt x="12442" y="15106"/>
                      </a:cubicBezTo>
                      <a:cubicBezTo>
                        <a:pt x="14393" y="16144"/>
                        <a:pt x="14573" y="17046"/>
                        <a:pt x="18087" y="16549"/>
                      </a:cubicBezTo>
                      <a:cubicBezTo>
                        <a:pt x="21600" y="16053"/>
                        <a:pt x="16465" y="11905"/>
                        <a:pt x="16465" y="11905"/>
                      </a:cubicBezTo>
                      <a:cubicBezTo>
                        <a:pt x="16465" y="11905"/>
                        <a:pt x="14573" y="10665"/>
                        <a:pt x="14573" y="13866"/>
                      </a:cubicBezTo>
                      <a:cubicBezTo>
                        <a:pt x="14573" y="17068"/>
                        <a:pt x="19778" y="20969"/>
                        <a:pt x="19898" y="2160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1" name="Freeform 21"/>
                <p:cNvSpPr>
                  <a:spLocks/>
                </p:cNvSpPr>
                <p:nvPr/>
              </p:nvSpPr>
              <p:spPr bwMode="auto">
                <a:xfrm>
                  <a:off x="0" y="760"/>
                  <a:ext cx="1156" cy="240"/>
                </a:xfrm>
                <a:custGeom>
                  <a:avLst/>
                  <a:gdLst>
                    <a:gd name="T0" fmla="*/ 0 w 21600"/>
                    <a:gd name="T1" fmla="*/ 240 h 21600"/>
                    <a:gd name="T2" fmla="*/ 282 w 21600"/>
                    <a:gd name="T3" fmla="*/ 240 h 21600"/>
                    <a:gd name="T4" fmla="*/ 488 w 21600"/>
                    <a:gd name="T5" fmla="*/ 144 h 21600"/>
                    <a:gd name="T6" fmla="*/ 688 w 21600"/>
                    <a:gd name="T7" fmla="*/ 165 h 21600"/>
                    <a:gd name="T8" fmla="*/ 929 w 21600"/>
                    <a:gd name="T9" fmla="*/ 123 h 21600"/>
                    <a:gd name="T10" fmla="*/ 1156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272" y="21600"/>
                      </a:lnTo>
                      <a:lnTo>
                        <a:pt x="9126" y="12971"/>
                      </a:lnTo>
                      <a:lnTo>
                        <a:pt x="12853" y="14820"/>
                      </a:lnTo>
                      <a:lnTo>
                        <a:pt x="17355" y="1109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672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78" y="994"/>
                  <a:ext cx="443" cy="852"/>
                  <a:chOff x="0" y="0"/>
                  <a:chExt cx="443" cy="852"/>
                </a:xfrm>
              </p:grpSpPr>
              <p:sp>
                <p:nvSpPr>
                  <p:cNvPr id="49" name="Freeform 23"/>
                  <p:cNvSpPr>
                    <a:spLocks/>
                  </p:cNvSpPr>
                  <p:nvPr/>
                </p:nvSpPr>
                <p:spPr bwMode="auto">
                  <a:xfrm>
                    <a:off x="149" y="0"/>
                    <a:ext cx="145" cy="560"/>
                  </a:xfrm>
                  <a:custGeom>
                    <a:avLst/>
                    <a:gdLst>
                      <a:gd name="T0" fmla="*/ 41 w 16954"/>
                      <a:gd name="T1" fmla="*/ 0 h 21225"/>
                      <a:gd name="T2" fmla="*/ 64 w 16954"/>
                      <a:gd name="T3" fmla="*/ 175 h 21225"/>
                      <a:gd name="T4" fmla="*/ 116 w 16954"/>
                      <a:gd name="T5" fmla="*/ 117 h 21225"/>
                      <a:gd name="T6" fmla="*/ 56 w 16954"/>
                      <a:gd name="T7" fmla="*/ 79 h 21225"/>
                      <a:gd name="T8" fmla="*/ 0 w 16954"/>
                      <a:gd name="T9" fmla="*/ 199 h 21225"/>
                      <a:gd name="T10" fmla="*/ 79 w 16954"/>
                      <a:gd name="T11" fmla="*/ 328 h 21225"/>
                      <a:gd name="T12" fmla="*/ 122 w 16954"/>
                      <a:gd name="T13" fmla="*/ 280 h 21225"/>
                      <a:gd name="T14" fmla="*/ 50 w 16954"/>
                      <a:gd name="T15" fmla="*/ 247 h 21225"/>
                      <a:gd name="T16" fmla="*/ 20 w 16954"/>
                      <a:gd name="T17" fmla="*/ 358 h 21225"/>
                      <a:gd name="T18" fmla="*/ 95 w 16954"/>
                      <a:gd name="T19" fmla="*/ 493 h 21225"/>
                      <a:gd name="T20" fmla="*/ 141 w 16954"/>
                      <a:gd name="T21" fmla="*/ 432 h 21225"/>
                      <a:gd name="T22" fmla="*/ 77 w 16954"/>
                      <a:gd name="T23" fmla="*/ 400 h 21225"/>
                      <a:gd name="T24" fmla="*/ 47 w 16954"/>
                      <a:gd name="T25" fmla="*/ 560 h 2122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54" h="21225">
                        <a:moveTo>
                          <a:pt x="4842" y="0"/>
                        </a:moveTo>
                        <a:cubicBezTo>
                          <a:pt x="-2279" y="3232"/>
                          <a:pt x="2373" y="5972"/>
                          <a:pt x="7453" y="6618"/>
                        </a:cubicBezTo>
                        <a:cubicBezTo>
                          <a:pt x="12532" y="7265"/>
                          <a:pt x="13529" y="4447"/>
                          <a:pt x="13529" y="4447"/>
                        </a:cubicBezTo>
                        <a:cubicBezTo>
                          <a:pt x="13529" y="4447"/>
                          <a:pt x="10918" y="2585"/>
                          <a:pt x="6551" y="2999"/>
                        </a:cubicBezTo>
                        <a:cubicBezTo>
                          <a:pt x="2136" y="3413"/>
                          <a:pt x="0" y="7536"/>
                          <a:pt x="0" y="7536"/>
                        </a:cubicBezTo>
                        <a:cubicBezTo>
                          <a:pt x="0" y="7536"/>
                          <a:pt x="5412" y="13262"/>
                          <a:pt x="9257" y="12422"/>
                        </a:cubicBezTo>
                        <a:cubicBezTo>
                          <a:pt x="13102" y="11569"/>
                          <a:pt x="15048" y="12409"/>
                          <a:pt x="14241" y="10600"/>
                        </a:cubicBezTo>
                        <a:cubicBezTo>
                          <a:pt x="13482" y="8790"/>
                          <a:pt x="5886" y="9346"/>
                          <a:pt x="5886" y="9346"/>
                        </a:cubicBezTo>
                        <a:cubicBezTo>
                          <a:pt x="5886" y="9346"/>
                          <a:pt x="332" y="11750"/>
                          <a:pt x="2326" y="13573"/>
                        </a:cubicBezTo>
                        <a:cubicBezTo>
                          <a:pt x="4367" y="15408"/>
                          <a:pt x="2990" y="15809"/>
                          <a:pt x="11156" y="18704"/>
                        </a:cubicBezTo>
                        <a:cubicBezTo>
                          <a:pt x="19321" y="21600"/>
                          <a:pt x="16473" y="16365"/>
                          <a:pt x="16473" y="16365"/>
                        </a:cubicBezTo>
                        <a:cubicBezTo>
                          <a:pt x="16473" y="16365"/>
                          <a:pt x="14859" y="14490"/>
                          <a:pt x="9019" y="15176"/>
                        </a:cubicBezTo>
                        <a:cubicBezTo>
                          <a:pt x="3180" y="15874"/>
                          <a:pt x="6408" y="20992"/>
                          <a:pt x="5459" y="21225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50" name="AutoShape 24"/>
                  <p:cNvSpPr>
                    <a:spLocks/>
                  </p:cNvSpPr>
                  <p:nvPr/>
                </p:nvSpPr>
                <p:spPr bwMode="auto">
                  <a:xfrm rot="2700000">
                    <a:off x="90" y="447"/>
                    <a:ext cx="261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2"/>
                <p:cNvGrpSpPr>
                  <a:grpSpLocks/>
                </p:cNvGrpSpPr>
                <p:nvPr/>
              </p:nvGrpSpPr>
              <p:grpSpPr bwMode="auto">
                <a:xfrm>
                  <a:off x="505" y="925"/>
                  <a:ext cx="443" cy="832"/>
                  <a:chOff x="0" y="0"/>
                  <a:chExt cx="442" cy="832"/>
                </a:xfrm>
              </p:grpSpPr>
              <p:sp>
                <p:nvSpPr>
                  <p:cNvPr id="47" name="Freeform 26"/>
                  <p:cNvSpPr>
                    <a:spLocks/>
                  </p:cNvSpPr>
                  <p:nvPr/>
                </p:nvSpPr>
                <p:spPr bwMode="auto">
                  <a:xfrm>
                    <a:off x="133" y="0"/>
                    <a:ext cx="146" cy="560"/>
                  </a:xfrm>
                  <a:custGeom>
                    <a:avLst/>
                    <a:gdLst>
                      <a:gd name="T0" fmla="*/ 42 w 16914"/>
                      <a:gd name="T1" fmla="*/ 0 h 21238"/>
                      <a:gd name="T2" fmla="*/ 63 w 16914"/>
                      <a:gd name="T3" fmla="*/ 174 h 21238"/>
                      <a:gd name="T4" fmla="*/ 118 w 16914"/>
                      <a:gd name="T5" fmla="*/ 117 h 21238"/>
                      <a:gd name="T6" fmla="*/ 57 w 16914"/>
                      <a:gd name="T7" fmla="*/ 78 h 21238"/>
                      <a:gd name="T8" fmla="*/ 0 w 16914"/>
                      <a:gd name="T9" fmla="*/ 198 h 21238"/>
                      <a:gd name="T10" fmla="*/ 80 w 16914"/>
                      <a:gd name="T11" fmla="*/ 327 h 21238"/>
                      <a:gd name="T12" fmla="*/ 124 w 16914"/>
                      <a:gd name="T13" fmla="*/ 279 h 21238"/>
                      <a:gd name="T14" fmla="*/ 51 w 16914"/>
                      <a:gd name="T15" fmla="*/ 246 h 21238"/>
                      <a:gd name="T16" fmla="*/ 20 w 16914"/>
                      <a:gd name="T17" fmla="*/ 358 h 21238"/>
                      <a:gd name="T18" fmla="*/ 96 w 16914"/>
                      <a:gd name="T19" fmla="*/ 493 h 21238"/>
                      <a:gd name="T20" fmla="*/ 142 w 16914"/>
                      <a:gd name="T21" fmla="*/ 430 h 21238"/>
                      <a:gd name="T22" fmla="*/ 78 w 16914"/>
                      <a:gd name="T23" fmla="*/ 398 h 21238"/>
                      <a:gd name="T24" fmla="*/ 47 w 16914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48" name="AutoShape 27"/>
                  <p:cNvSpPr>
                    <a:spLocks/>
                  </p:cNvSpPr>
                  <p:nvPr/>
                </p:nvSpPr>
                <p:spPr bwMode="auto">
                  <a:xfrm rot="2700000">
                    <a:off x="91" y="427"/>
                    <a:ext cx="260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Rectangle 28"/>
                <p:cNvSpPr>
                  <a:spLocks/>
                </p:cNvSpPr>
                <p:nvPr/>
              </p:nvSpPr>
              <p:spPr bwMode="auto">
                <a:xfrm>
                  <a:off x="211" y="663"/>
                  <a:ext cx="210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200" b="1" dirty="0">
                      <a:solidFill>
                        <a:schemeClr val="tx1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q</a:t>
                  </a:r>
                </a:p>
              </p:txBody>
            </p:sp>
            <p:grpSp>
              <p:nvGrpSpPr>
                <p:cNvPr id="12" name="Group 29"/>
                <p:cNvGrpSpPr>
                  <a:grpSpLocks/>
                </p:cNvGrpSpPr>
                <p:nvPr/>
              </p:nvGrpSpPr>
              <p:grpSpPr bwMode="auto">
                <a:xfrm>
                  <a:off x="1004" y="1046"/>
                  <a:ext cx="441" cy="832"/>
                  <a:chOff x="0" y="0"/>
                  <a:chExt cx="441" cy="832"/>
                </a:xfrm>
              </p:grpSpPr>
              <p:sp>
                <p:nvSpPr>
                  <p:cNvPr id="45" name="Freeform 30"/>
                  <p:cNvSpPr>
                    <a:spLocks/>
                  </p:cNvSpPr>
                  <p:nvPr/>
                </p:nvSpPr>
                <p:spPr bwMode="auto">
                  <a:xfrm>
                    <a:off x="131" y="0"/>
                    <a:ext cx="145" cy="560"/>
                  </a:xfrm>
                  <a:custGeom>
                    <a:avLst/>
                    <a:gdLst>
                      <a:gd name="T0" fmla="*/ 42 w 16891"/>
                      <a:gd name="T1" fmla="*/ 0 h 21238"/>
                      <a:gd name="T2" fmla="*/ 62 w 16891"/>
                      <a:gd name="T3" fmla="*/ 174 h 21238"/>
                      <a:gd name="T4" fmla="*/ 117 w 16891"/>
                      <a:gd name="T5" fmla="*/ 117 h 21238"/>
                      <a:gd name="T6" fmla="*/ 56 w 16891"/>
                      <a:gd name="T7" fmla="*/ 78 h 21238"/>
                      <a:gd name="T8" fmla="*/ 0 w 16891"/>
                      <a:gd name="T9" fmla="*/ 198 h 21238"/>
                      <a:gd name="T10" fmla="*/ 80 w 16891"/>
                      <a:gd name="T11" fmla="*/ 327 h 21238"/>
                      <a:gd name="T12" fmla="*/ 123 w 16891"/>
                      <a:gd name="T13" fmla="*/ 279 h 21238"/>
                      <a:gd name="T14" fmla="*/ 51 w 16891"/>
                      <a:gd name="T15" fmla="*/ 246 h 21238"/>
                      <a:gd name="T16" fmla="*/ 20 w 16891"/>
                      <a:gd name="T17" fmla="*/ 358 h 21238"/>
                      <a:gd name="T18" fmla="*/ 95 w 16891"/>
                      <a:gd name="T19" fmla="*/ 493 h 21238"/>
                      <a:gd name="T20" fmla="*/ 141 w 16891"/>
                      <a:gd name="T21" fmla="*/ 430 h 21238"/>
                      <a:gd name="T22" fmla="*/ 77 w 16891"/>
                      <a:gd name="T23" fmla="*/ 398 h 21238"/>
                      <a:gd name="T24" fmla="*/ 47 w 16891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891" h="21238">
                        <a:moveTo>
                          <a:pt x="4842" y="0"/>
                        </a:moveTo>
                        <a:cubicBezTo>
                          <a:pt x="-2279" y="3208"/>
                          <a:pt x="2373" y="5976"/>
                          <a:pt x="7216" y="6609"/>
                        </a:cubicBezTo>
                        <a:cubicBezTo>
                          <a:pt x="12010" y="7256"/>
                          <a:pt x="13624" y="4423"/>
                          <a:pt x="13624" y="4423"/>
                        </a:cubicBezTo>
                        <a:cubicBezTo>
                          <a:pt x="13624" y="4423"/>
                          <a:pt x="11108" y="2548"/>
                          <a:pt x="6551" y="2962"/>
                        </a:cubicBezTo>
                        <a:cubicBezTo>
                          <a:pt x="1994" y="3389"/>
                          <a:pt x="0" y="7528"/>
                          <a:pt x="0" y="7528"/>
                        </a:cubicBezTo>
                        <a:cubicBezTo>
                          <a:pt x="0" y="7528"/>
                          <a:pt x="5412" y="13232"/>
                          <a:pt x="9304" y="12391"/>
                        </a:cubicBezTo>
                        <a:cubicBezTo>
                          <a:pt x="13150" y="11550"/>
                          <a:pt x="14954" y="12339"/>
                          <a:pt x="14289" y="10580"/>
                        </a:cubicBezTo>
                        <a:cubicBezTo>
                          <a:pt x="13672" y="8834"/>
                          <a:pt x="5886" y="9338"/>
                          <a:pt x="5886" y="9338"/>
                        </a:cubicBezTo>
                        <a:cubicBezTo>
                          <a:pt x="5886" y="9338"/>
                          <a:pt x="142" y="11731"/>
                          <a:pt x="2326" y="13581"/>
                        </a:cubicBezTo>
                        <a:cubicBezTo>
                          <a:pt x="4557" y="15443"/>
                          <a:pt x="2896" y="15793"/>
                          <a:pt x="11108" y="18703"/>
                        </a:cubicBezTo>
                        <a:cubicBezTo>
                          <a:pt x="19321" y="21600"/>
                          <a:pt x="16378" y="16323"/>
                          <a:pt x="16378" y="16323"/>
                        </a:cubicBezTo>
                        <a:cubicBezTo>
                          <a:pt x="16378" y="16323"/>
                          <a:pt x="14859" y="14525"/>
                          <a:pt x="8972" y="15107"/>
                        </a:cubicBezTo>
                        <a:cubicBezTo>
                          <a:pt x="3085" y="15715"/>
                          <a:pt x="6503" y="20966"/>
                          <a:pt x="5459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46" name="AutoShape 31"/>
                  <p:cNvSpPr>
                    <a:spLocks/>
                  </p:cNvSpPr>
                  <p:nvPr/>
                </p:nvSpPr>
                <p:spPr bwMode="auto">
                  <a:xfrm rot="2700000">
                    <a:off x="90" y="430"/>
                    <a:ext cx="260" cy="364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29" y="324"/>
                  <a:ext cx="253" cy="475"/>
                  <a:chOff x="0" y="0"/>
                  <a:chExt cx="253" cy="475"/>
                </a:xfrm>
              </p:grpSpPr>
              <p:sp>
                <p:nvSpPr>
                  <p:cNvPr id="43" name="Freeform 33"/>
                  <p:cNvSpPr>
                    <a:spLocks/>
                  </p:cNvSpPr>
                  <p:nvPr/>
                </p:nvSpPr>
                <p:spPr bwMode="auto">
                  <a:xfrm rot="-10680000">
                    <a:off x="86" y="155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44" name="AutoShape 34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7" name="Freeform 35"/>
                <p:cNvSpPr>
                  <a:spLocks/>
                </p:cNvSpPr>
                <p:nvPr/>
              </p:nvSpPr>
              <p:spPr bwMode="auto">
                <a:xfrm rot="-2400000">
                  <a:off x="610" y="300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8" name="Freeform 36"/>
                <p:cNvSpPr>
                  <a:spLocks/>
                </p:cNvSpPr>
                <p:nvPr/>
              </p:nvSpPr>
              <p:spPr bwMode="auto">
                <a:xfrm rot="479999">
                  <a:off x="944" y="216"/>
                  <a:ext cx="367" cy="256"/>
                </a:xfrm>
                <a:custGeom>
                  <a:avLst/>
                  <a:gdLst>
                    <a:gd name="T0" fmla="*/ 0 w 19443"/>
                    <a:gd name="T1" fmla="*/ 256 h 21600"/>
                    <a:gd name="T2" fmla="*/ 120 w 19443"/>
                    <a:gd name="T3" fmla="*/ 184 h 21600"/>
                    <a:gd name="T4" fmla="*/ 99 w 19443"/>
                    <a:gd name="T5" fmla="*/ 231 h 21600"/>
                    <a:gd name="T6" fmla="*/ 54 w 19443"/>
                    <a:gd name="T7" fmla="*/ 229 h 21600"/>
                    <a:gd name="T8" fmla="*/ 117 w 19443"/>
                    <a:gd name="T9" fmla="*/ 147 h 21600"/>
                    <a:gd name="T10" fmla="*/ 225 w 19443"/>
                    <a:gd name="T11" fmla="*/ 120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3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" name="Freeform 37"/>
                <p:cNvSpPr>
                  <a:spLocks/>
                </p:cNvSpPr>
                <p:nvPr/>
              </p:nvSpPr>
              <p:spPr bwMode="auto">
                <a:xfrm rot="-1739999">
                  <a:off x="830" y="129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15" name="Group 38"/>
                <p:cNvGrpSpPr>
                  <a:grpSpLocks/>
                </p:cNvGrpSpPr>
                <p:nvPr/>
              </p:nvGrpSpPr>
              <p:grpSpPr bwMode="auto">
                <a:xfrm>
                  <a:off x="622" y="0"/>
                  <a:ext cx="253" cy="476"/>
                  <a:chOff x="0" y="0"/>
                  <a:chExt cx="253" cy="476"/>
                </a:xfrm>
              </p:grpSpPr>
              <p:sp>
                <p:nvSpPr>
                  <p:cNvPr id="41" name="Freeform 39"/>
                  <p:cNvSpPr>
                    <a:spLocks/>
                  </p:cNvSpPr>
                  <p:nvPr/>
                </p:nvSpPr>
                <p:spPr bwMode="auto">
                  <a:xfrm rot="-10680000">
                    <a:off x="86" y="156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42" name="AutoShape 40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>
                <a:off x="2260" y="125"/>
                <a:ext cx="1311" cy="837"/>
                <a:chOff x="17" y="125"/>
                <a:chExt cx="1310" cy="837"/>
              </a:xfrm>
            </p:grpSpPr>
            <p:sp>
              <p:nvSpPr>
                <p:cNvPr id="25" name="Line 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2" y="125"/>
                  <a:ext cx="1085" cy="789"/>
                </a:xfrm>
                <a:prstGeom prst="line">
                  <a:avLst/>
                </a:prstGeom>
                <a:noFill/>
                <a:ln w="54000">
                  <a:solidFill>
                    <a:srgbClr val="66CC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Oval 43"/>
                <p:cNvSpPr>
                  <a:spLocks/>
                </p:cNvSpPr>
                <p:nvPr/>
              </p:nvSpPr>
              <p:spPr bwMode="auto">
                <a:xfrm rot="-1860000">
                  <a:off x="17" y="535"/>
                  <a:ext cx="964" cy="336"/>
                </a:xfrm>
                <a:prstGeom prst="ellipse">
                  <a:avLst/>
                </a:prstGeom>
                <a:solidFill>
                  <a:srgbClr val="C0C0C0"/>
                </a:soli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AutoShape 44"/>
                <p:cNvSpPr>
                  <a:spLocks/>
                </p:cNvSpPr>
                <p:nvPr/>
              </p:nvSpPr>
              <p:spPr bwMode="auto">
                <a:xfrm rot="-2700000">
                  <a:off x="203" y="637"/>
                  <a:ext cx="325" cy="325"/>
                </a:xfrm>
                <a:prstGeom prst="star4">
                  <a:avLst>
                    <a:gd name="adj" fmla="val 12500"/>
                  </a:avLst>
                </a:prstGeom>
                <a:solidFill>
                  <a:srgbClr val="FF0000"/>
                </a:solidFill>
                <a:ln w="936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Rectangle 45"/>
                <p:cNvSpPr>
                  <a:spLocks/>
                </p:cNvSpPr>
                <p:nvPr/>
              </p:nvSpPr>
              <p:spPr bwMode="auto">
                <a:xfrm>
                  <a:off x="998" y="312"/>
                  <a:ext cx="312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b="1" dirty="0">
                      <a:solidFill>
                        <a:srgbClr val="66CCFF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h</a:t>
                  </a:r>
                </a:p>
              </p:txBody>
            </p:sp>
          </p:grpSp>
          <p:grpSp>
            <p:nvGrpSpPr>
              <p:cNvPr id="17" name="Group 46"/>
              <p:cNvGrpSpPr>
                <a:grpSpLocks/>
              </p:cNvGrpSpPr>
              <p:nvPr/>
            </p:nvGrpSpPr>
            <p:grpSpPr bwMode="auto">
              <a:xfrm>
                <a:off x="-57" y="471"/>
                <a:ext cx="1530" cy="1436"/>
                <a:chOff x="-57" y="315"/>
                <a:chExt cx="1530" cy="1436"/>
              </a:xfrm>
            </p:grpSpPr>
            <p:sp>
              <p:nvSpPr>
                <p:cNvPr id="19" name="Rectangle 47"/>
                <p:cNvSpPr>
                  <a:spLocks/>
                </p:cNvSpPr>
                <p:nvPr/>
              </p:nvSpPr>
              <p:spPr bwMode="auto">
                <a:xfrm>
                  <a:off x="635" y="315"/>
                  <a:ext cx="838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119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dirty="0" smtClean="0">
                      <a:solidFill>
                        <a:srgbClr val="66CCFF"/>
                      </a:solidFill>
                      <a:latin typeface="Symbol" charset="2"/>
                      <a:ea typeface="ＭＳ Ｐゴシック" charset="0"/>
                      <a:cs typeface="Symbol" charset="2"/>
                      <a:sym typeface="Lucida Grande" charset="0"/>
                    </a:rPr>
                    <a:t>g</a:t>
                  </a:r>
                  <a:r>
                    <a:rPr lang="en-US" sz="1600" dirty="0" smtClean="0">
                      <a:solidFill>
                        <a:srgbClr val="66CCFF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*</a:t>
                  </a:r>
                  <a:endParaRPr lang="en-US" sz="1600" dirty="0">
                    <a:solidFill>
                      <a:srgbClr val="66CCFF"/>
                    </a:solidFill>
                    <a:latin typeface="Times New Roman" charset="0"/>
                    <a:ea typeface="ＭＳ Ｐゴシック" charset="0"/>
                    <a:sym typeface="Times New Roman" charset="0"/>
                  </a:endParaRPr>
                </a:p>
              </p:txBody>
            </p:sp>
            <p:sp>
              <p:nvSpPr>
                <p:cNvPr id="20" name="Freeform 48"/>
                <p:cNvSpPr>
                  <a:spLocks/>
                </p:cNvSpPr>
                <p:nvPr/>
              </p:nvSpPr>
              <p:spPr bwMode="auto">
                <a:xfrm>
                  <a:off x="552" y="834"/>
                  <a:ext cx="714" cy="319"/>
                </a:xfrm>
                <a:custGeom>
                  <a:avLst/>
                  <a:gdLst>
                    <a:gd name="T0" fmla="*/ 0 w 21600"/>
                    <a:gd name="T1" fmla="*/ 281 h 10609"/>
                    <a:gd name="T2" fmla="*/ 181 w 21600"/>
                    <a:gd name="T3" fmla="*/ 261 h 10609"/>
                    <a:gd name="T4" fmla="*/ 358 w 21600"/>
                    <a:gd name="T5" fmla="*/ 240 h 10609"/>
                    <a:gd name="T6" fmla="*/ 539 w 21600"/>
                    <a:gd name="T7" fmla="*/ 218 h 10609"/>
                    <a:gd name="T8" fmla="*/ 714 w 21600"/>
                    <a:gd name="T9" fmla="*/ 194 h 106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10609">
                      <a:moveTo>
                        <a:pt x="0" y="6366"/>
                      </a:moveTo>
                      <a:cubicBezTo>
                        <a:pt x="2928" y="-2979"/>
                        <a:pt x="3891" y="-1014"/>
                        <a:pt x="5468" y="5690"/>
                      </a:cubicBezTo>
                      <a:cubicBezTo>
                        <a:pt x="7046" y="12883"/>
                        <a:pt x="8245" y="11781"/>
                        <a:pt x="10833" y="5014"/>
                      </a:cubicBezTo>
                      <a:cubicBezTo>
                        <a:pt x="13657" y="-2470"/>
                        <a:pt x="15593" y="-474"/>
                        <a:pt x="16311" y="4276"/>
                      </a:cubicBezTo>
                      <a:cubicBezTo>
                        <a:pt x="18455" y="18621"/>
                        <a:pt x="21600" y="3486"/>
                        <a:pt x="21600" y="3486"/>
                      </a:cubicBezTo>
                    </a:path>
                  </a:pathLst>
                </a:custGeom>
                <a:noFill/>
                <a:ln w="36720" cap="flat">
                  <a:solidFill>
                    <a:srgbClr val="66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Freeform 49"/>
                <p:cNvSpPr>
                  <a:spLocks/>
                </p:cNvSpPr>
                <p:nvPr/>
              </p:nvSpPr>
              <p:spPr bwMode="auto">
                <a:xfrm>
                  <a:off x="1148" y="821"/>
                  <a:ext cx="283" cy="324"/>
                </a:xfrm>
                <a:custGeom>
                  <a:avLst/>
                  <a:gdLst>
                    <a:gd name="T0" fmla="*/ 142 w 21600"/>
                    <a:gd name="T1" fmla="*/ 87 h 21600"/>
                    <a:gd name="T2" fmla="*/ 110 w 21600"/>
                    <a:gd name="T3" fmla="*/ 35 h 21600"/>
                    <a:gd name="T4" fmla="*/ 96 w 21600"/>
                    <a:gd name="T5" fmla="*/ 96 h 21600"/>
                    <a:gd name="T6" fmla="*/ 5 w 21600"/>
                    <a:gd name="T7" fmla="*/ 35 h 21600"/>
                    <a:gd name="T8" fmla="*/ 62 w 21600"/>
                    <a:gd name="T9" fmla="*/ 115 h 21600"/>
                    <a:gd name="T10" fmla="*/ 0 w 21600"/>
                    <a:gd name="T11" fmla="*/ 130 h 21600"/>
                    <a:gd name="T12" fmla="*/ 50 w 21600"/>
                    <a:gd name="T13" fmla="*/ 177 h 21600"/>
                    <a:gd name="T14" fmla="*/ 3 w 21600"/>
                    <a:gd name="T15" fmla="*/ 220 h 21600"/>
                    <a:gd name="T16" fmla="*/ 75 w 21600"/>
                    <a:gd name="T17" fmla="*/ 211 h 21600"/>
                    <a:gd name="T18" fmla="*/ 64 w 21600"/>
                    <a:gd name="T19" fmla="*/ 267 h 21600"/>
                    <a:gd name="T20" fmla="*/ 102 w 21600"/>
                    <a:gd name="T21" fmla="*/ 236 h 21600"/>
                    <a:gd name="T22" fmla="*/ 112 w 21600"/>
                    <a:gd name="T23" fmla="*/ 324 h 21600"/>
                    <a:gd name="T24" fmla="*/ 139 w 21600"/>
                    <a:gd name="T25" fmla="*/ 225 h 21600"/>
                    <a:gd name="T26" fmla="*/ 175 w 21600"/>
                    <a:gd name="T27" fmla="*/ 298 h 21600"/>
                    <a:gd name="T28" fmla="*/ 185 w 21600"/>
                    <a:gd name="T29" fmla="*/ 218 h 21600"/>
                    <a:gd name="T30" fmla="*/ 239 w 21600"/>
                    <a:gd name="T31" fmla="*/ 273 h 21600"/>
                    <a:gd name="T32" fmla="*/ 221 w 21600"/>
                    <a:gd name="T33" fmla="*/ 195 h 21600"/>
                    <a:gd name="T34" fmla="*/ 283 w 21600"/>
                    <a:gd name="T35" fmla="*/ 201 h 21600"/>
                    <a:gd name="T36" fmla="*/ 232 w 21600"/>
                    <a:gd name="T37" fmla="*/ 158 h 21600"/>
                    <a:gd name="T38" fmla="*/ 278 w 21600"/>
                    <a:gd name="T39" fmla="*/ 122 h 21600"/>
                    <a:gd name="T40" fmla="*/ 220 w 21600"/>
                    <a:gd name="T41" fmla="*/ 110 h 21600"/>
                    <a:gd name="T42" fmla="*/ 242 w 21600"/>
                    <a:gd name="T43" fmla="*/ 67 h 21600"/>
                    <a:gd name="T44" fmla="*/ 186 w 21600"/>
                    <a:gd name="T45" fmla="*/ 80 h 21600"/>
                    <a:gd name="T46" fmla="*/ 191 w 21600"/>
                    <a:gd name="T47" fmla="*/ 0 h 21600"/>
                    <a:gd name="T48" fmla="*/ 142 w 21600"/>
                    <a:gd name="T49" fmla="*/ 87 h 216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1600" h="21600">
                      <a:moveTo>
                        <a:pt x="10848" y="5800"/>
                      </a:moveTo>
                      <a:lnTo>
                        <a:pt x="8374" y="2308"/>
                      </a:lnTo>
                      <a:lnTo>
                        <a:pt x="7327" y="6382"/>
                      </a:lnTo>
                      <a:lnTo>
                        <a:pt x="404" y="2308"/>
                      </a:lnTo>
                      <a:lnTo>
                        <a:pt x="4734" y="7650"/>
                      </a:lnTo>
                      <a:lnTo>
                        <a:pt x="0" y="8669"/>
                      </a:lnTo>
                      <a:lnTo>
                        <a:pt x="3806" y="11829"/>
                      </a:lnTo>
                      <a:lnTo>
                        <a:pt x="214" y="14677"/>
                      </a:lnTo>
                      <a:lnTo>
                        <a:pt x="5757" y="14054"/>
                      </a:lnTo>
                      <a:lnTo>
                        <a:pt x="4853" y="17796"/>
                      </a:lnTo>
                      <a:lnTo>
                        <a:pt x="7755" y="15717"/>
                      </a:lnTo>
                      <a:lnTo>
                        <a:pt x="8564" y="21600"/>
                      </a:lnTo>
                      <a:lnTo>
                        <a:pt x="10633" y="15010"/>
                      </a:lnTo>
                      <a:lnTo>
                        <a:pt x="13322" y="19874"/>
                      </a:lnTo>
                      <a:lnTo>
                        <a:pt x="14107" y="14552"/>
                      </a:lnTo>
                      <a:lnTo>
                        <a:pt x="18222" y="18211"/>
                      </a:lnTo>
                      <a:lnTo>
                        <a:pt x="16890" y="12993"/>
                      </a:lnTo>
                      <a:lnTo>
                        <a:pt x="21600" y="13388"/>
                      </a:lnTo>
                      <a:lnTo>
                        <a:pt x="17675" y="10561"/>
                      </a:lnTo>
                      <a:lnTo>
                        <a:pt x="21243" y="8149"/>
                      </a:lnTo>
                      <a:lnTo>
                        <a:pt x="16819" y="7339"/>
                      </a:lnTo>
                      <a:lnTo>
                        <a:pt x="18484" y="4470"/>
                      </a:lnTo>
                      <a:lnTo>
                        <a:pt x="14226" y="5322"/>
                      </a:lnTo>
                      <a:lnTo>
                        <a:pt x="14606" y="0"/>
                      </a:lnTo>
                      <a:lnTo>
                        <a:pt x="10848" y="5800"/>
                      </a:lnTo>
                    </a:path>
                  </a:pathLst>
                </a:custGeom>
                <a:solidFill>
                  <a:srgbClr val="FF9900"/>
                </a:solidFill>
                <a:ln w="15840" cap="flat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Freeform 50"/>
                <p:cNvSpPr>
                  <a:spLocks/>
                </p:cNvSpPr>
                <p:nvPr/>
              </p:nvSpPr>
              <p:spPr bwMode="auto">
                <a:xfrm>
                  <a:off x="0" y="351"/>
                  <a:ext cx="547" cy="1400"/>
                </a:xfrm>
                <a:custGeom>
                  <a:avLst/>
                  <a:gdLst>
                    <a:gd name="T0" fmla="*/ 0 w 21600"/>
                    <a:gd name="T1" fmla="*/ 1400 h 21600"/>
                    <a:gd name="T2" fmla="*/ 547 w 21600"/>
                    <a:gd name="T3" fmla="*/ 649 h 21600"/>
                    <a:gd name="T4" fmla="*/ 34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21600" y="10013"/>
                      </a:lnTo>
                      <a:lnTo>
                        <a:pt x="1356" y="0"/>
                      </a:lnTo>
                    </a:path>
                  </a:pathLst>
                </a:custGeom>
                <a:noFill/>
                <a:ln w="3672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Rectangle 51"/>
                <p:cNvSpPr>
                  <a:spLocks/>
                </p:cNvSpPr>
                <p:nvPr/>
              </p:nvSpPr>
              <p:spPr bwMode="auto">
                <a:xfrm>
                  <a:off x="-57" y="506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r>
                    <a:rPr lang="en-US" sz="1400" baseline="33000" dirty="0" smtClean="0">
                      <a:solidFill>
                        <a:srgbClr val="800000"/>
                      </a:solidFill>
                      <a:latin typeface="Lucida Grande" charset="0"/>
                      <a:ea typeface="ＭＳ Ｐゴシック" charset="0"/>
                      <a:sym typeface="Lucida Grande" charset="0"/>
                    </a:rPr>
                    <a:t>’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  <p:sp>
              <p:nvSpPr>
                <p:cNvPr id="24" name="Rectangle 52"/>
                <p:cNvSpPr>
                  <a:spLocks/>
                </p:cNvSpPr>
                <p:nvPr/>
              </p:nvSpPr>
              <p:spPr bwMode="auto">
                <a:xfrm>
                  <a:off x="-38" y="1090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</p:grpSp>
        </p:grpSp>
        <p:pic>
          <p:nvPicPr>
            <p:cNvPr id="65" name="Bild 2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1600" y="304800"/>
              <a:ext cx="1957127" cy="1541980"/>
            </a:xfrm>
            <a:prstGeom prst="rect">
              <a:avLst/>
            </a:prstGeom>
          </p:spPr>
        </p:pic>
        <p:pic>
          <p:nvPicPr>
            <p:cNvPr id="66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77000" y="3124200"/>
              <a:ext cx="2069351" cy="195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91313" y="152400"/>
              <a:ext cx="2071687" cy="139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48500" y="2057400"/>
              <a:ext cx="1943100" cy="101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783565496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ePHENIX Detector Concept</a:t>
            </a:r>
            <a:endParaRPr lang="en-US" dirty="0"/>
          </a:p>
        </p:txBody>
      </p:sp>
      <p:sp>
        <p:nvSpPr>
          <p:cNvPr id="75" name="Content Placeholder 1"/>
          <p:cNvSpPr txBox="1">
            <a:spLocks/>
          </p:cNvSpPr>
          <p:nvPr/>
        </p:nvSpPr>
        <p:spPr>
          <a:xfrm>
            <a:off x="395139" y="1731977"/>
            <a:ext cx="7696200" cy="1338072"/>
          </a:xfrm>
          <a:prstGeom prst="rect">
            <a:avLst/>
          </a:prstGeom>
        </p:spPr>
        <p:txBody>
          <a:bodyPr vert="horz" lIns="91429" tIns="45715" rIns="91429" bIns="45715">
            <a:normAutofit/>
          </a:bodyPr>
          <a:lstStyle/>
          <a:p>
            <a:pPr marL="365718" indent="-25600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 smtClean="0"/>
          </a:p>
        </p:txBody>
      </p:sp>
      <p:grpSp>
        <p:nvGrpSpPr>
          <p:cNvPr id="95" name="Group 94"/>
          <p:cNvGrpSpPr/>
          <p:nvPr/>
        </p:nvGrpSpPr>
        <p:grpSpPr>
          <a:xfrm>
            <a:off x="-76200" y="2539699"/>
            <a:ext cx="9220200" cy="4089701"/>
            <a:chOff x="-76200" y="2341575"/>
            <a:chExt cx="9220200" cy="4089701"/>
          </a:xfrm>
        </p:grpSpPr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7379" r="18524" b="2597"/>
            <a:stretch>
              <a:fillRect/>
            </a:stretch>
          </p:blipFill>
          <p:spPr bwMode="auto">
            <a:xfrm>
              <a:off x="263367" y="2514600"/>
              <a:ext cx="6913573" cy="333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Freeform 75"/>
            <p:cNvSpPr/>
            <p:nvPr/>
          </p:nvSpPr>
          <p:spPr>
            <a:xfrm>
              <a:off x="4899354" y="4176724"/>
              <a:ext cx="1114019" cy="1404710"/>
            </a:xfrm>
            <a:custGeom>
              <a:avLst/>
              <a:gdLst>
                <a:gd name="connsiteX0" fmla="*/ 0 w 716165"/>
                <a:gd name="connsiteY0" fmla="*/ 914945 h 1829889"/>
                <a:gd name="connsiteX1" fmla="*/ 179041 w 716165"/>
                <a:gd name="connsiteY1" fmla="*/ 0 h 1829889"/>
                <a:gd name="connsiteX2" fmla="*/ 537124 w 716165"/>
                <a:gd name="connsiteY2" fmla="*/ 0 h 1829889"/>
                <a:gd name="connsiteX3" fmla="*/ 716165 w 716165"/>
                <a:gd name="connsiteY3" fmla="*/ 914945 h 1829889"/>
                <a:gd name="connsiteX4" fmla="*/ 537124 w 716165"/>
                <a:gd name="connsiteY4" fmla="*/ 1829889 h 1829889"/>
                <a:gd name="connsiteX5" fmla="*/ 179041 w 716165"/>
                <a:gd name="connsiteY5" fmla="*/ 1829889 h 1829889"/>
                <a:gd name="connsiteX6" fmla="*/ 0 w 716165"/>
                <a:gd name="connsiteY6" fmla="*/ 914945 h 1829889"/>
                <a:gd name="connsiteX0" fmla="*/ 0 w 727504"/>
                <a:gd name="connsiteY0" fmla="*/ 914945 h 1829889"/>
                <a:gd name="connsiteX1" fmla="*/ 179041 w 727504"/>
                <a:gd name="connsiteY1" fmla="*/ 0 h 1829889"/>
                <a:gd name="connsiteX2" fmla="*/ 537124 w 727504"/>
                <a:gd name="connsiteY2" fmla="*/ 0 h 1829889"/>
                <a:gd name="connsiteX3" fmla="*/ 716165 w 727504"/>
                <a:gd name="connsiteY3" fmla="*/ 914945 h 1829889"/>
                <a:gd name="connsiteX4" fmla="*/ 727504 w 727504"/>
                <a:gd name="connsiteY4" fmla="*/ 1824120 h 1829889"/>
                <a:gd name="connsiteX5" fmla="*/ 179041 w 727504"/>
                <a:gd name="connsiteY5" fmla="*/ 1829889 h 1829889"/>
                <a:gd name="connsiteX6" fmla="*/ 0 w 727504"/>
                <a:gd name="connsiteY6" fmla="*/ 914945 h 1829889"/>
                <a:gd name="connsiteX0" fmla="*/ 19993 w 747497"/>
                <a:gd name="connsiteY0" fmla="*/ 914945 h 1827005"/>
                <a:gd name="connsiteX1" fmla="*/ 199034 w 747497"/>
                <a:gd name="connsiteY1" fmla="*/ 0 h 1827005"/>
                <a:gd name="connsiteX2" fmla="*/ 557117 w 747497"/>
                <a:gd name="connsiteY2" fmla="*/ 0 h 1827005"/>
                <a:gd name="connsiteX3" fmla="*/ 736158 w 747497"/>
                <a:gd name="connsiteY3" fmla="*/ 914945 h 1827005"/>
                <a:gd name="connsiteX4" fmla="*/ 747497 w 747497"/>
                <a:gd name="connsiteY4" fmla="*/ 1824120 h 1827005"/>
                <a:gd name="connsiteX5" fmla="*/ 0 w 747497"/>
                <a:gd name="connsiteY5" fmla="*/ 1827005 h 1827005"/>
                <a:gd name="connsiteX6" fmla="*/ 19993 w 747497"/>
                <a:gd name="connsiteY6" fmla="*/ 914945 h 1827005"/>
                <a:gd name="connsiteX0" fmla="*/ 152399 w 879903"/>
                <a:gd name="connsiteY0" fmla="*/ 914945 h 1827005"/>
                <a:gd name="connsiteX1" fmla="*/ 0 w 879903"/>
                <a:gd name="connsiteY1" fmla="*/ 720749 h 1827005"/>
                <a:gd name="connsiteX2" fmla="*/ 689523 w 879903"/>
                <a:gd name="connsiteY2" fmla="*/ 0 h 1827005"/>
                <a:gd name="connsiteX3" fmla="*/ 868564 w 879903"/>
                <a:gd name="connsiteY3" fmla="*/ 914945 h 1827005"/>
                <a:gd name="connsiteX4" fmla="*/ 879903 w 879903"/>
                <a:gd name="connsiteY4" fmla="*/ 1824120 h 1827005"/>
                <a:gd name="connsiteX5" fmla="*/ 132406 w 879903"/>
                <a:gd name="connsiteY5" fmla="*/ 1827005 h 1827005"/>
                <a:gd name="connsiteX6" fmla="*/ 152399 w 879903"/>
                <a:gd name="connsiteY6" fmla="*/ 914945 h 1827005"/>
                <a:gd name="connsiteX0" fmla="*/ 372586 w 1100090"/>
                <a:gd name="connsiteY0" fmla="*/ 914945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72586 w 1100090"/>
                <a:gd name="connsiteY6" fmla="*/ 914945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1315897 h 1827005"/>
                <a:gd name="connsiteX1" fmla="*/ 0 w 1100090"/>
                <a:gd name="connsiteY1" fmla="*/ 902956 h 1827005"/>
                <a:gd name="connsiteX2" fmla="*/ 909710 w 1100090"/>
                <a:gd name="connsiteY2" fmla="*/ 0 h 1827005"/>
                <a:gd name="connsiteX3" fmla="*/ 1088751 w 1100090"/>
                <a:gd name="connsiteY3" fmla="*/ 914945 h 1827005"/>
                <a:gd name="connsiteX4" fmla="*/ 1100090 w 1100090"/>
                <a:gd name="connsiteY4" fmla="*/ 1824120 h 1827005"/>
                <a:gd name="connsiteX5" fmla="*/ 352593 w 1100090"/>
                <a:gd name="connsiteY5" fmla="*/ 1827005 h 1827005"/>
                <a:gd name="connsiteX6" fmla="*/ 363932 w 1100090"/>
                <a:gd name="connsiteY6" fmla="*/ 1315897 h 1827005"/>
                <a:gd name="connsiteX0" fmla="*/ 363932 w 1100090"/>
                <a:gd name="connsiteY0" fmla="*/ 958454 h 1469562"/>
                <a:gd name="connsiteX1" fmla="*/ 0 w 1100090"/>
                <a:gd name="connsiteY1" fmla="*/ 545513 h 1469562"/>
                <a:gd name="connsiteX2" fmla="*/ 638323 w 1100090"/>
                <a:gd name="connsiteY2" fmla="*/ 0 h 1469562"/>
                <a:gd name="connsiteX3" fmla="*/ 1088751 w 1100090"/>
                <a:gd name="connsiteY3" fmla="*/ 557502 h 1469562"/>
                <a:gd name="connsiteX4" fmla="*/ 1100090 w 1100090"/>
                <a:gd name="connsiteY4" fmla="*/ 1466677 h 1469562"/>
                <a:gd name="connsiteX5" fmla="*/ 352593 w 1100090"/>
                <a:gd name="connsiteY5" fmla="*/ 1469562 h 1469562"/>
                <a:gd name="connsiteX6" fmla="*/ 363932 w 1100090"/>
                <a:gd name="connsiteY6" fmla="*/ 958454 h 1469562"/>
                <a:gd name="connsiteX0" fmla="*/ 363932 w 1100090"/>
                <a:gd name="connsiteY0" fmla="*/ 958454 h 1469562"/>
                <a:gd name="connsiteX1" fmla="*/ 0 w 1100090"/>
                <a:gd name="connsiteY1" fmla="*/ 545513 h 1469562"/>
                <a:gd name="connsiteX2" fmla="*/ 638323 w 1100090"/>
                <a:gd name="connsiteY2" fmla="*/ 0 h 1469562"/>
                <a:gd name="connsiteX3" fmla="*/ 1051252 w 1100090"/>
                <a:gd name="connsiteY3" fmla="*/ 678653 h 1469562"/>
                <a:gd name="connsiteX4" fmla="*/ 1100090 w 1100090"/>
                <a:gd name="connsiteY4" fmla="*/ 1466677 h 1469562"/>
                <a:gd name="connsiteX5" fmla="*/ 352593 w 1100090"/>
                <a:gd name="connsiteY5" fmla="*/ 1469562 h 1469562"/>
                <a:gd name="connsiteX6" fmla="*/ 363932 w 1100090"/>
                <a:gd name="connsiteY6" fmla="*/ 958454 h 1469562"/>
                <a:gd name="connsiteX0" fmla="*/ 363932 w 1080139"/>
                <a:gd name="connsiteY0" fmla="*/ 958454 h 1469562"/>
                <a:gd name="connsiteX1" fmla="*/ 0 w 1080139"/>
                <a:gd name="connsiteY1" fmla="*/ 545513 h 1469562"/>
                <a:gd name="connsiteX2" fmla="*/ 638323 w 1080139"/>
                <a:gd name="connsiteY2" fmla="*/ 0 h 1469562"/>
                <a:gd name="connsiteX3" fmla="*/ 1051252 w 1080139"/>
                <a:gd name="connsiteY3" fmla="*/ 678653 h 1469562"/>
                <a:gd name="connsiteX4" fmla="*/ 1080139 w 1080139"/>
                <a:gd name="connsiteY4" fmla="*/ 1464754 h 1469562"/>
                <a:gd name="connsiteX5" fmla="*/ 352593 w 1080139"/>
                <a:gd name="connsiteY5" fmla="*/ 1469562 h 1469562"/>
                <a:gd name="connsiteX6" fmla="*/ 363932 w 1080139"/>
                <a:gd name="connsiteY6" fmla="*/ 958454 h 1469562"/>
                <a:gd name="connsiteX0" fmla="*/ 363932 w 1114019"/>
                <a:gd name="connsiteY0" fmla="*/ 958454 h 1469562"/>
                <a:gd name="connsiteX1" fmla="*/ 0 w 1114019"/>
                <a:gd name="connsiteY1" fmla="*/ 545513 h 1469562"/>
                <a:gd name="connsiteX2" fmla="*/ 638323 w 1114019"/>
                <a:gd name="connsiteY2" fmla="*/ 0 h 1469562"/>
                <a:gd name="connsiteX3" fmla="*/ 1051252 w 1114019"/>
                <a:gd name="connsiteY3" fmla="*/ 678653 h 1469562"/>
                <a:gd name="connsiteX4" fmla="*/ 1080139 w 1114019"/>
                <a:gd name="connsiteY4" fmla="*/ 1464754 h 1469562"/>
                <a:gd name="connsiteX5" fmla="*/ 352593 w 1114019"/>
                <a:gd name="connsiteY5" fmla="*/ 1469562 h 1469562"/>
                <a:gd name="connsiteX6" fmla="*/ 363932 w 1114019"/>
                <a:gd name="connsiteY6" fmla="*/ 958454 h 1469562"/>
                <a:gd name="connsiteX0" fmla="*/ 363932 w 1114019"/>
                <a:gd name="connsiteY0" fmla="*/ 958454 h 1469562"/>
                <a:gd name="connsiteX1" fmla="*/ 0 w 1114019"/>
                <a:gd name="connsiteY1" fmla="*/ 545513 h 1469562"/>
                <a:gd name="connsiteX2" fmla="*/ 638323 w 1114019"/>
                <a:gd name="connsiteY2" fmla="*/ 0 h 1469562"/>
                <a:gd name="connsiteX3" fmla="*/ 1051252 w 1114019"/>
                <a:gd name="connsiteY3" fmla="*/ 678653 h 1469562"/>
                <a:gd name="connsiteX4" fmla="*/ 1080139 w 1114019"/>
                <a:gd name="connsiteY4" fmla="*/ 1464754 h 1469562"/>
                <a:gd name="connsiteX5" fmla="*/ 352593 w 1114019"/>
                <a:gd name="connsiteY5" fmla="*/ 1469562 h 1469562"/>
                <a:gd name="connsiteX6" fmla="*/ 363932 w 1114019"/>
                <a:gd name="connsiteY6" fmla="*/ 958454 h 1469562"/>
                <a:gd name="connsiteX0" fmla="*/ 363932 w 1114019"/>
                <a:gd name="connsiteY0" fmla="*/ 958454 h 1469562"/>
                <a:gd name="connsiteX1" fmla="*/ 0 w 1114019"/>
                <a:gd name="connsiteY1" fmla="*/ 545513 h 1469562"/>
                <a:gd name="connsiteX2" fmla="*/ 638323 w 1114019"/>
                <a:gd name="connsiteY2" fmla="*/ 0 h 1469562"/>
                <a:gd name="connsiteX3" fmla="*/ 1051252 w 1114019"/>
                <a:gd name="connsiteY3" fmla="*/ 678653 h 1469562"/>
                <a:gd name="connsiteX4" fmla="*/ 1080139 w 1114019"/>
                <a:gd name="connsiteY4" fmla="*/ 1464754 h 1469562"/>
                <a:gd name="connsiteX5" fmla="*/ 352593 w 1114019"/>
                <a:gd name="connsiteY5" fmla="*/ 1469562 h 1469562"/>
                <a:gd name="connsiteX6" fmla="*/ 363932 w 1114019"/>
                <a:gd name="connsiteY6" fmla="*/ 958454 h 1469562"/>
                <a:gd name="connsiteX0" fmla="*/ 363932 w 1114019"/>
                <a:gd name="connsiteY0" fmla="*/ 958454 h 1469562"/>
                <a:gd name="connsiteX1" fmla="*/ 0 w 1114019"/>
                <a:gd name="connsiteY1" fmla="*/ 545513 h 1469562"/>
                <a:gd name="connsiteX2" fmla="*/ 638323 w 1114019"/>
                <a:gd name="connsiteY2" fmla="*/ 0 h 1469562"/>
                <a:gd name="connsiteX3" fmla="*/ 1051252 w 1114019"/>
                <a:gd name="connsiteY3" fmla="*/ 678653 h 1469562"/>
                <a:gd name="connsiteX4" fmla="*/ 1080139 w 1114019"/>
                <a:gd name="connsiteY4" fmla="*/ 1464754 h 1469562"/>
                <a:gd name="connsiteX5" fmla="*/ 352593 w 1114019"/>
                <a:gd name="connsiteY5" fmla="*/ 1469562 h 1469562"/>
                <a:gd name="connsiteX6" fmla="*/ 363932 w 1114019"/>
                <a:gd name="connsiteY6" fmla="*/ 958454 h 1469562"/>
                <a:gd name="connsiteX0" fmla="*/ 363932 w 1114019"/>
                <a:gd name="connsiteY0" fmla="*/ 920954 h 1432062"/>
                <a:gd name="connsiteX1" fmla="*/ 0 w 1114019"/>
                <a:gd name="connsiteY1" fmla="*/ 508013 h 1432062"/>
                <a:gd name="connsiteX2" fmla="*/ 595055 w 1114019"/>
                <a:gd name="connsiteY2" fmla="*/ 0 h 1432062"/>
                <a:gd name="connsiteX3" fmla="*/ 1051252 w 1114019"/>
                <a:gd name="connsiteY3" fmla="*/ 641153 h 1432062"/>
                <a:gd name="connsiteX4" fmla="*/ 1080139 w 1114019"/>
                <a:gd name="connsiteY4" fmla="*/ 1427254 h 1432062"/>
                <a:gd name="connsiteX5" fmla="*/ 352593 w 1114019"/>
                <a:gd name="connsiteY5" fmla="*/ 1432062 h 1432062"/>
                <a:gd name="connsiteX6" fmla="*/ 363932 w 1114019"/>
                <a:gd name="connsiteY6" fmla="*/ 920954 h 1432062"/>
                <a:gd name="connsiteX0" fmla="*/ 363932 w 1114019"/>
                <a:gd name="connsiteY0" fmla="*/ 920954 h 1432062"/>
                <a:gd name="connsiteX1" fmla="*/ 0 w 1114019"/>
                <a:gd name="connsiteY1" fmla="*/ 508013 h 1432062"/>
                <a:gd name="connsiteX2" fmla="*/ 595055 w 1114019"/>
                <a:gd name="connsiteY2" fmla="*/ 0 h 1432062"/>
                <a:gd name="connsiteX3" fmla="*/ 1051252 w 1114019"/>
                <a:gd name="connsiteY3" fmla="*/ 641153 h 1432062"/>
                <a:gd name="connsiteX4" fmla="*/ 1080139 w 1114019"/>
                <a:gd name="connsiteY4" fmla="*/ 1427254 h 1432062"/>
                <a:gd name="connsiteX5" fmla="*/ 352593 w 1114019"/>
                <a:gd name="connsiteY5" fmla="*/ 1432062 h 1432062"/>
                <a:gd name="connsiteX6" fmla="*/ 363932 w 1114019"/>
                <a:gd name="connsiteY6" fmla="*/ 920954 h 1432062"/>
                <a:gd name="connsiteX0" fmla="*/ 363932 w 1114019"/>
                <a:gd name="connsiteY0" fmla="*/ 89360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51252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63932 w 1114019"/>
                <a:gd name="connsiteY6" fmla="*/ 893600 h 1404708"/>
                <a:gd name="connsiteX0" fmla="*/ 363932 w 1114019"/>
                <a:gd name="connsiteY0" fmla="*/ 89360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63932 w 1114019"/>
                <a:gd name="connsiteY6" fmla="*/ 893600 h 1404708"/>
                <a:gd name="connsiteX0" fmla="*/ 325832 w 1114019"/>
                <a:gd name="connsiteY0" fmla="*/ 88979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25832 w 1114019"/>
                <a:gd name="connsiteY6" fmla="*/ 889790 h 1404708"/>
                <a:gd name="connsiteX0" fmla="*/ 325832 w 1114019"/>
                <a:gd name="connsiteY0" fmla="*/ 88979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25832 w 1114019"/>
                <a:gd name="connsiteY6" fmla="*/ 889790 h 1404708"/>
                <a:gd name="connsiteX0" fmla="*/ 325832 w 1114019"/>
                <a:gd name="connsiteY0" fmla="*/ 88979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25832 w 1114019"/>
                <a:gd name="connsiteY6" fmla="*/ 889790 h 1404708"/>
                <a:gd name="connsiteX0" fmla="*/ 325832 w 1114019"/>
                <a:gd name="connsiteY0" fmla="*/ 88979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25832 w 1114019"/>
                <a:gd name="connsiteY6" fmla="*/ 889790 h 1404708"/>
                <a:gd name="connsiteX0" fmla="*/ 325832 w 1114019"/>
                <a:gd name="connsiteY0" fmla="*/ 889790 h 1404708"/>
                <a:gd name="connsiteX1" fmla="*/ 0 w 1114019"/>
                <a:gd name="connsiteY1" fmla="*/ 480659 h 1404708"/>
                <a:gd name="connsiteX2" fmla="*/ 581378 w 1114019"/>
                <a:gd name="connsiteY2" fmla="*/ 0 h 1404708"/>
                <a:gd name="connsiteX3" fmla="*/ 1019990 w 1114019"/>
                <a:gd name="connsiteY3" fmla="*/ 613799 h 1404708"/>
                <a:gd name="connsiteX4" fmla="*/ 1080139 w 1114019"/>
                <a:gd name="connsiteY4" fmla="*/ 1399900 h 1404708"/>
                <a:gd name="connsiteX5" fmla="*/ 352593 w 1114019"/>
                <a:gd name="connsiteY5" fmla="*/ 1404708 h 1404708"/>
                <a:gd name="connsiteX6" fmla="*/ 325832 w 1114019"/>
                <a:gd name="connsiteY6" fmla="*/ 889790 h 140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019" h="1404708">
                  <a:moveTo>
                    <a:pt x="325832" y="889790"/>
                  </a:moveTo>
                  <a:cubicBezTo>
                    <a:pt x="158957" y="571139"/>
                    <a:pt x="153281" y="585134"/>
                    <a:pt x="0" y="480659"/>
                  </a:cubicBezTo>
                  <a:lnTo>
                    <a:pt x="581378" y="0"/>
                  </a:lnTo>
                  <a:cubicBezTo>
                    <a:pt x="753635" y="182950"/>
                    <a:pt x="882215" y="256455"/>
                    <a:pt x="1019990" y="613799"/>
                  </a:cubicBezTo>
                  <a:cubicBezTo>
                    <a:pt x="1112970" y="976648"/>
                    <a:pt x="1114019" y="1003975"/>
                    <a:pt x="1080139" y="1399900"/>
                  </a:cubicBezTo>
                  <a:lnTo>
                    <a:pt x="352593" y="1404708"/>
                  </a:lnTo>
                  <a:cubicBezTo>
                    <a:pt x="386181" y="1105976"/>
                    <a:pt x="384513" y="1173559"/>
                    <a:pt x="325832" y="88979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  <a:alpha val="50000"/>
                  </a:schemeClr>
                </a:gs>
                <a:gs pos="65000">
                  <a:schemeClr val="accent4">
                    <a:tint val="32000"/>
                    <a:satMod val="250000"/>
                    <a:alpha val="50000"/>
                  </a:schemeClr>
                </a:gs>
                <a:gs pos="100000">
                  <a:schemeClr val="accent5">
                    <a:lumMod val="60000"/>
                    <a:lumOff val="40000"/>
                    <a:alpha val="50000"/>
                  </a:schemeClr>
                </a:gs>
              </a:gsLst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6017260" y="3431224"/>
              <a:ext cx="351725" cy="2107936"/>
            </a:xfrm>
            <a:custGeom>
              <a:avLst/>
              <a:gdLst>
                <a:gd name="connsiteX0" fmla="*/ 0 w 178755"/>
                <a:gd name="connsiteY0" fmla="*/ 0 h 2209800"/>
                <a:gd name="connsiteX1" fmla="*/ 178755 w 178755"/>
                <a:gd name="connsiteY1" fmla="*/ 0 h 2209800"/>
                <a:gd name="connsiteX2" fmla="*/ 178755 w 178755"/>
                <a:gd name="connsiteY2" fmla="*/ 2209800 h 2209800"/>
                <a:gd name="connsiteX3" fmla="*/ 0 w 178755"/>
                <a:gd name="connsiteY3" fmla="*/ 2209800 h 2209800"/>
                <a:gd name="connsiteX4" fmla="*/ 0 w 178755"/>
                <a:gd name="connsiteY4" fmla="*/ 0 h 2209800"/>
                <a:gd name="connsiteX0" fmla="*/ 0 w 178755"/>
                <a:gd name="connsiteY0" fmla="*/ 131275 h 2341075"/>
                <a:gd name="connsiteX1" fmla="*/ 178755 w 178755"/>
                <a:gd name="connsiteY1" fmla="*/ 0 h 2341075"/>
                <a:gd name="connsiteX2" fmla="*/ 178755 w 178755"/>
                <a:gd name="connsiteY2" fmla="*/ 2341075 h 2341075"/>
                <a:gd name="connsiteX3" fmla="*/ 0 w 178755"/>
                <a:gd name="connsiteY3" fmla="*/ 2341075 h 2341075"/>
                <a:gd name="connsiteX4" fmla="*/ 0 w 178755"/>
                <a:gd name="connsiteY4" fmla="*/ 131275 h 2341075"/>
                <a:gd name="connsiteX0" fmla="*/ 0 w 182088"/>
                <a:gd name="connsiteY0" fmla="*/ 323781 h 2341075"/>
                <a:gd name="connsiteX1" fmla="*/ 182088 w 182088"/>
                <a:gd name="connsiteY1" fmla="*/ 0 h 2341075"/>
                <a:gd name="connsiteX2" fmla="*/ 182088 w 182088"/>
                <a:gd name="connsiteY2" fmla="*/ 2341075 h 2341075"/>
                <a:gd name="connsiteX3" fmla="*/ 3333 w 182088"/>
                <a:gd name="connsiteY3" fmla="*/ 2341075 h 2341075"/>
                <a:gd name="connsiteX4" fmla="*/ 0 w 182088"/>
                <a:gd name="connsiteY4" fmla="*/ 323781 h 2341075"/>
                <a:gd name="connsiteX0" fmla="*/ 19361 w 201449"/>
                <a:gd name="connsiteY0" fmla="*/ 323781 h 2341075"/>
                <a:gd name="connsiteX1" fmla="*/ 201449 w 201449"/>
                <a:gd name="connsiteY1" fmla="*/ 0 h 2341075"/>
                <a:gd name="connsiteX2" fmla="*/ 201449 w 201449"/>
                <a:gd name="connsiteY2" fmla="*/ 2341075 h 2341075"/>
                <a:gd name="connsiteX3" fmla="*/ 0 w 201449"/>
                <a:gd name="connsiteY3" fmla="*/ 2338210 h 2341075"/>
                <a:gd name="connsiteX4" fmla="*/ 19361 w 201449"/>
                <a:gd name="connsiteY4" fmla="*/ 323781 h 2341075"/>
                <a:gd name="connsiteX0" fmla="*/ 0 w 206117"/>
                <a:gd name="connsiteY0" fmla="*/ 509411 h 2341075"/>
                <a:gd name="connsiteX1" fmla="*/ 206117 w 206117"/>
                <a:gd name="connsiteY1" fmla="*/ 0 h 2341075"/>
                <a:gd name="connsiteX2" fmla="*/ 206117 w 206117"/>
                <a:gd name="connsiteY2" fmla="*/ 2341075 h 2341075"/>
                <a:gd name="connsiteX3" fmla="*/ 4668 w 206117"/>
                <a:gd name="connsiteY3" fmla="*/ 2338210 h 2341075"/>
                <a:gd name="connsiteX4" fmla="*/ 0 w 206117"/>
                <a:gd name="connsiteY4" fmla="*/ 509411 h 2341075"/>
                <a:gd name="connsiteX0" fmla="*/ 7347 w 201449"/>
                <a:gd name="connsiteY0" fmla="*/ 488785 h 2341075"/>
                <a:gd name="connsiteX1" fmla="*/ 201449 w 201449"/>
                <a:gd name="connsiteY1" fmla="*/ 0 h 2341075"/>
                <a:gd name="connsiteX2" fmla="*/ 201449 w 201449"/>
                <a:gd name="connsiteY2" fmla="*/ 2341075 h 2341075"/>
                <a:gd name="connsiteX3" fmla="*/ 0 w 201449"/>
                <a:gd name="connsiteY3" fmla="*/ 2338210 h 2341075"/>
                <a:gd name="connsiteX4" fmla="*/ 7347 w 201449"/>
                <a:gd name="connsiteY4" fmla="*/ 488785 h 2341075"/>
                <a:gd name="connsiteX0" fmla="*/ 0 w 202112"/>
                <a:gd name="connsiteY0" fmla="*/ 516286 h 2341075"/>
                <a:gd name="connsiteX1" fmla="*/ 202112 w 202112"/>
                <a:gd name="connsiteY1" fmla="*/ 0 h 2341075"/>
                <a:gd name="connsiteX2" fmla="*/ 202112 w 202112"/>
                <a:gd name="connsiteY2" fmla="*/ 2341075 h 2341075"/>
                <a:gd name="connsiteX3" fmla="*/ 663 w 202112"/>
                <a:gd name="connsiteY3" fmla="*/ 2338210 h 2341075"/>
                <a:gd name="connsiteX4" fmla="*/ 0 w 202112"/>
                <a:gd name="connsiteY4" fmla="*/ 516286 h 2341075"/>
                <a:gd name="connsiteX0" fmla="*/ 0 w 202112"/>
                <a:gd name="connsiteY0" fmla="*/ 323780 h 2148569"/>
                <a:gd name="connsiteX1" fmla="*/ 202112 w 202112"/>
                <a:gd name="connsiteY1" fmla="*/ 0 h 2148569"/>
                <a:gd name="connsiteX2" fmla="*/ 202112 w 202112"/>
                <a:gd name="connsiteY2" fmla="*/ 2148569 h 2148569"/>
                <a:gd name="connsiteX3" fmla="*/ 663 w 202112"/>
                <a:gd name="connsiteY3" fmla="*/ 2145704 h 2148569"/>
                <a:gd name="connsiteX4" fmla="*/ 0 w 202112"/>
                <a:gd name="connsiteY4" fmla="*/ 323780 h 2148569"/>
                <a:gd name="connsiteX0" fmla="*/ 0 w 202112"/>
                <a:gd name="connsiteY0" fmla="*/ 296279 h 2148569"/>
                <a:gd name="connsiteX1" fmla="*/ 202112 w 202112"/>
                <a:gd name="connsiteY1" fmla="*/ 0 h 2148569"/>
                <a:gd name="connsiteX2" fmla="*/ 202112 w 202112"/>
                <a:gd name="connsiteY2" fmla="*/ 2148569 h 2148569"/>
                <a:gd name="connsiteX3" fmla="*/ 663 w 202112"/>
                <a:gd name="connsiteY3" fmla="*/ 2145704 h 2148569"/>
                <a:gd name="connsiteX4" fmla="*/ 0 w 202112"/>
                <a:gd name="connsiteY4" fmla="*/ 296279 h 2148569"/>
                <a:gd name="connsiteX0" fmla="*/ 0 w 202112"/>
                <a:gd name="connsiteY0" fmla="*/ 296279 h 2145704"/>
                <a:gd name="connsiteX1" fmla="*/ 202112 w 202112"/>
                <a:gd name="connsiteY1" fmla="*/ 0 h 2145704"/>
                <a:gd name="connsiteX2" fmla="*/ 202112 w 202112"/>
                <a:gd name="connsiteY2" fmla="*/ 2134026 h 2145704"/>
                <a:gd name="connsiteX3" fmla="*/ 663 w 202112"/>
                <a:gd name="connsiteY3" fmla="*/ 2145704 h 2145704"/>
                <a:gd name="connsiteX4" fmla="*/ 0 w 202112"/>
                <a:gd name="connsiteY4" fmla="*/ 296279 h 2145704"/>
                <a:gd name="connsiteX0" fmla="*/ 0 w 204887"/>
                <a:gd name="connsiteY0" fmla="*/ 296279 h 2145704"/>
                <a:gd name="connsiteX1" fmla="*/ 202112 w 204887"/>
                <a:gd name="connsiteY1" fmla="*/ 0 h 2145704"/>
                <a:gd name="connsiteX2" fmla="*/ 204887 w 204887"/>
                <a:gd name="connsiteY2" fmla="*/ 2131603 h 2145704"/>
                <a:gd name="connsiteX3" fmla="*/ 663 w 204887"/>
                <a:gd name="connsiteY3" fmla="*/ 2145704 h 2145704"/>
                <a:gd name="connsiteX4" fmla="*/ 0 w 204887"/>
                <a:gd name="connsiteY4" fmla="*/ 296279 h 214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887" h="2145704">
                  <a:moveTo>
                    <a:pt x="0" y="296279"/>
                  </a:moveTo>
                  <a:lnTo>
                    <a:pt x="202112" y="0"/>
                  </a:lnTo>
                  <a:lnTo>
                    <a:pt x="204887" y="2131603"/>
                  </a:lnTo>
                  <a:lnTo>
                    <a:pt x="663" y="2145704"/>
                  </a:lnTo>
                  <a:lnTo>
                    <a:pt x="0" y="296279"/>
                  </a:lnTo>
                  <a:close/>
                </a:path>
              </a:pathLst>
            </a:custGeom>
            <a:gradFill>
              <a:gsLst>
                <a:gs pos="0">
                  <a:schemeClr val="accent6">
                    <a:alpha val="50000"/>
                  </a:schemeClr>
                </a:gs>
                <a:gs pos="65000">
                  <a:schemeClr val="accent6">
                    <a:lumMod val="60000"/>
                    <a:lumOff val="40000"/>
                    <a:alpha val="50000"/>
                  </a:schemeClr>
                </a:gs>
                <a:gs pos="100000">
                  <a:schemeClr val="accent6">
                    <a:alpha val="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95739" y="4703777"/>
              <a:ext cx="762000" cy="338544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RICH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805340" y="5775788"/>
              <a:ext cx="639897" cy="523210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GEM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Station4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069814" y="4105845"/>
              <a:ext cx="802326" cy="307766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r>
                <a:rPr lang="en-US" sz="1400" dirty="0" err="1" smtClean="0">
                  <a:solidFill>
                    <a:srgbClr val="C00000"/>
                  </a:solidFill>
                  <a:effectLst/>
                </a:rPr>
                <a:t>EMCal</a:t>
              </a:r>
              <a:endParaRPr lang="en-US" sz="1400" dirty="0">
                <a:solidFill>
                  <a:srgbClr val="C00000"/>
                </a:solidFill>
                <a:effectLst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91139" y="3789377"/>
              <a:ext cx="615852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err="1" smtClean="0">
                  <a:solidFill>
                    <a:srgbClr val="9A2673"/>
                  </a:solidFill>
                </a:rPr>
                <a:t>HCal</a:t>
              </a:r>
              <a:endParaRPr lang="en-US" dirty="0">
                <a:solidFill>
                  <a:srgbClr val="9A2673"/>
                </a:solidFill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 flipV="1">
              <a:off x="4888065" y="4651803"/>
              <a:ext cx="2874" cy="9663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4586140" y="5770577"/>
              <a:ext cx="639897" cy="523210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GEM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Station2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76200" y="3535676"/>
              <a:ext cx="785770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3333CC"/>
                  </a:solidFill>
                </a:rPr>
                <a:t>R (cm)</a:t>
              </a:r>
              <a:endParaRPr lang="en-US" dirty="0">
                <a:solidFill>
                  <a:srgbClr val="3333CC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366939" y="3713177"/>
              <a:ext cx="615852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err="1" smtClean="0">
                  <a:solidFill>
                    <a:srgbClr val="9A2673"/>
                  </a:solidFill>
                </a:rPr>
                <a:t>HCal</a:t>
              </a:r>
              <a:endParaRPr lang="en-US" dirty="0">
                <a:solidFill>
                  <a:srgbClr val="9A2673"/>
                </a:solidFill>
              </a:endParaRPr>
            </a:p>
          </p:txBody>
        </p:sp>
        <p:sp>
          <p:nvSpPr>
            <p:cNvPr id="87" name="Right Arrow 86"/>
            <p:cNvSpPr/>
            <p:nvPr/>
          </p:nvSpPr>
          <p:spPr>
            <a:xfrm>
              <a:off x="815217" y="5373944"/>
              <a:ext cx="685800" cy="533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r>
                <a:rPr lang="en-US" sz="1400" dirty="0" smtClean="0"/>
                <a:t>p/A</a:t>
              </a:r>
              <a:endParaRPr lang="en-US" sz="1400" dirty="0"/>
            </a:p>
          </p:txBody>
        </p:sp>
        <p:sp>
          <p:nvSpPr>
            <p:cNvPr id="88" name="Freeform 87"/>
            <p:cNvSpPr/>
            <p:nvPr/>
          </p:nvSpPr>
          <p:spPr>
            <a:xfrm flipH="1">
              <a:off x="2869623" y="5011547"/>
              <a:ext cx="135651" cy="603032"/>
            </a:xfrm>
            <a:custGeom>
              <a:avLst/>
              <a:gdLst>
                <a:gd name="connsiteX0" fmla="*/ 0 w 178755"/>
                <a:gd name="connsiteY0" fmla="*/ 0 h 2209800"/>
                <a:gd name="connsiteX1" fmla="*/ 178755 w 178755"/>
                <a:gd name="connsiteY1" fmla="*/ 0 h 2209800"/>
                <a:gd name="connsiteX2" fmla="*/ 178755 w 178755"/>
                <a:gd name="connsiteY2" fmla="*/ 2209800 h 2209800"/>
                <a:gd name="connsiteX3" fmla="*/ 0 w 178755"/>
                <a:gd name="connsiteY3" fmla="*/ 2209800 h 2209800"/>
                <a:gd name="connsiteX4" fmla="*/ 0 w 178755"/>
                <a:gd name="connsiteY4" fmla="*/ 0 h 2209800"/>
                <a:gd name="connsiteX0" fmla="*/ 0 w 178755"/>
                <a:gd name="connsiteY0" fmla="*/ 131275 h 2341075"/>
                <a:gd name="connsiteX1" fmla="*/ 178755 w 178755"/>
                <a:gd name="connsiteY1" fmla="*/ 0 h 2341075"/>
                <a:gd name="connsiteX2" fmla="*/ 178755 w 178755"/>
                <a:gd name="connsiteY2" fmla="*/ 2341075 h 2341075"/>
                <a:gd name="connsiteX3" fmla="*/ 0 w 178755"/>
                <a:gd name="connsiteY3" fmla="*/ 2341075 h 2341075"/>
                <a:gd name="connsiteX4" fmla="*/ 0 w 178755"/>
                <a:gd name="connsiteY4" fmla="*/ 131275 h 2341075"/>
                <a:gd name="connsiteX0" fmla="*/ 0 w 185057"/>
                <a:gd name="connsiteY0" fmla="*/ 351252 h 2341075"/>
                <a:gd name="connsiteX1" fmla="*/ 185057 w 185057"/>
                <a:gd name="connsiteY1" fmla="*/ 0 h 2341075"/>
                <a:gd name="connsiteX2" fmla="*/ 185057 w 185057"/>
                <a:gd name="connsiteY2" fmla="*/ 2341075 h 2341075"/>
                <a:gd name="connsiteX3" fmla="*/ 6302 w 185057"/>
                <a:gd name="connsiteY3" fmla="*/ 2341075 h 2341075"/>
                <a:gd name="connsiteX4" fmla="*/ 0 w 185057"/>
                <a:gd name="connsiteY4" fmla="*/ 351252 h 2341075"/>
                <a:gd name="connsiteX0" fmla="*/ 0 w 192588"/>
                <a:gd name="connsiteY0" fmla="*/ 38307 h 2341075"/>
                <a:gd name="connsiteX1" fmla="*/ 192588 w 192588"/>
                <a:gd name="connsiteY1" fmla="*/ 0 h 2341075"/>
                <a:gd name="connsiteX2" fmla="*/ 192588 w 192588"/>
                <a:gd name="connsiteY2" fmla="*/ 2341075 h 2341075"/>
                <a:gd name="connsiteX3" fmla="*/ 13833 w 192588"/>
                <a:gd name="connsiteY3" fmla="*/ 2341075 h 2341075"/>
                <a:gd name="connsiteX4" fmla="*/ 0 w 192588"/>
                <a:gd name="connsiteY4" fmla="*/ 38307 h 2341075"/>
                <a:gd name="connsiteX0" fmla="*/ 0 w 184249"/>
                <a:gd name="connsiteY0" fmla="*/ 418650 h 2341075"/>
                <a:gd name="connsiteX1" fmla="*/ 184249 w 184249"/>
                <a:gd name="connsiteY1" fmla="*/ 0 h 2341075"/>
                <a:gd name="connsiteX2" fmla="*/ 184249 w 184249"/>
                <a:gd name="connsiteY2" fmla="*/ 2341075 h 2341075"/>
                <a:gd name="connsiteX3" fmla="*/ 5494 w 184249"/>
                <a:gd name="connsiteY3" fmla="*/ 2341075 h 2341075"/>
                <a:gd name="connsiteX4" fmla="*/ 0 w 184249"/>
                <a:gd name="connsiteY4" fmla="*/ 418650 h 234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249" h="2341075">
                  <a:moveTo>
                    <a:pt x="0" y="418650"/>
                  </a:moveTo>
                  <a:lnTo>
                    <a:pt x="184249" y="0"/>
                  </a:lnTo>
                  <a:lnTo>
                    <a:pt x="184249" y="2341075"/>
                  </a:lnTo>
                  <a:lnTo>
                    <a:pt x="5494" y="2341075"/>
                  </a:lnTo>
                  <a:cubicBezTo>
                    <a:pt x="3393" y="1677801"/>
                    <a:pt x="2101" y="1081924"/>
                    <a:pt x="0" y="41865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alpha val="50000"/>
                  </a:schemeClr>
                </a:gs>
                <a:gs pos="65000">
                  <a:schemeClr val="accent6">
                    <a:lumMod val="60000"/>
                    <a:lumOff val="40000"/>
                    <a:alpha val="50000"/>
                  </a:schemeClr>
                </a:gs>
                <a:gs pos="100000">
                  <a:schemeClr val="accent6">
                    <a:alpha val="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flipV="1">
              <a:off x="3007609" y="5010529"/>
              <a:ext cx="1776" cy="6081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2376362" y="5234199"/>
              <a:ext cx="651117" cy="307766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pPr algn="r"/>
              <a:r>
                <a:rPr lang="en-US" sz="1400" dirty="0" err="1" smtClean="0">
                  <a:solidFill>
                    <a:srgbClr val="C00000"/>
                  </a:solidFill>
                </a:rPr>
                <a:t>EMCal</a:t>
              </a:r>
              <a:endParaRPr lang="en-US" sz="14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681142" y="5775785"/>
              <a:ext cx="729665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GEMs</a:t>
              </a:r>
            </a:p>
          </p:txBody>
        </p:sp>
        <p:sp>
          <p:nvSpPr>
            <p:cNvPr id="92" name="Freeform 91"/>
            <p:cNvSpPr/>
            <p:nvPr/>
          </p:nvSpPr>
          <p:spPr>
            <a:xfrm rot="5400000" flipH="1">
              <a:off x="3509218" y="3622834"/>
              <a:ext cx="178970" cy="2403446"/>
            </a:xfrm>
            <a:custGeom>
              <a:avLst/>
              <a:gdLst>
                <a:gd name="connsiteX0" fmla="*/ 0 w 178755"/>
                <a:gd name="connsiteY0" fmla="*/ 0 h 2209800"/>
                <a:gd name="connsiteX1" fmla="*/ 178755 w 178755"/>
                <a:gd name="connsiteY1" fmla="*/ 0 h 2209800"/>
                <a:gd name="connsiteX2" fmla="*/ 178755 w 178755"/>
                <a:gd name="connsiteY2" fmla="*/ 2209800 h 2209800"/>
                <a:gd name="connsiteX3" fmla="*/ 0 w 178755"/>
                <a:gd name="connsiteY3" fmla="*/ 2209800 h 2209800"/>
                <a:gd name="connsiteX4" fmla="*/ 0 w 178755"/>
                <a:gd name="connsiteY4" fmla="*/ 0 h 2209800"/>
                <a:gd name="connsiteX0" fmla="*/ 0 w 178755"/>
                <a:gd name="connsiteY0" fmla="*/ 131275 h 2341075"/>
                <a:gd name="connsiteX1" fmla="*/ 178755 w 178755"/>
                <a:gd name="connsiteY1" fmla="*/ 0 h 2341075"/>
                <a:gd name="connsiteX2" fmla="*/ 178755 w 178755"/>
                <a:gd name="connsiteY2" fmla="*/ 2341075 h 2341075"/>
                <a:gd name="connsiteX3" fmla="*/ 0 w 178755"/>
                <a:gd name="connsiteY3" fmla="*/ 2341075 h 2341075"/>
                <a:gd name="connsiteX4" fmla="*/ 0 w 178755"/>
                <a:gd name="connsiteY4" fmla="*/ 131275 h 2341075"/>
                <a:gd name="connsiteX0" fmla="*/ 6875 w 185630"/>
                <a:gd name="connsiteY0" fmla="*/ 131275 h 2341075"/>
                <a:gd name="connsiteX1" fmla="*/ 185630 w 185630"/>
                <a:gd name="connsiteY1" fmla="*/ 0 h 2341075"/>
                <a:gd name="connsiteX2" fmla="*/ 185630 w 185630"/>
                <a:gd name="connsiteY2" fmla="*/ 2341075 h 2341075"/>
                <a:gd name="connsiteX3" fmla="*/ 0 w 185630"/>
                <a:gd name="connsiteY3" fmla="*/ 2162301 h 2341075"/>
                <a:gd name="connsiteX4" fmla="*/ 6875 w 185630"/>
                <a:gd name="connsiteY4" fmla="*/ 131275 h 2341075"/>
                <a:gd name="connsiteX0" fmla="*/ 2292 w 181047"/>
                <a:gd name="connsiteY0" fmla="*/ 131275 h 2341075"/>
                <a:gd name="connsiteX1" fmla="*/ 181047 w 181047"/>
                <a:gd name="connsiteY1" fmla="*/ 0 h 2341075"/>
                <a:gd name="connsiteX2" fmla="*/ 181047 w 181047"/>
                <a:gd name="connsiteY2" fmla="*/ 2341075 h 2341075"/>
                <a:gd name="connsiteX3" fmla="*/ 1146 w 181047"/>
                <a:gd name="connsiteY3" fmla="*/ 2134031 h 2341075"/>
                <a:gd name="connsiteX4" fmla="*/ 2292 w 181047"/>
                <a:gd name="connsiteY4" fmla="*/ 131275 h 2341075"/>
                <a:gd name="connsiteX0" fmla="*/ 2292 w 188495"/>
                <a:gd name="connsiteY0" fmla="*/ 194051 h 2341075"/>
                <a:gd name="connsiteX1" fmla="*/ 188495 w 188495"/>
                <a:gd name="connsiteY1" fmla="*/ 0 h 2341075"/>
                <a:gd name="connsiteX2" fmla="*/ 188495 w 188495"/>
                <a:gd name="connsiteY2" fmla="*/ 2341075 h 2341075"/>
                <a:gd name="connsiteX3" fmla="*/ 8594 w 188495"/>
                <a:gd name="connsiteY3" fmla="*/ 2134031 h 2341075"/>
                <a:gd name="connsiteX4" fmla="*/ 2292 w 188495"/>
                <a:gd name="connsiteY4" fmla="*/ 194051 h 2341075"/>
                <a:gd name="connsiteX0" fmla="*/ 2292 w 188495"/>
                <a:gd name="connsiteY0" fmla="*/ 194051 h 2364636"/>
                <a:gd name="connsiteX1" fmla="*/ 188495 w 188495"/>
                <a:gd name="connsiteY1" fmla="*/ 0 h 2364636"/>
                <a:gd name="connsiteX2" fmla="*/ 188495 w 188495"/>
                <a:gd name="connsiteY2" fmla="*/ 2341075 h 2364636"/>
                <a:gd name="connsiteX3" fmla="*/ 1719 w 188495"/>
                <a:gd name="connsiteY3" fmla="*/ 2364636 h 2364636"/>
                <a:gd name="connsiteX4" fmla="*/ 2292 w 188495"/>
                <a:gd name="connsiteY4" fmla="*/ 194051 h 2364636"/>
                <a:gd name="connsiteX0" fmla="*/ 2292 w 188495"/>
                <a:gd name="connsiteY0" fmla="*/ 194051 h 2371822"/>
                <a:gd name="connsiteX1" fmla="*/ 188495 w 188495"/>
                <a:gd name="connsiteY1" fmla="*/ 0 h 2371822"/>
                <a:gd name="connsiteX2" fmla="*/ 174744 w 188495"/>
                <a:gd name="connsiteY2" fmla="*/ 2371822 h 2371822"/>
                <a:gd name="connsiteX3" fmla="*/ 1719 w 188495"/>
                <a:gd name="connsiteY3" fmla="*/ 2364636 h 2371822"/>
                <a:gd name="connsiteX4" fmla="*/ 2292 w 188495"/>
                <a:gd name="connsiteY4" fmla="*/ 194051 h 2371822"/>
                <a:gd name="connsiteX0" fmla="*/ 2292 w 188495"/>
                <a:gd name="connsiteY0" fmla="*/ 194051 h 2566961"/>
                <a:gd name="connsiteX1" fmla="*/ 188495 w 188495"/>
                <a:gd name="connsiteY1" fmla="*/ 0 h 2566961"/>
                <a:gd name="connsiteX2" fmla="*/ 160456 w 188495"/>
                <a:gd name="connsiteY2" fmla="*/ 2566961 h 2566961"/>
                <a:gd name="connsiteX3" fmla="*/ 1719 w 188495"/>
                <a:gd name="connsiteY3" fmla="*/ 2364636 h 2566961"/>
                <a:gd name="connsiteX4" fmla="*/ 2292 w 188495"/>
                <a:gd name="connsiteY4" fmla="*/ 194051 h 2566961"/>
                <a:gd name="connsiteX0" fmla="*/ 2292 w 188495"/>
                <a:gd name="connsiteY0" fmla="*/ 194051 h 2604187"/>
                <a:gd name="connsiteX1" fmla="*/ 188495 w 188495"/>
                <a:gd name="connsiteY1" fmla="*/ 0 h 2604187"/>
                <a:gd name="connsiteX2" fmla="*/ 160456 w 188495"/>
                <a:gd name="connsiteY2" fmla="*/ 2604187 h 2604187"/>
                <a:gd name="connsiteX3" fmla="*/ 1719 w 188495"/>
                <a:gd name="connsiteY3" fmla="*/ 2364636 h 2604187"/>
                <a:gd name="connsiteX4" fmla="*/ 2292 w 188495"/>
                <a:gd name="connsiteY4" fmla="*/ 194051 h 2604187"/>
                <a:gd name="connsiteX0" fmla="*/ 2292 w 188495"/>
                <a:gd name="connsiteY0" fmla="*/ 194051 h 2614823"/>
                <a:gd name="connsiteX1" fmla="*/ 188495 w 188495"/>
                <a:gd name="connsiteY1" fmla="*/ 0 h 2614823"/>
                <a:gd name="connsiteX2" fmla="*/ 160456 w 188495"/>
                <a:gd name="connsiteY2" fmla="*/ 2614823 h 2614823"/>
                <a:gd name="connsiteX3" fmla="*/ 1719 w 188495"/>
                <a:gd name="connsiteY3" fmla="*/ 2364636 h 2614823"/>
                <a:gd name="connsiteX4" fmla="*/ 2292 w 188495"/>
                <a:gd name="connsiteY4" fmla="*/ 194051 h 2614823"/>
                <a:gd name="connsiteX0" fmla="*/ 2292 w 178970"/>
                <a:gd name="connsiteY0" fmla="*/ 236597 h 2657369"/>
                <a:gd name="connsiteX1" fmla="*/ 178970 w 178970"/>
                <a:gd name="connsiteY1" fmla="*/ 0 h 2657369"/>
                <a:gd name="connsiteX2" fmla="*/ 160456 w 178970"/>
                <a:gd name="connsiteY2" fmla="*/ 2657369 h 2657369"/>
                <a:gd name="connsiteX3" fmla="*/ 1719 w 178970"/>
                <a:gd name="connsiteY3" fmla="*/ 2407182 h 2657369"/>
                <a:gd name="connsiteX4" fmla="*/ 2292 w 178970"/>
                <a:gd name="connsiteY4" fmla="*/ 236597 h 2657369"/>
                <a:gd name="connsiteX0" fmla="*/ 2292 w 178970"/>
                <a:gd name="connsiteY0" fmla="*/ 236597 h 2671550"/>
                <a:gd name="connsiteX1" fmla="*/ 178970 w 178970"/>
                <a:gd name="connsiteY1" fmla="*/ 0 h 2671550"/>
                <a:gd name="connsiteX2" fmla="*/ 166806 w 178970"/>
                <a:gd name="connsiteY2" fmla="*/ 2671550 h 2671550"/>
                <a:gd name="connsiteX3" fmla="*/ 1719 w 178970"/>
                <a:gd name="connsiteY3" fmla="*/ 2407182 h 2671550"/>
                <a:gd name="connsiteX4" fmla="*/ 2292 w 178970"/>
                <a:gd name="connsiteY4" fmla="*/ 236597 h 2671550"/>
                <a:gd name="connsiteX0" fmla="*/ 2292 w 178970"/>
                <a:gd name="connsiteY0" fmla="*/ 248932 h 2683885"/>
                <a:gd name="connsiteX1" fmla="*/ 178970 w 178970"/>
                <a:gd name="connsiteY1" fmla="*/ 12335 h 2683885"/>
                <a:gd name="connsiteX2" fmla="*/ 166806 w 178970"/>
                <a:gd name="connsiteY2" fmla="*/ 2683885 h 2683885"/>
                <a:gd name="connsiteX3" fmla="*/ 1719 w 178970"/>
                <a:gd name="connsiteY3" fmla="*/ 2419517 h 2683885"/>
                <a:gd name="connsiteX4" fmla="*/ 2292 w 178970"/>
                <a:gd name="connsiteY4" fmla="*/ 248932 h 268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70" h="2683885">
                  <a:moveTo>
                    <a:pt x="2292" y="248932"/>
                  </a:moveTo>
                  <a:lnTo>
                    <a:pt x="178970" y="12335"/>
                  </a:lnTo>
                  <a:cubicBezTo>
                    <a:pt x="174386" y="802942"/>
                    <a:pt x="177740" y="0"/>
                    <a:pt x="166806" y="2683885"/>
                  </a:cubicBezTo>
                  <a:lnTo>
                    <a:pt x="1719" y="2419517"/>
                  </a:lnTo>
                  <a:cubicBezTo>
                    <a:pt x="4011" y="1742508"/>
                    <a:pt x="0" y="925941"/>
                    <a:pt x="2292" y="248932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alpha val="50000"/>
                  </a:schemeClr>
                </a:gs>
                <a:gs pos="65000">
                  <a:schemeClr val="accent6">
                    <a:lumMod val="60000"/>
                    <a:lumOff val="40000"/>
                    <a:alpha val="50000"/>
                  </a:schemeClr>
                </a:gs>
                <a:gs pos="100000">
                  <a:schemeClr val="accent6">
                    <a:alpha val="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876032" y="4662414"/>
              <a:ext cx="1633887" cy="307766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sz="1400" dirty="0" err="1" smtClean="0">
                  <a:solidFill>
                    <a:srgbClr val="C00000"/>
                  </a:solidFill>
                </a:rPr>
                <a:t>EMCal</a:t>
              </a:r>
              <a:r>
                <a:rPr lang="en-US" sz="1400" dirty="0" smtClean="0">
                  <a:solidFill>
                    <a:srgbClr val="C00000"/>
                  </a:solidFill>
                </a:rPr>
                <a:t> &amp; Preshower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037399" y="5008575"/>
              <a:ext cx="1441278" cy="457200"/>
            </a:xfrm>
            <a:prstGeom prst="rect">
              <a:avLst/>
            </a:prstGeom>
            <a:gradFill>
              <a:gsLst>
                <a:gs pos="0">
                  <a:schemeClr val="accent1">
                    <a:tint val="62000"/>
                    <a:satMod val="180000"/>
                    <a:alpha val="50000"/>
                  </a:schemeClr>
                </a:gs>
                <a:gs pos="65000">
                  <a:schemeClr val="accent1">
                    <a:tint val="32000"/>
                    <a:satMod val="250000"/>
                    <a:alpha val="50000"/>
                  </a:schemeClr>
                </a:gs>
                <a:gs pos="100000">
                  <a:schemeClr val="accent1">
                    <a:tint val="23000"/>
                    <a:satMod val="300000"/>
                    <a:alpha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r>
                <a:rPr lang="en-US" dirty="0" smtClean="0"/>
                <a:t>TPC</a:t>
              </a:r>
              <a:endParaRPr lang="en-US" dirty="0"/>
            </a:p>
          </p:txBody>
        </p:sp>
        <p:grpSp>
          <p:nvGrpSpPr>
            <p:cNvPr id="7" name="Group 94"/>
            <p:cNvGrpSpPr/>
            <p:nvPr/>
          </p:nvGrpSpPr>
          <p:grpSpPr>
            <a:xfrm>
              <a:off x="883282" y="4596636"/>
              <a:ext cx="3661037" cy="387305"/>
              <a:chOff x="794651" y="4998260"/>
              <a:chExt cx="3863724" cy="387303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1405349" y="5330102"/>
                <a:ext cx="3253026" cy="45719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75000"/>
                      <a:alpha val="50000"/>
                    </a:schemeClr>
                  </a:gs>
                  <a:gs pos="65000">
                    <a:schemeClr val="accent4">
                      <a:tint val="32000"/>
                      <a:satMod val="250000"/>
                      <a:alpha val="50000"/>
                    </a:schemeClr>
                  </a:gs>
                  <a:gs pos="100000">
                    <a:schemeClr val="accent5">
                      <a:lumMod val="60000"/>
                      <a:lumOff val="40000"/>
                      <a:alpha val="50000"/>
                    </a:schemeClr>
                  </a:gs>
                </a:gsLst>
              </a:gra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94651" y="4998260"/>
                <a:ext cx="609600" cy="38730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75000"/>
                      <a:alpha val="50000"/>
                    </a:schemeClr>
                  </a:gs>
                  <a:gs pos="65000">
                    <a:schemeClr val="accent4">
                      <a:tint val="32000"/>
                      <a:satMod val="250000"/>
                      <a:alpha val="50000"/>
                    </a:schemeClr>
                  </a:gs>
                  <a:gs pos="100000">
                    <a:schemeClr val="accent5">
                      <a:lumMod val="60000"/>
                      <a:lumOff val="40000"/>
                      <a:alpha val="50000"/>
                    </a:schemeClr>
                  </a:gs>
                </a:gsLst>
              </a:gra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DIRC</a:t>
                </a:r>
                <a:endParaRPr lang="en-US" sz="1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98" name="Straight Connector 97"/>
            <p:cNvCxnSpPr/>
            <p:nvPr/>
          </p:nvCxnSpPr>
          <p:spPr>
            <a:xfrm flipV="1">
              <a:off x="3747942" y="2383973"/>
              <a:ext cx="3814583" cy="3234203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6749613" y="2341575"/>
              <a:ext cx="655927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l-GR" dirty="0" smtClean="0">
                  <a:solidFill>
                    <a:schemeClr val="accent1"/>
                  </a:solidFill>
                </a:rPr>
                <a:t>η</a:t>
              </a:r>
              <a:r>
                <a:rPr lang="en-US" dirty="0" smtClean="0">
                  <a:solidFill>
                    <a:schemeClr val="accent1"/>
                  </a:solidFill>
                </a:rPr>
                <a:t>=+1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V="1">
              <a:off x="3747939" y="5495186"/>
              <a:ext cx="3505200" cy="122989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6643539" y="5160975"/>
              <a:ext cx="593410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l-GR" dirty="0" smtClean="0">
                  <a:solidFill>
                    <a:schemeClr val="accent1"/>
                  </a:solidFill>
                </a:rPr>
                <a:t>η</a:t>
              </a:r>
              <a:r>
                <a:rPr lang="en-US" dirty="0" smtClean="0">
                  <a:solidFill>
                    <a:schemeClr val="accent1"/>
                  </a:solidFill>
                </a:rPr>
                <a:t>= 4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 flipV="1">
              <a:off x="1526107" y="3717760"/>
              <a:ext cx="2221832" cy="1900418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1995340" y="4398977"/>
              <a:ext cx="546922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-1.2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195740" y="5775788"/>
              <a:ext cx="639897" cy="523210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GEM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Station3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3946175" y="5463485"/>
              <a:ext cx="0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/>
            <p:cNvSpPr/>
            <p:nvPr/>
          </p:nvSpPr>
          <p:spPr>
            <a:xfrm>
              <a:off x="3772983" y="5775788"/>
              <a:ext cx="729665" cy="523210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GEMs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Station1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4212015" y="5465775"/>
              <a:ext cx="0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6009903" y="4790074"/>
              <a:ext cx="1046" cy="7983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3290739" y="5465775"/>
              <a:ext cx="0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3519339" y="5465775"/>
              <a:ext cx="0" cy="152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 flipV="1">
              <a:off x="2343005" y="4665677"/>
              <a:ext cx="1404937" cy="952502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/>
            <p:cNvSpPr/>
            <p:nvPr/>
          </p:nvSpPr>
          <p:spPr>
            <a:xfrm>
              <a:off x="1157141" y="3789377"/>
              <a:ext cx="611043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l-GR" dirty="0" smtClean="0">
                  <a:solidFill>
                    <a:schemeClr val="accent1"/>
                  </a:solidFill>
                </a:rPr>
                <a:t>η</a:t>
              </a:r>
              <a:r>
                <a:rPr lang="en-US" dirty="0" smtClean="0">
                  <a:solidFill>
                    <a:schemeClr val="accent1"/>
                  </a:solidFill>
                </a:rPr>
                <a:t>=-1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3" name="Right Arrow 112"/>
            <p:cNvSpPr/>
            <p:nvPr/>
          </p:nvSpPr>
          <p:spPr>
            <a:xfrm flipH="1">
              <a:off x="5316878" y="5358313"/>
              <a:ext cx="533400" cy="533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5530109" y="4122782"/>
              <a:ext cx="476911" cy="6788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 rot="3278958">
              <a:off x="5401955" y="4367640"/>
              <a:ext cx="755159" cy="50424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50000"/>
                  </a:schemeClr>
                </a:gs>
                <a:gs pos="65000">
                  <a:schemeClr val="accent4">
                    <a:tint val="32000"/>
                    <a:satMod val="250000"/>
                    <a:alpha val="50000"/>
                  </a:schemeClr>
                </a:gs>
                <a:gs pos="100000">
                  <a:schemeClr val="accent5">
                    <a:lumMod val="60000"/>
                    <a:lumOff val="40000"/>
                    <a:alpha val="50000"/>
                  </a:schemeClr>
                </a:gs>
              </a:gsLst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3182315">
              <a:off x="5453313" y="4182418"/>
              <a:ext cx="906764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Aerogel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 flipH="1" flipV="1">
              <a:off x="5221142" y="5104315"/>
              <a:ext cx="1" cy="4884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>
              <a:off x="6414939" y="5846775"/>
              <a:ext cx="752107" cy="369322"/>
            </a:xfrm>
            <a:prstGeom prst="rect">
              <a:avLst/>
            </a:prstGeom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dirty="0" smtClean="0">
                  <a:solidFill>
                    <a:srgbClr val="3333CC"/>
                  </a:solidFill>
                </a:rPr>
                <a:t>z (cm)</a:t>
              </a:r>
              <a:endParaRPr lang="en-US" dirty="0">
                <a:solidFill>
                  <a:srgbClr val="3333CC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405539" y="5008575"/>
              <a:ext cx="1600200" cy="36932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564738" y="5694375"/>
              <a:ext cx="381000" cy="228600"/>
            </a:xfrm>
            <a:prstGeom prst="rect">
              <a:avLst/>
            </a:prstGeom>
            <a:gradFill>
              <a:gsLst>
                <a:gs pos="0">
                  <a:schemeClr val="accent6">
                    <a:alpha val="50000"/>
                  </a:schemeClr>
                </a:gs>
                <a:gs pos="65000">
                  <a:schemeClr val="accent6">
                    <a:lumMod val="60000"/>
                    <a:lumOff val="40000"/>
                    <a:alpha val="50000"/>
                  </a:schemeClr>
                </a:gs>
                <a:gs pos="100000">
                  <a:schemeClr val="accent6">
                    <a:alpha val="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405540" y="5908056"/>
              <a:ext cx="7104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</a:rPr>
                <a:t>ZDC</a:t>
              </a:r>
            </a:p>
            <a:p>
              <a:pPr algn="ctr"/>
              <a:r>
                <a:rPr lang="en-US" sz="1400" dirty="0" smtClean="0">
                  <a:solidFill>
                    <a:srgbClr val="C00000"/>
                  </a:solidFill>
                </a:rPr>
                <a:t>z≈12 m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7411204" y="5631489"/>
              <a:ext cx="1600200" cy="0"/>
            </a:xfrm>
            <a:prstGeom prst="line">
              <a:avLst/>
            </a:prstGeom>
            <a:ln w="15875">
              <a:prstDash val="lgDashDot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22"/>
            <p:cNvGrpSpPr/>
            <p:nvPr/>
          </p:nvGrpSpPr>
          <p:grpSpPr>
            <a:xfrm>
              <a:off x="7176939" y="5313375"/>
              <a:ext cx="228600" cy="651095"/>
              <a:chOff x="7239000" y="5105400"/>
              <a:chExt cx="228600" cy="103209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7239000" y="5562600"/>
                <a:ext cx="228600" cy="107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7239000" y="5105400"/>
                <a:ext cx="129431" cy="1032095"/>
              </a:xfrm>
              <a:custGeom>
                <a:avLst/>
                <a:gdLst>
                  <a:gd name="connsiteX0" fmla="*/ 46274 w 125743"/>
                  <a:gd name="connsiteY0" fmla="*/ 0 h 1032095"/>
                  <a:gd name="connsiteX1" fmla="*/ 121719 w 125743"/>
                  <a:gd name="connsiteY1" fmla="*/ 292729 h 1032095"/>
                  <a:gd name="connsiteX2" fmla="*/ 70416 w 125743"/>
                  <a:gd name="connsiteY2" fmla="*/ 561315 h 1032095"/>
                  <a:gd name="connsiteX3" fmla="*/ 4024 w 125743"/>
                  <a:gd name="connsiteY3" fmla="*/ 730313 h 1032095"/>
                  <a:gd name="connsiteX4" fmla="*/ 94559 w 125743"/>
                  <a:gd name="connsiteY4" fmla="*/ 974757 h 1032095"/>
                  <a:gd name="connsiteX5" fmla="*/ 97577 w 125743"/>
                  <a:gd name="connsiteY5" fmla="*/ 1032095 h 1032095"/>
                  <a:gd name="connsiteX0" fmla="*/ 45310 w 125743"/>
                  <a:gd name="connsiteY0" fmla="*/ 0 h 1032095"/>
                  <a:gd name="connsiteX1" fmla="*/ 120755 w 125743"/>
                  <a:gd name="connsiteY1" fmla="*/ 292729 h 1032095"/>
                  <a:gd name="connsiteX2" fmla="*/ 75236 w 125743"/>
                  <a:gd name="connsiteY2" fmla="*/ 533400 h 1032095"/>
                  <a:gd name="connsiteX3" fmla="*/ 3060 w 125743"/>
                  <a:gd name="connsiteY3" fmla="*/ 730313 h 1032095"/>
                  <a:gd name="connsiteX4" fmla="*/ 93595 w 125743"/>
                  <a:gd name="connsiteY4" fmla="*/ 974757 h 1032095"/>
                  <a:gd name="connsiteX5" fmla="*/ 96613 w 125743"/>
                  <a:gd name="connsiteY5" fmla="*/ 1032095 h 1032095"/>
                  <a:gd name="connsiteX0" fmla="*/ 49334 w 129767"/>
                  <a:gd name="connsiteY0" fmla="*/ 0 h 1032095"/>
                  <a:gd name="connsiteX1" fmla="*/ 124779 w 129767"/>
                  <a:gd name="connsiteY1" fmla="*/ 292729 h 1032095"/>
                  <a:gd name="connsiteX2" fmla="*/ 79260 w 129767"/>
                  <a:gd name="connsiteY2" fmla="*/ 533400 h 1032095"/>
                  <a:gd name="connsiteX3" fmla="*/ 3060 w 129767"/>
                  <a:gd name="connsiteY3" fmla="*/ 838200 h 1032095"/>
                  <a:gd name="connsiteX4" fmla="*/ 97619 w 129767"/>
                  <a:gd name="connsiteY4" fmla="*/ 974757 h 1032095"/>
                  <a:gd name="connsiteX5" fmla="*/ 100637 w 129767"/>
                  <a:gd name="connsiteY5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762000 h 1032095"/>
                  <a:gd name="connsiteX4" fmla="*/ 101140 w 130270"/>
                  <a:gd name="connsiteY4" fmla="*/ 1032095 h 1032095"/>
                  <a:gd name="connsiteX0" fmla="*/ 46274 w 129431"/>
                  <a:gd name="connsiteY0" fmla="*/ 0 h 1032095"/>
                  <a:gd name="connsiteX1" fmla="*/ 121719 w 129431"/>
                  <a:gd name="connsiteY1" fmla="*/ 292729 h 1032095"/>
                  <a:gd name="connsiteX2" fmla="*/ 0 w 129431"/>
                  <a:gd name="connsiteY2" fmla="*/ 762000 h 1032095"/>
                  <a:gd name="connsiteX3" fmla="*/ 97577 w 129431"/>
                  <a:gd name="connsiteY3" fmla="*/ 1032095 h 10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431" h="1032095">
                    <a:moveTo>
                      <a:pt x="46274" y="0"/>
                    </a:moveTo>
                    <a:cubicBezTo>
                      <a:pt x="81984" y="99588"/>
                      <a:pt x="129431" y="165729"/>
                      <a:pt x="121719" y="292729"/>
                    </a:cubicBezTo>
                    <a:cubicBezTo>
                      <a:pt x="114007" y="419729"/>
                      <a:pt x="4024" y="638772"/>
                      <a:pt x="0" y="762000"/>
                    </a:cubicBezTo>
                    <a:cubicBezTo>
                      <a:pt x="3563" y="845116"/>
                      <a:pt x="77249" y="991700"/>
                      <a:pt x="97577" y="103209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7315200" y="5105400"/>
                <a:ext cx="129431" cy="1032095"/>
              </a:xfrm>
              <a:custGeom>
                <a:avLst/>
                <a:gdLst>
                  <a:gd name="connsiteX0" fmla="*/ 46274 w 125743"/>
                  <a:gd name="connsiteY0" fmla="*/ 0 h 1032095"/>
                  <a:gd name="connsiteX1" fmla="*/ 121719 w 125743"/>
                  <a:gd name="connsiteY1" fmla="*/ 292729 h 1032095"/>
                  <a:gd name="connsiteX2" fmla="*/ 70416 w 125743"/>
                  <a:gd name="connsiteY2" fmla="*/ 561315 h 1032095"/>
                  <a:gd name="connsiteX3" fmla="*/ 4024 w 125743"/>
                  <a:gd name="connsiteY3" fmla="*/ 730313 h 1032095"/>
                  <a:gd name="connsiteX4" fmla="*/ 94559 w 125743"/>
                  <a:gd name="connsiteY4" fmla="*/ 974757 h 1032095"/>
                  <a:gd name="connsiteX5" fmla="*/ 97577 w 125743"/>
                  <a:gd name="connsiteY5" fmla="*/ 1032095 h 1032095"/>
                  <a:gd name="connsiteX0" fmla="*/ 45310 w 125743"/>
                  <a:gd name="connsiteY0" fmla="*/ 0 h 1032095"/>
                  <a:gd name="connsiteX1" fmla="*/ 120755 w 125743"/>
                  <a:gd name="connsiteY1" fmla="*/ 292729 h 1032095"/>
                  <a:gd name="connsiteX2" fmla="*/ 75236 w 125743"/>
                  <a:gd name="connsiteY2" fmla="*/ 533400 h 1032095"/>
                  <a:gd name="connsiteX3" fmla="*/ 3060 w 125743"/>
                  <a:gd name="connsiteY3" fmla="*/ 730313 h 1032095"/>
                  <a:gd name="connsiteX4" fmla="*/ 93595 w 125743"/>
                  <a:gd name="connsiteY4" fmla="*/ 974757 h 1032095"/>
                  <a:gd name="connsiteX5" fmla="*/ 96613 w 125743"/>
                  <a:gd name="connsiteY5" fmla="*/ 1032095 h 1032095"/>
                  <a:gd name="connsiteX0" fmla="*/ 49334 w 129767"/>
                  <a:gd name="connsiteY0" fmla="*/ 0 h 1032095"/>
                  <a:gd name="connsiteX1" fmla="*/ 124779 w 129767"/>
                  <a:gd name="connsiteY1" fmla="*/ 292729 h 1032095"/>
                  <a:gd name="connsiteX2" fmla="*/ 79260 w 129767"/>
                  <a:gd name="connsiteY2" fmla="*/ 533400 h 1032095"/>
                  <a:gd name="connsiteX3" fmla="*/ 3060 w 129767"/>
                  <a:gd name="connsiteY3" fmla="*/ 838200 h 1032095"/>
                  <a:gd name="connsiteX4" fmla="*/ 97619 w 129767"/>
                  <a:gd name="connsiteY4" fmla="*/ 974757 h 1032095"/>
                  <a:gd name="connsiteX5" fmla="*/ 100637 w 129767"/>
                  <a:gd name="connsiteY5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762000 h 1032095"/>
                  <a:gd name="connsiteX4" fmla="*/ 101140 w 130270"/>
                  <a:gd name="connsiteY4" fmla="*/ 1032095 h 1032095"/>
                  <a:gd name="connsiteX0" fmla="*/ 46274 w 129431"/>
                  <a:gd name="connsiteY0" fmla="*/ 0 h 1032095"/>
                  <a:gd name="connsiteX1" fmla="*/ 121719 w 129431"/>
                  <a:gd name="connsiteY1" fmla="*/ 292729 h 1032095"/>
                  <a:gd name="connsiteX2" fmla="*/ 0 w 129431"/>
                  <a:gd name="connsiteY2" fmla="*/ 762000 h 1032095"/>
                  <a:gd name="connsiteX3" fmla="*/ 97577 w 129431"/>
                  <a:gd name="connsiteY3" fmla="*/ 1032095 h 10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431" h="1032095">
                    <a:moveTo>
                      <a:pt x="46274" y="0"/>
                    </a:moveTo>
                    <a:cubicBezTo>
                      <a:pt x="81984" y="99588"/>
                      <a:pt x="129431" y="165729"/>
                      <a:pt x="121719" y="292729"/>
                    </a:cubicBezTo>
                    <a:cubicBezTo>
                      <a:pt x="114007" y="419729"/>
                      <a:pt x="4024" y="638772"/>
                      <a:pt x="0" y="762000"/>
                    </a:cubicBezTo>
                    <a:cubicBezTo>
                      <a:pt x="3563" y="845116"/>
                      <a:pt x="77249" y="991700"/>
                      <a:pt x="97577" y="103209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26"/>
            <p:cNvGrpSpPr/>
            <p:nvPr/>
          </p:nvGrpSpPr>
          <p:grpSpPr>
            <a:xfrm>
              <a:off x="8091340" y="5313375"/>
              <a:ext cx="228600" cy="651095"/>
              <a:chOff x="7239000" y="5105400"/>
              <a:chExt cx="228600" cy="1032095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7239000" y="5562600"/>
                <a:ext cx="228600" cy="107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7239000" y="5105400"/>
                <a:ext cx="129431" cy="1032095"/>
              </a:xfrm>
              <a:custGeom>
                <a:avLst/>
                <a:gdLst>
                  <a:gd name="connsiteX0" fmla="*/ 46274 w 125743"/>
                  <a:gd name="connsiteY0" fmla="*/ 0 h 1032095"/>
                  <a:gd name="connsiteX1" fmla="*/ 121719 w 125743"/>
                  <a:gd name="connsiteY1" fmla="*/ 292729 h 1032095"/>
                  <a:gd name="connsiteX2" fmla="*/ 70416 w 125743"/>
                  <a:gd name="connsiteY2" fmla="*/ 561315 h 1032095"/>
                  <a:gd name="connsiteX3" fmla="*/ 4024 w 125743"/>
                  <a:gd name="connsiteY3" fmla="*/ 730313 h 1032095"/>
                  <a:gd name="connsiteX4" fmla="*/ 94559 w 125743"/>
                  <a:gd name="connsiteY4" fmla="*/ 974757 h 1032095"/>
                  <a:gd name="connsiteX5" fmla="*/ 97577 w 125743"/>
                  <a:gd name="connsiteY5" fmla="*/ 1032095 h 1032095"/>
                  <a:gd name="connsiteX0" fmla="*/ 45310 w 125743"/>
                  <a:gd name="connsiteY0" fmla="*/ 0 h 1032095"/>
                  <a:gd name="connsiteX1" fmla="*/ 120755 w 125743"/>
                  <a:gd name="connsiteY1" fmla="*/ 292729 h 1032095"/>
                  <a:gd name="connsiteX2" fmla="*/ 75236 w 125743"/>
                  <a:gd name="connsiteY2" fmla="*/ 533400 h 1032095"/>
                  <a:gd name="connsiteX3" fmla="*/ 3060 w 125743"/>
                  <a:gd name="connsiteY3" fmla="*/ 730313 h 1032095"/>
                  <a:gd name="connsiteX4" fmla="*/ 93595 w 125743"/>
                  <a:gd name="connsiteY4" fmla="*/ 974757 h 1032095"/>
                  <a:gd name="connsiteX5" fmla="*/ 96613 w 125743"/>
                  <a:gd name="connsiteY5" fmla="*/ 1032095 h 1032095"/>
                  <a:gd name="connsiteX0" fmla="*/ 49334 w 129767"/>
                  <a:gd name="connsiteY0" fmla="*/ 0 h 1032095"/>
                  <a:gd name="connsiteX1" fmla="*/ 124779 w 129767"/>
                  <a:gd name="connsiteY1" fmla="*/ 292729 h 1032095"/>
                  <a:gd name="connsiteX2" fmla="*/ 79260 w 129767"/>
                  <a:gd name="connsiteY2" fmla="*/ 533400 h 1032095"/>
                  <a:gd name="connsiteX3" fmla="*/ 3060 w 129767"/>
                  <a:gd name="connsiteY3" fmla="*/ 838200 h 1032095"/>
                  <a:gd name="connsiteX4" fmla="*/ 97619 w 129767"/>
                  <a:gd name="connsiteY4" fmla="*/ 974757 h 1032095"/>
                  <a:gd name="connsiteX5" fmla="*/ 100637 w 129767"/>
                  <a:gd name="connsiteY5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762000 h 1032095"/>
                  <a:gd name="connsiteX4" fmla="*/ 101140 w 130270"/>
                  <a:gd name="connsiteY4" fmla="*/ 1032095 h 1032095"/>
                  <a:gd name="connsiteX0" fmla="*/ 46274 w 129431"/>
                  <a:gd name="connsiteY0" fmla="*/ 0 h 1032095"/>
                  <a:gd name="connsiteX1" fmla="*/ 121719 w 129431"/>
                  <a:gd name="connsiteY1" fmla="*/ 292729 h 1032095"/>
                  <a:gd name="connsiteX2" fmla="*/ 0 w 129431"/>
                  <a:gd name="connsiteY2" fmla="*/ 762000 h 1032095"/>
                  <a:gd name="connsiteX3" fmla="*/ 97577 w 129431"/>
                  <a:gd name="connsiteY3" fmla="*/ 1032095 h 10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431" h="1032095">
                    <a:moveTo>
                      <a:pt x="46274" y="0"/>
                    </a:moveTo>
                    <a:cubicBezTo>
                      <a:pt x="81984" y="99588"/>
                      <a:pt x="129431" y="165729"/>
                      <a:pt x="121719" y="292729"/>
                    </a:cubicBezTo>
                    <a:cubicBezTo>
                      <a:pt x="114007" y="419729"/>
                      <a:pt x="4024" y="638772"/>
                      <a:pt x="0" y="762000"/>
                    </a:cubicBezTo>
                    <a:cubicBezTo>
                      <a:pt x="3563" y="845116"/>
                      <a:pt x="77249" y="991700"/>
                      <a:pt x="97577" y="103209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7315200" y="5105400"/>
                <a:ext cx="129431" cy="1032095"/>
              </a:xfrm>
              <a:custGeom>
                <a:avLst/>
                <a:gdLst>
                  <a:gd name="connsiteX0" fmla="*/ 46274 w 125743"/>
                  <a:gd name="connsiteY0" fmla="*/ 0 h 1032095"/>
                  <a:gd name="connsiteX1" fmla="*/ 121719 w 125743"/>
                  <a:gd name="connsiteY1" fmla="*/ 292729 h 1032095"/>
                  <a:gd name="connsiteX2" fmla="*/ 70416 w 125743"/>
                  <a:gd name="connsiteY2" fmla="*/ 561315 h 1032095"/>
                  <a:gd name="connsiteX3" fmla="*/ 4024 w 125743"/>
                  <a:gd name="connsiteY3" fmla="*/ 730313 h 1032095"/>
                  <a:gd name="connsiteX4" fmla="*/ 94559 w 125743"/>
                  <a:gd name="connsiteY4" fmla="*/ 974757 h 1032095"/>
                  <a:gd name="connsiteX5" fmla="*/ 97577 w 125743"/>
                  <a:gd name="connsiteY5" fmla="*/ 1032095 h 1032095"/>
                  <a:gd name="connsiteX0" fmla="*/ 45310 w 125743"/>
                  <a:gd name="connsiteY0" fmla="*/ 0 h 1032095"/>
                  <a:gd name="connsiteX1" fmla="*/ 120755 w 125743"/>
                  <a:gd name="connsiteY1" fmla="*/ 292729 h 1032095"/>
                  <a:gd name="connsiteX2" fmla="*/ 75236 w 125743"/>
                  <a:gd name="connsiteY2" fmla="*/ 533400 h 1032095"/>
                  <a:gd name="connsiteX3" fmla="*/ 3060 w 125743"/>
                  <a:gd name="connsiteY3" fmla="*/ 730313 h 1032095"/>
                  <a:gd name="connsiteX4" fmla="*/ 93595 w 125743"/>
                  <a:gd name="connsiteY4" fmla="*/ 974757 h 1032095"/>
                  <a:gd name="connsiteX5" fmla="*/ 96613 w 125743"/>
                  <a:gd name="connsiteY5" fmla="*/ 1032095 h 1032095"/>
                  <a:gd name="connsiteX0" fmla="*/ 49334 w 129767"/>
                  <a:gd name="connsiteY0" fmla="*/ 0 h 1032095"/>
                  <a:gd name="connsiteX1" fmla="*/ 124779 w 129767"/>
                  <a:gd name="connsiteY1" fmla="*/ 292729 h 1032095"/>
                  <a:gd name="connsiteX2" fmla="*/ 79260 w 129767"/>
                  <a:gd name="connsiteY2" fmla="*/ 533400 h 1032095"/>
                  <a:gd name="connsiteX3" fmla="*/ 3060 w 129767"/>
                  <a:gd name="connsiteY3" fmla="*/ 838200 h 1032095"/>
                  <a:gd name="connsiteX4" fmla="*/ 97619 w 129767"/>
                  <a:gd name="connsiteY4" fmla="*/ 974757 h 1032095"/>
                  <a:gd name="connsiteX5" fmla="*/ 100637 w 129767"/>
                  <a:gd name="connsiteY5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838200 h 1032095"/>
                  <a:gd name="connsiteX4" fmla="*/ 101140 w 130270"/>
                  <a:gd name="connsiteY4" fmla="*/ 1032095 h 1032095"/>
                  <a:gd name="connsiteX0" fmla="*/ 49837 w 130270"/>
                  <a:gd name="connsiteY0" fmla="*/ 0 h 1032095"/>
                  <a:gd name="connsiteX1" fmla="*/ 125282 w 130270"/>
                  <a:gd name="connsiteY1" fmla="*/ 292729 h 1032095"/>
                  <a:gd name="connsiteX2" fmla="*/ 79763 w 130270"/>
                  <a:gd name="connsiteY2" fmla="*/ 533400 h 1032095"/>
                  <a:gd name="connsiteX3" fmla="*/ 3563 w 130270"/>
                  <a:gd name="connsiteY3" fmla="*/ 762000 h 1032095"/>
                  <a:gd name="connsiteX4" fmla="*/ 101140 w 130270"/>
                  <a:gd name="connsiteY4" fmla="*/ 1032095 h 1032095"/>
                  <a:gd name="connsiteX0" fmla="*/ 46274 w 129431"/>
                  <a:gd name="connsiteY0" fmla="*/ 0 h 1032095"/>
                  <a:gd name="connsiteX1" fmla="*/ 121719 w 129431"/>
                  <a:gd name="connsiteY1" fmla="*/ 292729 h 1032095"/>
                  <a:gd name="connsiteX2" fmla="*/ 0 w 129431"/>
                  <a:gd name="connsiteY2" fmla="*/ 762000 h 1032095"/>
                  <a:gd name="connsiteX3" fmla="*/ 97577 w 129431"/>
                  <a:gd name="connsiteY3" fmla="*/ 1032095 h 103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431" h="1032095">
                    <a:moveTo>
                      <a:pt x="46274" y="0"/>
                    </a:moveTo>
                    <a:cubicBezTo>
                      <a:pt x="81984" y="99588"/>
                      <a:pt x="129431" y="165729"/>
                      <a:pt x="121719" y="292729"/>
                    </a:cubicBezTo>
                    <a:cubicBezTo>
                      <a:pt x="114007" y="419729"/>
                      <a:pt x="4024" y="638772"/>
                      <a:pt x="0" y="762000"/>
                    </a:cubicBezTo>
                    <a:cubicBezTo>
                      <a:pt x="3563" y="845116"/>
                      <a:pt x="77249" y="991700"/>
                      <a:pt x="97577" y="103209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1" name="Rectangle 130"/>
            <p:cNvSpPr/>
            <p:nvPr/>
          </p:nvSpPr>
          <p:spPr>
            <a:xfrm>
              <a:off x="8264630" y="4856175"/>
              <a:ext cx="858312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accent1"/>
                  </a:solidFill>
                </a:rPr>
                <a:t>Outgoing</a:t>
              </a:r>
            </a:p>
            <a:p>
              <a:pPr algn="r"/>
              <a:r>
                <a:rPr lang="en-US" sz="1400" dirty="0" smtClean="0">
                  <a:solidFill>
                    <a:schemeClr val="accent1"/>
                  </a:solidFill>
                </a:rPr>
                <a:t>hadron</a:t>
              </a:r>
            </a:p>
            <a:p>
              <a:pPr algn="r"/>
              <a:r>
                <a:rPr lang="en-US" sz="1400" dirty="0" smtClean="0">
                  <a:solidFill>
                    <a:schemeClr val="accent1"/>
                  </a:solidFill>
                </a:rPr>
                <a:t>beam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431302" y="5694375"/>
              <a:ext cx="117238" cy="228600"/>
            </a:xfrm>
            <a:prstGeom prst="rect">
              <a:avLst/>
            </a:prstGeom>
            <a:gradFill>
              <a:gsLst>
                <a:gs pos="0">
                  <a:schemeClr val="accent1">
                    <a:tint val="62000"/>
                    <a:satMod val="180000"/>
                    <a:alpha val="50000"/>
                  </a:schemeClr>
                </a:gs>
                <a:gs pos="65000">
                  <a:schemeClr val="accent1">
                    <a:tint val="32000"/>
                    <a:satMod val="250000"/>
                    <a:alpha val="50000"/>
                  </a:schemeClr>
                </a:gs>
                <a:gs pos="100000">
                  <a:schemeClr val="accent1">
                    <a:tint val="23000"/>
                    <a:satMod val="300000"/>
                    <a:alpha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91340" y="5908056"/>
              <a:ext cx="1052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Roman Pots</a:t>
              </a:r>
            </a:p>
            <a:p>
              <a:pPr algn="ctr"/>
              <a:r>
                <a:rPr lang="en-US" sz="1400" dirty="0" smtClean="0"/>
                <a:t>z≫10 m</a:t>
              </a:r>
              <a:endParaRPr lang="en-US" sz="1400" dirty="0"/>
            </a:p>
          </p:txBody>
        </p:sp>
        <p:grpSp>
          <p:nvGrpSpPr>
            <p:cNvPr id="10" name="Group 133"/>
            <p:cNvGrpSpPr/>
            <p:nvPr/>
          </p:nvGrpSpPr>
          <p:grpSpPr>
            <a:xfrm>
              <a:off x="7454062" y="2518492"/>
              <a:ext cx="942078" cy="2590800"/>
              <a:chOff x="7158892" y="1853317"/>
              <a:chExt cx="942078" cy="2590800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7315200" y="2133600"/>
                <a:ext cx="785770" cy="369322"/>
              </a:xfrm>
              <a:prstGeom prst="rect">
                <a:avLst/>
              </a:prstGeom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en-US" dirty="0" smtClean="0">
                    <a:solidFill>
                      <a:srgbClr val="3333CC"/>
                    </a:solidFill>
                  </a:rPr>
                  <a:t>R (cm)</a:t>
                </a:r>
                <a:endParaRPr lang="en-US" dirty="0">
                  <a:solidFill>
                    <a:srgbClr val="3333CC"/>
                  </a:solidFill>
                </a:endParaRPr>
              </a:p>
            </p:txBody>
          </p:sp>
          <p:pic>
            <p:nvPicPr>
              <p:cNvPr id="13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4245" t="47379" b="13727"/>
              <a:stretch>
                <a:fillRect/>
              </a:stretch>
            </p:blipFill>
            <p:spPr bwMode="auto">
              <a:xfrm>
                <a:off x="7158892" y="1853317"/>
                <a:ext cx="488367" cy="259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7" name="Rectangle 136"/>
            <p:cNvSpPr/>
            <p:nvPr/>
          </p:nvSpPr>
          <p:spPr>
            <a:xfrm>
              <a:off x="8624740" y="5694375"/>
              <a:ext cx="117238" cy="228600"/>
            </a:xfrm>
            <a:prstGeom prst="rect">
              <a:avLst/>
            </a:prstGeom>
            <a:gradFill>
              <a:gsLst>
                <a:gs pos="0">
                  <a:schemeClr val="accent1">
                    <a:tint val="62000"/>
                    <a:satMod val="180000"/>
                    <a:alpha val="50000"/>
                  </a:schemeClr>
                </a:gs>
                <a:gs pos="65000">
                  <a:schemeClr val="accent1">
                    <a:tint val="32000"/>
                    <a:satMod val="250000"/>
                    <a:alpha val="50000"/>
                  </a:schemeClr>
                </a:gs>
                <a:gs pos="100000">
                  <a:schemeClr val="accent1">
                    <a:tint val="23000"/>
                    <a:satMod val="300000"/>
                    <a:alpha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38" name="Line Callout 2 (No Border) 137"/>
            <p:cNvSpPr/>
            <p:nvPr/>
          </p:nvSpPr>
          <p:spPr>
            <a:xfrm>
              <a:off x="7329340" y="4322775"/>
              <a:ext cx="1219200" cy="381000"/>
            </a:xfrm>
            <a:prstGeom prst="callout2">
              <a:avLst>
                <a:gd name="adj1" fmla="val 57725"/>
                <a:gd name="adj2" fmla="val 17949"/>
                <a:gd name="adj3" fmla="val 57646"/>
                <a:gd name="adj4" fmla="val 2563"/>
                <a:gd name="adj5" fmla="val 120706"/>
                <a:gd name="adj6" fmla="val -16538"/>
              </a:avLst>
            </a:prstGeom>
            <a:ln w="16891" cmpd="sng">
              <a:headEnd type="none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ysClr val="windowText" lastClr="000000"/>
                  </a:solidFill>
                </a:rPr>
                <a:t>z ≤ 4.5m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6031559" y="5527687"/>
              <a:ext cx="333376" cy="76200"/>
            </a:xfrm>
            <a:custGeom>
              <a:avLst/>
              <a:gdLst>
                <a:gd name="connsiteX0" fmla="*/ 0 w 330994"/>
                <a:gd name="connsiteY0" fmla="*/ 0 h 61913"/>
                <a:gd name="connsiteX1" fmla="*/ 330994 w 330994"/>
                <a:gd name="connsiteY1" fmla="*/ 0 h 61913"/>
                <a:gd name="connsiteX2" fmla="*/ 330994 w 330994"/>
                <a:gd name="connsiteY2" fmla="*/ 61913 h 61913"/>
                <a:gd name="connsiteX3" fmla="*/ 0 w 330994"/>
                <a:gd name="connsiteY3" fmla="*/ 61913 h 61913"/>
                <a:gd name="connsiteX4" fmla="*/ 0 w 330994"/>
                <a:gd name="connsiteY4" fmla="*/ 0 h 61913"/>
                <a:gd name="connsiteX0" fmla="*/ 0 w 333376"/>
                <a:gd name="connsiteY0" fmla="*/ 14287 h 76200"/>
                <a:gd name="connsiteX1" fmla="*/ 333376 w 333376"/>
                <a:gd name="connsiteY1" fmla="*/ 0 h 76200"/>
                <a:gd name="connsiteX2" fmla="*/ 330994 w 333376"/>
                <a:gd name="connsiteY2" fmla="*/ 76200 h 76200"/>
                <a:gd name="connsiteX3" fmla="*/ 0 w 333376"/>
                <a:gd name="connsiteY3" fmla="*/ 76200 h 76200"/>
                <a:gd name="connsiteX4" fmla="*/ 0 w 333376"/>
                <a:gd name="connsiteY4" fmla="*/ 1428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6" h="76200">
                  <a:moveTo>
                    <a:pt x="0" y="14287"/>
                  </a:moveTo>
                  <a:lnTo>
                    <a:pt x="333376" y="0"/>
                  </a:lnTo>
                  <a:lnTo>
                    <a:pt x="330994" y="76200"/>
                  </a:lnTo>
                  <a:lnTo>
                    <a:pt x="0" y="76200"/>
                  </a:lnTo>
                  <a:lnTo>
                    <a:pt x="0" y="14287"/>
                  </a:lnTo>
                  <a:close/>
                </a:path>
              </a:pathLst>
            </a:custGeom>
            <a:gradFill>
              <a:gsLst>
                <a:gs pos="0">
                  <a:srgbClr val="144ECE">
                    <a:alpha val="40784"/>
                  </a:srgbClr>
                </a:gs>
                <a:gs pos="65000">
                  <a:srgbClr val="6595FF">
                    <a:alpha val="49804"/>
                  </a:srgbClr>
                </a:gs>
                <a:gs pos="100000">
                  <a:srgbClr val="003FCC">
                    <a:alpha val="49804"/>
                  </a:srgb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1442484">
              <a:off x="5964539" y="5299648"/>
              <a:ext cx="4764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BBC</a:t>
              </a:r>
              <a:endParaRPr lang="en-US" sz="1400" dirty="0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373299" y="0"/>
            <a:ext cx="2770701" cy="2647950"/>
            <a:chOff x="6373299" y="0"/>
            <a:chExt cx="2770701" cy="26479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46"/>
            <a:stretch>
              <a:fillRect/>
            </a:stretch>
          </p:blipFill>
          <p:spPr bwMode="auto">
            <a:xfrm>
              <a:off x="6373299" y="0"/>
              <a:ext cx="2770701" cy="264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" name="Rectangle 122"/>
            <p:cNvSpPr/>
            <p:nvPr/>
          </p:nvSpPr>
          <p:spPr>
            <a:xfrm>
              <a:off x="6954069" y="1610380"/>
              <a:ext cx="18851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ePHENIX </a:t>
              </a:r>
              <a:r>
                <a:rPr lang="el-GR" sz="1400" dirty="0" smtClean="0">
                  <a:solidFill>
                    <a:srgbClr val="000000"/>
                  </a:solidFill>
                </a:rPr>
                <a:t>Δ</a:t>
              </a:r>
              <a:r>
                <a:rPr lang="en-US" sz="1400" dirty="0" smtClean="0">
                  <a:solidFill>
                    <a:srgbClr val="000000"/>
                  </a:solidFill>
                </a:rPr>
                <a:t>g projection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</a:rPr>
                <a:t>See: A. 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Bazilevsky’s</a:t>
              </a:r>
              <a:r>
                <a:rPr lang="en-US" sz="1400" dirty="0" smtClean="0">
                  <a:solidFill>
                    <a:srgbClr val="000000"/>
                  </a:solidFill>
                </a:rPr>
                <a:t> talk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4" name="Content Placeholder 1"/>
          <p:cNvSpPr txBox="1">
            <a:spLocks/>
          </p:cNvSpPr>
          <p:nvPr/>
        </p:nvSpPr>
        <p:spPr>
          <a:xfrm>
            <a:off x="152400" y="1371600"/>
            <a:ext cx="762000" cy="22860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19200"/>
            <a:ext cx="5410200" cy="2438400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-4&lt;</a:t>
            </a:r>
            <a:r>
              <a:rPr lang="el-GR" sz="1800" dirty="0" smtClean="0"/>
              <a:t>η</a:t>
            </a:r>
            <a:r>
              <a:rPr lang="en-US" sz="1800" dirty="0" smtClean="0"/>
              <a:t>&lt;-1 (e-going) : 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C00000"/>
                </a:solidFill>
              </a:rPr>
              <a:t>Crystal calorimeter</a:t>
            </a:r>
            <a:r>
              <a:rPr lang="en-US" sz="1800" dirty="0" smtClean="0"/>
              <a:t> + </a:t>
            </a:r>
            <a:r>
              <a:rPr lang="en-US" sz="1800" dirty="0" smtClean="0">
                <a:solidFill>
                  <a:schemeClr val="accent1"/>
                </a:solidFill>
              </a:rPr>
              <a:t>GEM trackers</a:t>
            </a:r>
          </a:p>
          <a:p>
            <a:r>
              <a:rPr lang="en-US" sz="1800" dirty="0" smtClean="0"/>
              <a:t>-1&lt;</a:t>
            </a:r>
            <a:r>
              <a:rPr lang="el-GR" sz="1800" dirty="0" smtClean="0"/>
              <a:t>η</a:t>
            </a:r>
            <a:r>
              <a:rPr lang="en-US" sz="1800" dirty="0" smtClean="0"/>
              <a:t>&lt;+1 (barrel) : </a:t>
            </a:r>
            <a:r>
              <a:rPr lang="en-US" sz="1800" dirty="0" err="1" smtClean="0"/>
              <a:t>sPHENIX</a:t>
            </a:r>
            <a:r>
              <a:rPr lang="en-US" sz="1800" dirty="0" smtClean="0"/>
              <a:t> + </a:t>
            </a:r>
            <a:r>
              <a:rPr lang="en-US" sz="1800" dirty="0" smtClean="0">
                <a:solidFill>
                  <a:schemeClr val="accent1"/>
                </a:solidFill>
              </a:rPr>
              <a:t>Compact-TPC</a:t>
            </a:r>
            <a:r>
              <a:rPr lang="en-US" sz="1800" dirty="0" smtClean="0"/>
              <a:t> +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</a:rPr>
              <a:t>DIRC</a:t>
            </a:r>
          </a:p>
          <a:p>
            <a:r>
              <a:rPr lang="en-US" sz="1800" dirty="0" smtClean="0"/>
              <a:t>+1&lt;</a:t>
            </a:r>
            <a:r>
              <a:rPr lang="el-GR" sz="1800" dirty="0" smtClean="0"/>
              <a:t>η</a:t>
            </a:r>
            <a:r>
              <a:rPr lang="en-US" sz="1800" dirty="0" smtClean="0"/>
              <a:t>&lt;+4 (h-going) : 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&lt;4 : </a:t>
            </a:r>
            <a:r>
              <a:rPr lang="en-US" sz="1600" dirty="0" smtClean="0">
                <a:solidFill>
                  <a:schemeClr val="accent1"/>
                </a:solidFill>
              </a:rPr>
              <a:t>GEM tracker </a:t>
            </a:r>
            <a:r>
              <a:rPr lang="en-US" sz="1600" dirty="0" smtClean="0"/>
              <a:t>+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Gas RICH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&lt;2 :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Aerogel RICH</a:t>
            </a:r>
          </a:p>
          <a:p>
            <a:pPr lvl="1"/>
            <a:r>
              <a:rPr lang="en-US" sz="1600" dirty="0" smtClean="0"/>
              <a:t>1&lt;</a:t>
            </a:r>
            <a:r>
              <a:rPr lang="el-GR" sz="1600" dirty="0" smtClean="0"/>
              <a:t>η</a:t>
            </a:r>
            <a:r>
              <a:rPr lang="en-US" sz="1600" dirty="0" smtClean="0"/>
              <a:t>&lt;5 : </a:t>
            </a:r>
            <a:r>
              <a:rPr lang="en-US" sz="1600" dirty="0" smtClean="0">
                <a:solidFill>
                  <a:srgbClr val="C00000"/>
                </a:solidFill>
              </a:rPr>
              <a:t>EM Calorimeter + Hadron Calorimeter</a:t>
            </a:r>
          </a:p>
          <a:p>
            <a:r>
              <a:rPr lang="en-US" sz="1800" dirty="0" smtClean="0"/>
              <a:t>Cost: </a:t>
            </a:r>
            <a:r>
              <a:rPr lang="en-US" sz="1800" dirty="0" err="1" smtClean="0"/>
              <a:t>sPHENIX</a:t>
            </a:r>
            <a:r>
              <a:rPr lang="en-US" sz="1800" dirty="0" smtClean="0"/>
              <a:t> MIE + 75M$ </a:t>
            </a:r>
            <a:r>
              <a:rPr lang="en-US" sz="1200" dirty="0" smtClean="0"/>
              <a:t>(including overhead + contingency)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810562554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41148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BaBar</a:t>
            </a:r>
            <a:r>
              <a:rPr lang="en-US" dirty="0" smtClean="0">
                <a:solidFill>
                  <a:schemeClr val="accent1"/>
                </a:solidFill>
              </a:rPr>
              <a:t> superconducting magnet</a:t>
            </a:r>
          </a:p>
          <a:p>
            <a:pPr lvl="1"/>
            <a:r>
              <a:rPr lang="en-US" sz="2400" dirty="0" smtClean="0"/>
              <a:t>Built by </a:t>
            </a:r>
            <a:r>
              <a:rPr lang="en-US" sz="2400" dirty="0" err="1" smtClean="0"/>
              <a:t>Ansaldo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Calibri"/>
              </a:rPr>
              <a:t>→ </a:t>
            </a:r>
            <a:r>
              <a:rPr lang="en-US" sz="2400" dirty="0" smtClean="0"/>
              <a:t>SLAC ~1999</a:t>
            </a:r>
          </a:p>
          <a:p>
            <a:pPr lvl="1"/>
            <a:r>
              <a:rPr lang="en-US" sz="2400" dirty="0" smtClean="0"/>
              <a:t>Nominal field: 1.5T</a:t>
            </a:r>
          </a:p>
          <a:p>
            <a:pPr lvl="1"/>
            <a:r>
              <a:rPr lang="en-US" dirty="0" smtClean="0"/>
              <a:t>Radius : 140-173 cm</a:t>
            </a:r>
          </a:p>
          <a:p>
            <a:pPr lvl="1"/>
            <a:r>
              <a:rPr lang="en-US" dirty="0" smtClean="0"/>
              <a:t>Length: 385 cm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Ownership officially transferred to BNL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Field calculation and yoke tuning</a:t>
            </a:r>
          </a:p>
          <a:p>
            <a:pPr lvl="1"/>
            <a:r>
              <a:rPr lang="en-US" dirty="0" smtClean="0"/>
              <a:t>Three field calculator cross checked: POISSION, FEM and OPERA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Favor for ePHENIX tracking</a:t>
            </a:r>
          </a:p>
          <a:p>
            <a:pPr lvl="1"/>
            <a:r>
              <a:rPr lang="en-US" dirty="0" smtClean="0"/>
              <a:t>Designed for homogeneous B-field in central tracking</a:t>
            </a:r>
          </a:p>
          <a:p>
            <a:pPr lvl="1"/>
            <a:r>
              <a:rPr lang="en-US" dirty="0" smtClean="0"/>
              <a:t>Longer field volume for forward tracking</a:t>
            </a:r>
          </a:p>
          <a:p>
            <a:pPr lvl="1"/>
            <a:r>
              <a:rPr lang="en-US" dirty="0" smtClean="0"/>
              <a:t>Higher current density at end of the magnet -&gt; better forward bending</a:t>
            </a:r>
          </a:p>
          <a:p>
            <a:pPr lvl="1"/>
            <a:r>
              <a:rPr lang="en-US" dirty="0" smtClean="0"/>
              <a:t>Work well with RICH in ePHENIX yoke: Forward &amp; central </a:t>
            </a:r>
            <a:r>
              <a:rPr lang="en-US" dirty="0" err="1" smtClean="0"/>
              <a:t>Hcal</a:t>
            </a:r>
            <a:r>
              <a:rPr lang="en-US" dirty="0" smtClean="0"/>
              <a:t> + Steel lampshade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BaBar</a:t>
            </a:r>
            <a:r>
              <a:rPr lang="en-US" dirty="0" smtClean="0"/>
              <a:t> Magnet</a:t>
            </a:r>
            <a:endParaRPr lang="en-US" dirty="0"/>
          </a:p>
        </p:txBody>
      </p:sp>
      <p:pic>
        <p:nvPicPr>
          <p:cNvPr id="9" name="Picture 2" descr="E:\My Documents\my file\LANL\PHENIX\sPHENIX_Solenoids\DrawEta3_RICH_Sum.DrawEta3_RICH_Sum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3352800"/>
            <a:ext cx="4953000" cy="330016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181600" y="5715000"/>
            <a:ext cx="3610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Tracking resolution based on field calculation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Babar magnet </a:t>
            </a:r>
            <a:r>
              <a:rPr lang="en-US" sz="1400" dirty="0" smtClean="0"/>
              <a:t>VS longer MIE </a:t>
            </a:r>
            <a:r>
              <a:rPr lang="en-US" sz="1400" dirty="0" err="1" smtClean="0"/>
              <a:t>sPHENIX</a:t>
            </a:r>
            <a:r>
              <a:rPr lang="en-US" sz="1400" dirty="0" smtClean="0"/>
              <a:t> magnet</a:t>
            </a:r>
            <a:endParaRPr lang="en-US" sz="1400" dirty="0"/>
          </a:p>
        </p:txBody>
      </p:sp>
      <p:grpSp>
        <p:nvGrpSpPr>
          <p:cNvPr id="7" name="Group 11"/>
          <p:cNvGrpSpPr/>
          <p:nvPr/>
        </p:nvGrpSpPr>
        <p:grpSpPr>
          <a:xfrm>
            <a:off x="4800600" y="76200"/>
            <a:ext cx="4284543" cy="3200400"/>
            <a:chOff x="4648200" y="76200"/>
            <a:chExt cx="4284543" cy="3200400"/>
          </a:xfrm>
        </p:grpSpPr>
        <p:pic>
          <p:nvPicPr>
            <p:cNvPr id="8" name="Picture 7" descr="P100002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76200"/>
              <a:ext cx="4267200" cy="32004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55161" y="2895600"/>
              <a:ext cx="42775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bg1"/>
                  </a:solidFill>
                </a:rPr>
                <a:t>BaBar</a:t>
              </a:r>
              <a:r>
                <a:rPr lang="en-US" sz="1600" dirty="0" smtClean="0">
                  <a:solidFill>
                    <a:schemeClr val="bg1"/>
                  </a:solidFill>
                </a:rPr>
                <a:t> solenoid packed for shipping, May 17 2013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ight Arrow 15"/>
          <p:cNvSpPr/>
          <p:nvPr/>
        </p:nvSpPr>
        <p:spPr>
          <a:xfrm rot="5400000">
            <a:off x="4991100" y="4686300"/>
            <a:ext cx="1219200" cy="533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Longer Magnet</a:t>
            </a:r>
            <a:endParaRPr lang="en-US" sz="1100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7315200" y="5334000"/>
            <a:ext cx="990600" cy="304800"/>
          </a:xfrm>
          <a:prstGeom prst="wedgeRoundRectCallout">
            <a:avLst>
              <a:gd name="adj1" fmla="val -70110"/>
              <a:gd name="adj2" fmla="val -14276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68634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EIC @ MENU2013, Rome,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3F6C-F8D8-B348-B654-EE84CB3F7996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24661"/>
            <a:ext cx="8229600" cy="1143000"/>
          </a:xfrm>
        </p:spPr>
        <p:txBody>
          <a:bodyPr anchor="ctr">
            <a:noAutofit/>
          </a:bodyPr>
          <a:lstStyle/>
          <a:p>
            <a:pPr algn="ctr"/>
            <a:r>
              <a:rPr lang="en-US" sz="3200" dirty="0" smtClean="0"/>
              <a:t>Physics at Low x?</a:t>
            </a:r>
            <a:endParaRPr lang="en-US" sz="3200" dirty="0"/>
          </a:p>
        </p:txBody>
      </p:sp>
      <p:grpSp>
        <p:nvGrpSpPr>
          <p:cNvPr id="26" name="Group 14"/>
          <p:cNvGrpSpPr/>
          <p:nvPr/>
        </p:nvGrpSpPr>
        <p:grpSpPr>
          <a:xfrm>
            <a:off x="209680" y="1272225"/>
            <a:ext cx="4101200" cy="3917669"/>
            <a:chOff x="4824350" y="615358"/>
            <a:chExt cx="4190480" cy="3657590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4350" y="615358"/>
              <a:ext cx="4190480" cy="3490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27"/>
            <p:cNvSpPr/>
            <p:nvPr/>
          </p:nvSpPr>
          <p:spPr>
            <a:xfrm>
              <a:off x="4967745" y="4044348"/>
              <a:ext cx="164891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36854" y="762835"/>
            <a:ext cx="607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Ann. Rev. </a:t>
            </a:r>
            <a:r>
              <a:rPr lang="en-US" sz="1600" dirty="0" err="1" smtClean="0"/>
              <a:t>Nucl</a:t>
            </a:r>
            <a:r>
              <a:rPr lang="en-US" sz="1600" dirty="0" smtClean="0"/>
              <a:t> Part (60) 2010 F. </a:t>
            </a:r>
            <a:r>
              <a:rPr lang="en-US" sz="1600" dirty="0" err="1" smtClean="0"/>
              <a:t>Gelis</a:t>
            </a:r>
            <a:r>
              <a:rPr lang="en-US" sz="1600" dirty="0" smtClean="0"/>
              <a:t> et al., , arXiv:1002.0333)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4318000" y="1125416"/>
            <a:ext cx="46537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Method of including </a:t>
            </a:r>
            <a:r>
              <a:rPr lang="en-US" sz="2200" b="1" dirty="0" smtClean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non-linear </a:t>
            </a:r>
            <a:r>
              <a:rPr lang="en-US" sz="2200" dirty="0" smtClean="0"/>
              <a:t>effects  </a:t>
            </a:r>
            <a:r>
              <a:rPr lang="en-US" dirty="0" smtClean="0"/>
              <a:t>(</a:t>
            </a:r>
            <a:r>
              <a:rPr lang="en-US" dirty="0" err="1" smtClean="0"/>
              <a:t>McLerran</a:t>
            </a:r>
            <a:r>
              <a:rPr lang="en-US" dirty="0" smtClean="0"/>
              <a:t>, </a:t>
            </a:r>
            <a:r>
              <a:rPr lang="en-US" dirty="0" err="1" smtClean="0"/>
              <a:t>Venugopalan</a:t>
            </a:r>
            <a:r>
              <a:rPr lang="en-US" dirty="0" smtClean="0"/>
              <a:t>)</a:t>
            </a:r>
            <a:endParaRPr lang="en-US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Small coupling, high gluon densities</a:t>
            </a:r>
            <a:endParaRPr lang="en-US" sz="220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BK/JMWLK equations lead to a Saturation Scale Q</a:t>
            </a:r>
            <a:r>
              <a:rPr lang="en-US" sz="2200" baseline="-2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sz="2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09" y="5617285"/>
            <a:ext cx="90173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At Q</a:t>
            </a:r>
            <a:r>
              <a:rPr lang="en-US" sz="2400" b="1" baseline="-25000" dirty="0" smtClean="0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 gluon emission balances the recombination</a:t>
            </a:r>
          </a:p>
          <a:p>
            <a:pPr algn="ctr"/>
            <a:r>
              <a:rPr lang="en-US" sz="2400" b="1" dirty="0" smtClean="0">
                <a:sym typeface="Wingdings"/>
              </a:rPr>
              <a:t>Strongly </a:t>
            </a:r>
            <a:r>
              <a:rPr lang="en-US" sz="2400" b="1" dirty="0" smtClean="0">
                <a:solidFill>
                  <a:srgbClr val="3366FF"/>
                </a:solidFill>
                <a:sym typeface="Wingdings"/>
              </a:rPr>
              <a:t>correlated </a:t>
            </a:r>
            <a:r>
              <a:rPr lang="en-US" sz="2400" b="1" dirty="0" err="1" smtClean="0">
                <a:sym typeface="Wingdings"/>
              </a:rPr>
              <a:t>gluonic</a:t>
            </a:r>
            <a:r>
              <a:rPr lang="en-US" sz="2400" b="1" dirty="0" smtClean="0">
                <a:sym typeface="Wingdings"/>
              </a:rPr>
              <a:t> system at high energy (low-x)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sym typeface="Wingdings"/>
              </a:rPr>
              <a:t>Universal?</a:t>
            </a:r>
            <a:r>
              <a:rPr lang="en-US" sz="2400" b="1" dirty="0" smtClean="0">
                <a:solidFill>
                  <a:srgbClr val="93A299"/>
                </a:solidFill>
                <a:sym typeface="Wingdings"/>
              </a:rPr>
              <a:t> Color Glass Condensate ??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98" y="4399521"/>
            <a:ext cx="1403412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743" y="4383449"/>
            <a:ext cx="1749773" cy="806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698" y="3355252"/>
            <a:ext cx="1403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QCD</a:t>
            </a:r>
          </a:p>
          <a:p>
            <a:r>
              <a:rPr lang="en-US" dirty="0" smtClean="0"/>
              <a:t>BFKL:</a:t>
            </a:r>
          </a:p>
          <a:p>
            <a:r>
              <a:rPr lang="en-US" dirty="0" smtClean="0"/>
              <a:t> gluon </a:t>
            </a:r>
          </a:p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42744" y="3270587"/>
            <a:ext cx="1762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Nonlinear QCD</a:t>
            </a:r>
          </a:p>
          <a:p>
            <a:r>
              <a:rPr lang="en-US" dirty="0" smtClean="0"/>
              <a:t>BK/JMWLK gluon recombination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58265" y="3270587"/>
            <a:ext cx="1630510" cy="1919307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71760" y="3270587"/>
            <a:ext cx="1733715" cy="191930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97671" y="4329381"/>
            <a:ext cx="87716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DGLAP</a:t>
            </a:r>
            <a:endParaRPr lang="en-US" sz="1600" dirty="0">
              <a:solidFill>
                <a:srgbClr val="8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97671" y="4216230"/>
            <a:ext cx="877163" cy="0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86642" y="3355252"/>
            <a:ext cx="0" cy="742447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35207" y="3635114"/>
            <a:ext cx="69021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BFKL</a:t>
            </a:r>
            <a:endParaRPr lang="en-US" sz="1600" dirty="0">
              <a:solidFill>
                <a:srgbClr val="80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086642" y="1832672"/>
            <a:ext cx="0" cy="1416403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35207" y="2585248"/>
            <a:ext cx="123353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BK/JMWLK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65" y="5329093"/>
            <a:ext cx="9144000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a higher energy e-p collider than HERA! </a:t>
            </a:r>
          </a:p>
          <a:p>
            <a:pPr marL="342900" indent="-342900" algn="ctr">
              <a:buFont typeface="Wingdings" charset="0"/>
              <a:buChar char="è"/>
            </a:pPr>
            <a:r>
              <a:rPr lang="en-US" sz="2400" dirty="0" smtClean="0">
                <a:solidFill>
                  <a:srgbClr val="66FFFF"/>
                </a:solidFill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arge </a:t>
            </a:r>
            <a:r>
              <a:rPr lang="en-US" sz="2400" dirty="0" smtClean="0">
                <a:solidFill>
                  <a:srgbClr val="66FFFF"/>
                </a:solidFill>
                <a:sym typeface="Wingdings"/>
              </a:rPr>
              <a:t>H</a:t>
            </a:r>
            <a:r>
              <a:rPr lang="en-US" sz="2400" dirty="0" smtClean="0">
                <a:sym typeface="Wingdings"/>
              </a:rPr>
              <a:t>adron </a:t>
            </a:r>
            <a:r>
              <a:rPr lang="en-US" sz="2400" dirty="0" smtClean="0">
                <a:solidFill>
                  <a:srgbClr val="66FFFF"/>
                </a:solidFill>
                <a:sym typeface="Wingdings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lectron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66FFFF"/>
                </a:solidFill>
                <a:sym typeface="Wingdings"/>
              </a:rPr>
              <a:t>C</a:t>
            </a:r>
            <a:r>
              <a:rPr lang="en-US" sz="2400" dirty="0" smtClean="0">
                <a:sym typeface="Wingdings"/>
              </a:rPr>
              <a:t>ollider (</a:t>
            </a:r>
            <a:r>
              <a:rPr lang="en-US" sz="2400" dirty="0" err="1" smtClean="0">
                <a:solidFill>
                  <a:srgbClr val="66FFFF"/>
                </a:solidFill>
                <a:sym typeface="Wingdings"/>
              </a:rPr>
              <a:t>LHeC</a:t>
            </a:r>
            <a:r>
              <a:rPr lang="en-US" sz="2400" dirty="0" smtClean="0">
                <a:sym typeface="Wingdings"/>
              </a:rPr>
              <a:t>)</a:t>
            </a:r>
            <a:endParaRPr lang="en-US" sz="2400" dirty="0" smtClean="0">
              <a:solidFill>
                <a:srgbClr val="FF0080"/>
              </a:solidFill>
            </a:endParaRPr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Nuclei: naturally enhance the densities of </a:t>
            </a:r>
            <a:r>
              <a:rPr lang="en-US" sz="2000" dirty="0" err="1" smtClean="0">
                <a:solidFill>
                  <a:srgbClr val="FFFF00"/>
                </a:solidFill>
                <a:sym typeface="Wingdings"/>
              </a:rPr>
              <a:t>partonic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 matter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Why not use Nuclear DIS at high energy?</a:t>
            </a:r>
          </a:p>
        </p:txBody>
      </p:sp>
    </p:spTree>
    <p:extLst>
      <p:ext uri="{BB962C8B-B14F-4D97-AF65-F5344CB8AC3E}">
        <p14:creationId xmlns:p14="http://schemas.microsoft.com/office/powerpoint/2010/main" val="403915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5129"/>
            <a:ext cx="4267200" cy="187147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Good momentum resolution over wide range, -3&lt;</a:t>
            </a:r>
            <a:r>
              <a:rPr lang="el-GR" dirty="0" smtClean="0"/>
              <a:t>η</a:t>
            </a:r>
            <a:r>
              <a:rPr lang="en-US" dirty="0" smtClean="0"/>
              <a:t>&lt;+4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GEM tracker</a:t>
            </a:r>
            <a:r>
              <a:rPr lang="en-US" dirty="0" smtClean="0"/>
              <a:t> for forward region</a:t>
            </a:r>
          </a:p>
          <a:p>
            <a:pPr lvl="1"/>
            <a:r>
              <a:rPr lang="en-US" dirty="0" smtClean="0"/>
              <a:t>d(r</a:t>
            </a:r>
            <a:r>
              <a:rPr lang="el-GR" dirty="0" smtClean="0"/>
              <a:t>φ</a:t>
            </a:r>
            <a:r>
              <a:rPr lang="en-US" dirty="0" smtClean="0"/>
              <a:t>) = 100 </a:t>
            </a:r>
            <a:r>
              <a:rPr lang="el-GR" dirty="0" smtClean="0"/>
              <a:t>μ</a:t>
            </a:r>
            <a:r>
              <a:rPr lang="en-US" dirty="0" smtClean="0"/>
              <a:t>m; 50 </a:t>
            </a:r>
            <a:r>
              <a:rPr lang="el-GR" dirty="0" smtClean="0"/>
              <a:t>μ</a:t>
            </a:r>
            <a:r>
              <a:rPr lang="en-US" dirty="0" smtClean="0"/>
              <a:t>m for very forward region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GEM-based TPC </a:t>
            </a:r>
            <a:r>
              <a:rPr lang="en-US" dirty="0" smtClean="0"/>
              <a:t>for barrel region</a:t>
            </a:r>
          </a:p>
          <a:p>
            <a:pPr lvl="1"/>
            <a:r>
              <a:rPr lang="en-US" dirty="0" smtClean="0"/>
              <a:t>10</a:t>
            </a:r>
            <a:r>
              <a:rPr lang="el-GR" dirty="0" smtClean="0"/>
              <a:t>μ</a:t>
            </a:r>
            <a:r>
              <a:rPr lang="en-US" dirty="0" smtClean="0"/>
              <a:t>s max drift time and no-gate needed</a:t>
            </a:r>
          </a:p>
          <a:p>
            <a:pPr lvl="1"/>
            <a:r>
              <a:rPr lang="en-US" dirty="0" smtClean="0"/>
              <a:t>Thin support structure using </a:t>
            </a:r>
            <a:r>
              <a:rPr lang="en-US" dirty="0" err="1" smtClean="0"/>
              <a:t>fibre</a:t>
            </a:r>
            <a:r>
              <a:rPr lang="en-US" dirty="0" smtClean="0"/>
              <a:t>-reinforced polymer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system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914400" y="3354973"/>
            <a:ext cx="6351159" cy="3198227"/>
            <a:chOff x="738372" y="3200400"/>
            <a:chExt cx="6351159" cy="3198227"/>
          </a:xfrm>
        </p:grpSpPr>
        <p:grpSp>
          <p:nvGrpSpPr>
            <p:cNvPr id="9" name="Group 8"/>
            <p:cNvGrpSpPr/>
            <p:nvPr/>
          </p:nvGrpSpPr>
          <p:grpSpPr>
            <a:xfrm>
              <a:off x="1828800" y="3826877"/>
              <a:ext cx="5260731" cy="2571750"/>
              <a:chOff x="2057400" y="2819400"/>
              <a:chExt cx="5260731" cy="257175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57400" y="2819400"/>
                <a:ext cx="5260731" cy="257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489331" y="4324350"/>
                <a:ext cx="177452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Additional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dp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/p term: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dp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/p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Lucida Sans Unicode"/>
                    <a:cs typeface="Lucida Sans Unicode"/>
                  </a:rPr>
                  <a:t>≲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3% for 1&lt;</a:t>
                </a:r>
                <a:r>
                  <a:rPr lang="el-GR" sz="1400" dirty="0" smtClean="0">
                    <a:solidFill>
                      <a:srgbClr val="000000"/>
                    </a:solidFill>
                  </a:rPr>
                  <a:t>η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&lt;3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dp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/p~10% for </a:t>
                </a:r>
                <a:r>
                  <a:rPr lang="el-GR" sz="1400" dirty="0" smtClean="0">
                    <a:solidFill>
                      <a:srgbClr val="000000"/>
                    </a:solidFill>
                  </a:rPr>
                  <a:t>η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=4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3468077" y="3831273"/>
              <a:ext cx="1456592" cy="2442"/>
            </a:xfrm>
            <a:prstGeom prst="straightConnector1">
              <a:avLst/>
            </a:prstGeom>
            <a:ln w="19050">
              <a:solidFill>
                <a:srgbClr val="4D4D4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737849" y="3200400"/>
              <a:ext cx="1009892" cy="584775"/>
            </a:xfrm>
            <a:prstGeom prst="rect">
              <a:avLst/>
            </a:prstGeom>
            <a:ln w="190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TPC</a:t>
              </a:r>
            </a:p>
            <a:p>
              <a:pPr algn="ct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Kinematic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590800" y="3750677"/>
              <a:ext cx="0" cy="1278523"/>
            </a:xfrm>
            <a:prstGeom prst="line">
              <a:avLst/>
            </a:prstGeom>
            <a:ln w="19050"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3470031" y="3200400"/>
              <a:ext cx="3219938" cy="1828800"/>
              <a:chOff x="3470031" y="3731139"/>
              <a:chExt cx="3219938" cy="76786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3470031" y="3737000"/>
                <a:ext cx="0" cy="762000"/>
              </a:xfrm>
              <a:prstGeom prst="line">
                <a:avLst/>
              </a:prstGeom>
              <a:ln w="19050">
                <a:solidFill>
                  <a:srgbClr val="4D4D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931508" y="3756539"/>
                <a:ext cx="1" cy="304800"/>
              </a:xfrm>
              <a:prstGeom prst="line">
                <a:avLst/>
              </a:prstGeom>
              <a:ln w="19050">
                <a:solidFill>
                  <a:srgbClr val="4D4D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689969" y="3731139"/>
                <a:ext cx="0" cy="685800"/>
              </a:xfrm>
              <a:prstGeom prst="line">
                <a:avLst/>
              </a:prstGeom>
              <a:ln w="19050">
                <a:solidFill>
                  <a:srgbClr val="4D4D4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/>
            <p:cNvCxnSpPr/>
            <p:nvPr/>
          </p:nvCxnSpPr>
          <p:spPr>
            <a:xfrm>
              <a:off x="2573215" y="3826876"/>
              <a:ext cx="898769" cy="0"/>
            </a:xfrm>
            <a:prstGeom prst="straightConnector1">
              <a:avLst/>
            </a:prstGeom>
            <a:ln w="19050">
              <a:solidFill>
                <a:srgbClr val="4D4D4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209800" y="3200400"/>
              <a:ext cx="1255665" cy="584775"/>
            </a:xfrm>
            <a:prstGeom prst="rect">
              <a:avLst/>
            </a:prstGeom>
            <a:ln w="190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e-going GEM</a:t>
              </a:r>
            </a:p>
            <a:p>
              <a:pPr algn="ct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Electron ID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4953000" y="3829808"/>
              <a:ext cx="1729154" cy="1953"/>
            </a:xfrm>
            <a:prstGeom prst="straightConnector1">
              <a:avLst/>
            </a:prstGeom>
            <a:ln w="19050">
              <a:solidFill>
                <a:srgbClr val="4D4D4D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181600" y="3200400"/>
              <a:ext cx="1260473" cy="584775"/>
            </a:xfrm>
            <a:prstGeom prst="rect">
              <a:avLst/>
            </a:prstGeom>
            <a:ln w="1905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/>
                  </a:solidFill>
                </a:rPr>
                <a:t>h-going GEM</a:t>
              </a:r>
            </a:p>
            <a:p>
              <a:pPr algn="ct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Hadron PID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762000" y="3505200"/>
              <a:ext cx="5943600" cy="0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738372" y="3200400"/>
              <a:ext cx="14714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/>
                  </a:solidFill>
                </a:rPr>
                <a:t>Main detector:</a:t>
              </a:r>
            </a:p>
            <a:p>
              <a:pPr algn="r"/>
              <a:r>
                <a:rPr lang="en-US" sz="1600" dirty="0" smtClean="0">
                  <a:solidFill>
                    <a:schemeClr val="accent5">
                      <a:lumMod val="50000"/>
                    </a:schemeClr>
                  </a:solidFill>
                </a:rPr>
                <a:t>Driving factor:</a:t>
              </a:r>
              <a:endParaRPr lang="en-US" sz="1600" dirty="0" smtClean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953000" y="304800"/>
            <a:ext cx="4191000" cy="2590800"/>
            <a:chOff x="4953000" y="0"/>
            <a:chExt cx="4191000" cy="259080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0"/>
              <a:ext cx="4191000" cy="229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4953000" y="1978223"/>
              <a:ext cx="26929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u="sng" dirty="0" smtClean="0"/>
                <a:t>LEGS-TPC, Geronimo, 2005</a:t>
              </a:r>
              <a:endParaRPr lang="en-US" u="sng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53000" y="2283023"/>
              <a:ext cx="33365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LEGS: Laser Electron Gamma Source @ BNL</a:t>
              </a:r>
              <a:endParaRPr lang="en-US" sz="14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819400" y="1600200"/>
            <a:ext cx="3810000" cy="1676400"/>
            <a:chOff x="2819400" y="1371600"/>
            <a:chExt cx="3810000" cy="16764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819400" y="3048000"/>
              <a:ext cx="381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4800600" y="1371600"/>
              <a:ext cx="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8229600" y="762000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83600"/>
                </a:solidFill>
              </a:rPr>
              <a:t>GEM</a:t>
            </a:r>
            <a:endParaRPr lang="en-US" dirty="0">
              <a:solidFill>
                <a:srgbClr val="683600"/>
              </a:solidFill>
            </a:endParaRPr>
          </a:p>
        </p:txBody>
      </p:sp>
      <p:sp>
        <p:nvSpPr>
          <p:cNvPr id="60" name="Left Arrow 59"/>
          <p:cNvSpPr/>
          <p:nvPr/>
        </p:nvSpPr>
        <p:spPr>
          <a:xfrm>
            <a:off x="7156938" y="4140200"/>
            <a:ext cx="1758462" cy="6858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dp</a:t>
            </a:r>
            <a:r>
              <a:rPr lang="en-US" dirty="0" smtClean="0"/>
              <a:t>/p~1%×p</a:t>
            </a:r>
            <a:endParaRPr lang="en-US" dirty="0"/>
          </a:p>
        </p:txBody>
      </p:sp>
      <p:sp>
        <p:nvSpPr>
          <p:cNvPr id="61" name="Left Arrow 60"/>
          <p:cNvSpPr/>
          <p:nvPr/>
        </p:nvSpPr>
        <p:spPr>
          <a:xfrm>
            <a:off x="7178430" y="5449277"/>
            <a:ext cx="1736970" cy="6858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dp</a:t>
            </a:r>
            <a:r>
              <a:rPr lang="en-US" sz="1600" dirty="0" smtClean="0"/>
              <a:t>/p~0.1%×p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5237751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EM Calorimeter</a:t>
            </a:r>
          </a:p>
          <a:p>
            <a:pPr lvl="1"/>
            <a:r>
              <a:rPr lang="en-US" dirty="0" smtClean="0"/>
              <a:t>Measure electrons and photons</a:t>
            </a:r>
          </a:p>
          <a:p>
            <a:pPr lvl="1"/>
            <a:r>
              <a:rPr lang="en-US" dirty="0" smtClean="0"/>
              <a:t>e-going: PbWO</a:t>
            </a:r>
            <a:r>
              <a:rPr lang="en-US" baseline="-25000" dirty="0" smtClean="0"/>
              <a:t>4</a:t>
            </a:r>
            <a:r>
              <a:rPr lang="en-US" dirty="0" smtClean="0"/>
              <a:t> crystal calorimeter, </a:t>
            </a:r>
            <a:r>
              <a:rPr lang="en-US" dirty="0" err="1" smtClean="0"/>
              <a:t>dE</a:t>
            </a:r>
            <a:r>
              <a:rPr lang="en-US" dirty="0" smtClean="0"/>
              <a:t>/E~1.5%/√E</a:t>
            </a:r>
          </a:p>
          <a:p>
            <a:pPr lvl="1"/>
            <a:r>
              <a:rPr lang="en-US" dirty="0" smtClean="0"/>
              <a:t>Barrel and h-going: W- and </a:t>
            </a:r>
            <a:r>
              <a:rPr lang="en-US" dirty="0" err="1" smtClean="0"/>
              <a:t>Pb-scint</a:t>
            </a:r>
            <a:r>
              <a:rPr lang="en-US" dirty="0" smtClean="0"/>
              <a:t>. sampling calorimeter, </a:t>
            </a:r>
            <a:r>
              <a:rPr lang="en-US" dirty="0" err="1" smtClean="0"/>
              <a:t>dE</a:t>
            </a:r>
            <a:r>
              <a:rPr lang="en-US" dirty="0" smtClean="0"/>
              <a:t>/E~12%/√E</a:t>
            </a:r>
          </a:p>
          <a:p>
            <a:r>
              <a:rPr lang="en-US" dirty="0" smtClean="0"/>
              <a:t>Hadron Calorimeter</a:t>
            </a:r>
          </a:p>
          <a:p>
            <a:pPr lvl="1"/>
            <a:r>
              <a:rPr lang="en-US" dirty="0" smtClean="0"/>
              <a:t>Cover -1&lt;</a:t>
            </a:r>
            <a:r>
              <a:rPr lang="el-GR" dirty="0" smtClean="0"/>
              <a:t>η</a:t>
            </a:r>
            <a:r>
              <a:rPr lang="en-US" dirty="0" smtClean="0"/>
              <a:t>&lt;+5, great for ID diffractive events</a:t>
            </a:r>
          </a:p>
          <a:p>
            <a:pPr lvl="1"/>
            <a:r>
              <a:rPr lang="en-US" dirty="0" smtClean="0"/>
              <a:t>Also serve as magnetic field return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DNP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Calorimeters</a:t>
            </a:r>
            <a:br>
              <a:rPr lang="en-US" dirty="0" smtClean="0"/>
            </a:br>
            <a:r>
              <a:rPr lang="en-US" sz="1800" dirty="0" smtClean="0"/>
              <a:t>More detail: CG.00002  John Haggerty </a:t>
            </a:r>
            <a:endParaRPr lang="en-US" sz="1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85922" y="1219200"/>
            <a:ext cx="4858078" cy="2209800"/>
            <a:chOff x="4285922" y="1143000"/>
            <a:chExt cx="4858078" cy="22098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5922" y="1447800"/>
              <a:ext cx="485807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257800" y="1143000"/>
              <a:ext cx="3094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Electron purity after </a:t>
              </a:r>
              <a:r>
                <a:rPr lang="en-US" dirty="0" err="1" smtClean="0">
                  <a:solidFill>
                    <a:srgbClr val="000000"/>
                  </a:solidFill>
                </a:rPr>
                <a:t>EMCal</a:t>
              </a:r>
              <a:r>
                <a:rPr lang="en-US" dirty="0" smtClean="0">
                  <a:solidFill>
                    <a:srgbClr val="000000"/>
                  </a:solidFill>
                </a:rPr>
                <a:t> PID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191000" y="2133600"/>
            <a:ext cx="0" cy="266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91000" y="3581400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26607" y="3581400"/>
            <a:ext cx="4693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 diffractive events using ePHENIX calorimeters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243598" y="3962400"/>
            <a:ext cx="2614402" cy="2726303"/>
            <a:chOff x="4343400" y="3962400"/>
            <a:chExt cx="2614402" cy="2726303"/>
          </a:xfrm>
        </p:grpSpPr>
        <p:grpSp>
          <p:nvGrpSpPr>
            <p:cNvPr id="20" name="Group 19"/>
            <p:cNvGrpSpPr/>
            <p:nvPr/>
          </p:nvGrpSpPr>
          <p:grpSpPr>
            <a:xfrm>
              <a:off x="4355123" y="4246631"/>
              <a:ext cx="2602679" cy="2442072"/>
              <a:chOff x="4355123" y="4094231"/>
              <a:chExt cx="2602679" cy="2442072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55123" y="4094231"/>
                <a:ext cx="2286000" cy="2442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43600" y="5638800"/>
                <a:ext cx="1014202" cy="439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4343400" y="3962400"/>
              <a:ext cx="2565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dirty="0" smtClean="0">
                  <a:solidFill>
                    <a:srgbClr val="000000"/>
                  </a:solidFill>
                </a:rPr>
                <a:t>η</a:t>
              </a:r>
              <a:r>
                <a:rPr lang="en-US" sz="1400" dirty="0" smtClean="0">
                  <a:solidFill>
                    <a:srgbClr val="000000"/>
                  </a:solidFill>
                </a:rPr>
                <a:t> of most forward going particle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81800" y="3962400"/>
            <a:ext cx="2362200" cy="2743200"/>
            <a:chOff x="6781800" y="3962400"/>
            <a:chExt cx="2362200" cy="2743200"/>
          </a:xfrm>
        </p:grpSpPr>
        <p:grpSp>
          <p:nvGrpSpPr>
            <p:cNvPr id="21" name="Group 20"/>
            <p:cNvGrpSpPr/>
            <p:nvPr/>
          </p:nvGrpSpPr>
          <p:grpSpPr>
            <a:xfrm>
              <a:off x="6781800" y="4255676"/>
              <a:ext cx="2286000" cy="2449924"/>
              <a:chOff x="6781800" y="4103276"/>
              <a:chExt cx="2286000" cy="2449924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103276"/>
                <a:ext cx="2286000" cy="24499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239000" y="4724400"/>
                <a:ext cx="914400" cy="418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7186476" y="3962400"/>
              <a:ext cx="1957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Eff./Purity with </a:t>
              </a:r>
              <a:r>
                <a:rPr lang="el-GR" sz="1400" dirty="0" smtClean="0">
                  <a:solidFill>
                    <a:srgbClr val="000000"/>
                  </a:solidFill>
                </a:rPr>
                <a:t>η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MAX</a:t>
              </a:r>
              <a:r>
                <a:rPr lang="en-US" sz="1400" dirty="0" smtClean="0">
                  <a:solidFill>
                    <a:srgbClr val="000000"/>
                  </a:solidFill>
                </a:rPr>
                <a:t> cut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364932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Hadron PID Overview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515135" y="1524000"/>
            <a:ext cx="3628865" cy="2438400"/>
            <a:chOff x="5515135" y="1600200"/>
            <a:chExt cx="3628865" cy="2438400"/>
          </a:xfrm>
        </p:grpSpPr>
        <p:grpSp>
          <p:nvGrpSpPr>
            <p:cNvPr id="27" name="Group 26"/>
            <p:cNvGrpSpPr/>
            <p:nvPr/>
          </p:nvGrpSpPr>
          <p:grpSpPr>
            <a:xfrm>
              <a:off x="5515135" y="1828800"/>
              <a:ext cx="3628865" cy="2209800"/>
              <a:chOff x="5515135" y="4419600"/>
              <a:chExt cx="3628865" cy="22098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515135" y="4419600"/>
                <a:ext cx="3628865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ounded Rectangular Callout 19"/>
              <p:cNvSpPr/>
              <p:nvPr/>
            </p:nvSpPr>
            <p:spPr>
              <a:xfrm>
                <a:off x="6019800" y="5486400"/>
                <a:ext cx="1447800" cy="533400"/>
              </a:xfrm>
              <a:prstGeom prst="wedgeRoundRectCallout">
                <a:avLst>
                  <a:gd name="adj1" fmla="val 61175"/>
                  <a:gd name="adj2" fmla="val 44970"/>
                  <a:gd name="adj3" fmla="val 16667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Hadron PID Coverage</a:t>
                </a:r>
                <a:endParaRPr lang="en-US" sz="1600" dirty="0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6019800" y="1600200"/>
              <a:ext cx="26216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Detector coverage for hadron PID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381000" y="1066800"/>
            <a:ext cx="6376164" cy="3352800"/>
            <a:chOff x="-381000" y="3657600"/>
            <a:chExt cx="6376164" cy="3352800"/>
          </a:xfrm>
        </p:grpSpPr>
        <p:grpSp>
          <p:nvGrpSpPr>
            <p:cNvPr id="18" name="Group 17"/>
            <p:cNvGrpSpPr/>
            <p:nvPr/>
          </p:nvGrpSpPr>
          <p:grpSpPr>
            <a:xfrm>
              <a:off x="-381000" y="3657600"/>
              <a:ext cx="6376164" cy="3352800"/>
              <a:chOff x="2445997" y="3429000"/>
              <a:chExt cx="6376164" cy="33528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445997" y="3505200"/>
                <a:ext cx="5711668" cy="3276600"/>
                <a:chOff x="2590800" y="3352800"/>
                <a:chExt cx="5711668" cy="327660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590800" y="3352800"/>
                  <a:ext cx="5711668" cy="3276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" name="Group 7"/>
                <p:cNvGrpSpPr/>
                <p:nvPr/>
              </p:nvGrpSpPr>
              <p:grpSpPr>
                <a:xfrm>
                  <a:off x="5539682" y="4956074"/>
                  <a:ext cx="360996" cy="369332"/>
                  <a:chOff x="1032997" y="1514470"/>
                  <a:chExt cx="360996" cy="369332"/>
                </a:xfrm>
              </p:grpSpPr>
              <p:sp>
                <p:nvSpPr>
                  <p:cNvPr id="9" name="Explosion 2 8"/>
                  <p:cNvSpPr/>
                  <p:nvPr/>
                </p:nvSpPr>
                <p:spPr>
                  <a:xfrm>
                    <a:off x="1066800" y="1524000"/>
                    <a:ext cx="304800" cy="304800"/>
                  </a:xfrm>
                  <a:prstGeom prst="irregularSeal2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1032997" y="1514470"/>
                    <a:ext cx="360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IP</a:t>
                    </a:r>
                    <a:endParaRPr lang="en-US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1" name="Right Arrow 10"/>
                <p:cNvSpPr/>
                <p:nvPr/>
              </p:nvSpPr>
              <p:spPr>
                <a:xfrm rot="21299713">
                  <a:off x="3723437" y="4919354"/>
                  <a:ext cx="686578" cy="762000"/>
                </a:xfrm>
                <a:prstGeom prst="rightArrow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p</a:t>
                  </a:r>
                  <a:endParaRPr lang="en-US" dirty="0"/>
                </a:p>
              </p:txBody>
            </p:sp>
            <p:sp>
              <p:nvSpPr>
                <p:cNvPr id="12" name="Left Arrow 11"/>
                <p:cNvSpPr/>
                <p:nvPr/>
              </p:nvSpPr>
              <p:spPr>
                <a:xfrm rot="21299713">
                  <a:off x="7716659" y="4672250"/>
                  <a:ext cx="579653" cy="543641"/>
                </a:xfrm>
                <a:prstGeom prst="leftArrow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e</a:t>
                  </a:r>
                  <a:r>
                    <a:rPr lang="en-US" baseline="30000" dirty="0" smtClean="0"/>
                    <a:t>-</a:t>
                  </a:r>
                  <a:endParaRPr lang="en-US" dirty="0"/>
                </a:p>
              </p:txBody>
            </p:sp>
          </p:grpSp>
          <p:sp>
            <p:nvSpPr>
              <p:cNvPr id="15" name="Rounded Rectangular Callout 14"/>
              <p:cNvSpPr/>
              <p:nvPr/>
            </p:nvSpPr>
            <p:spPr>
              <a:xfrm>
                <a:off x="3810000" y="3962400"/>
                <a:ext cx="1447800" cy="533400"/>
              </a:xfrm>
              <a:prstGeom prst="wedgeRoundRectCallout">
                <a:avLst>
                  <a:gd name="adj1" fmla="val 48353"/>
                  <a:gd name="adj2" fmla="val 84927"/>
                  <a:gd name="adj3" fmla="val 1666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DIRC</a:t>
                </a:r>
              </a:p>
              <a:p>
                <a:pPr algn="ctr"/>
                <a:r>
                  <a:rPr lang="en-US" sz="1600" dirty="0" smtClean="0"/>
                  <a:t>-1.2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</a:t>
                </a:r>
                <a:r>
                  <a:rPr lang="el-GR" sz="1600" dirty="0" smtClean="0">
                    <a:latin typeface="Lucida Sans Unicode"/>
                    <a:cs typeface="Lucida Sans Unicode"/>
                  </a:rPr>
                  <a:t>η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&lt;+1</a:t>
                </a:r>
                <a:endParaRPr lang="en-US" sz="1600" dirty="0"/>
              </a:p>
            </p:txBody>
          </p:sp>
          <p:sp>
            <p:nvSpPr>
              <p:cNvPr id="16" name="Rounded Rectangular Callout 15"/>
              <p:cNvSpPr/>
              <p:nvPr/>
            </p:nvSpPr>
            <p:spPr>
              <a:xfrm>
                <a:off x="5257800" y="3962400"/>
                <a:ext cx="1219200" cy="533400"/>
              </a:xfrm>
              <a:prstGeom prst="wedgeRoundRectCallout">
                <a:avLst>
                  <a:gd name="adj1" fmla="val 76080"/>
                  <a:gd name="adj2" fmla="val -15867"/>
                  <a:gd name="adj3" fmla="val 1666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Gas RICH</a:t>
                </a:r>
              </a:p>
              <a:p>
                <a:pPr algn="ctr"/>
                <a:r>
                  <a:rPr lang="en-US" sz="1600" dirty="0" smtClean="0"/>
                  <a:t>1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</a:t>
                </a:r>
                <a:r>
                  <a:rPr lang="el-GR" sz="1600" dirty="0" smtClean="0">
                    <a:latin typeface="Lucida Sans Unicode"/>
                    <a:cs typeface="Lucida Sans Unicode"/>
                  </a:rPr>
                  <a:t>η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&lt;4</a:t>
                </a:r>
                <a:endParaRPr lang="en-US" sz="1600" dirty="0" smtClean="0"/>
              </a:p>
            </p:txBody>
          </p:sp>
          <p:sp>
            <p:nvSpPr>
              <p:cNvPr id="17" name="Rounded Rectangular Callout 16"/>
              <p:cNvSpPr/>
              <p:nvPr/>
            </p:nvSpPr>
            <p:spPr>
              <a:xfrm>
                <a:off x="7398997" y="3429000"/>
                <a:ext cx="1423164" cy="533400"/>
              </a:xfrm>
              <a:prstGeom prst="wedgeRoundRectCallout">
                <a:avLst>
                  <a:gd name="adj1" fmla="val -44822"/>
                  <a:gd name="adj2" fmla="val 74397"/>
                  <a:gd name="adj3" fmla="val 1666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Aerogel RICH</a:t>
                </a:r>
              </a:p>
              <a:p>
                <a:pPr algn="ctr"/>
                <a:r>
                  <a:rPr lang="en-US" sz="1600" dirty="0" smtClean="0"/>
                  <a:t>1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</a:t>
                </a:r>
                <a:r>
                  <a:rPr lang="el-GR" sz="1600" dirty="0" smtClean="0">
                    <a:latin typeface="Lucida Sans Unicode"/>
                    <a:cs typeface="Lucida Sans Unicode"/>
                  </a:rPr>
                  <a:t>η</a:t>
                </a:r>
                <a:r>
                  <a:rPr lang="en-US" sz="1600" dirty="0" smtClean="0">
                    <a:latin typeface="Lucida Sans Unicode"/>
                    <a:cs typeface="Lucida Sans Unicode"/>
                  </a:rPr>
                  <a:t>&lt;2</a:t>
                </a:r>
                <a:endParaRPr lang="en-US" sz="1600" dirty="0" smtClean="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667000" y="4953000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TPC</a:t>
              </a:r>
              <a:endParaRPr lang="en-US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8913" y="4953000"/>
              <a:ext cx="729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GEMs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7800" y="5181600"/>
              <a:ext cx="7553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eGEM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38600" y="5420380"/>
              <a:ext cx="6594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172E1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RICH</a:t>
              </a:r>
            </a:p>
            <a:p>
              <a:r>
                <a:rPr lang="en-US" sz="1400" dirty="0" smtClean="0">
                  <a:solidFill>
                    <a:srgbClr val="172E1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Mirror</a:t>
              </a:r>
              <a:endParaRPr lang="en-US" sz="1400" dirty="0">
                <a:solidFill>
                  <a:srgbClr val="172E1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267200"/>
            <a:ext cx="4038600" cy="2057400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DIRC 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BaBar</a:t>
            </a:r>
            <a:r>
              <a:rPr lang="en-US" dirty="0" smtClean="0"/>
              <a:t> DIRC design plus compact readout</a:t>
            </a:r>
          </a:p>
          <a:p>
            <a:pPr lvl="1"/>
            <a:r>
              <a:rPr lang="en-US" dirty="0" smtClean="0"/>
              <a:t>Collaborate with TPC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for hadron ID in central barrel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Aerogel RICH</a:t>
            </a:r>
          </a:p>
          <a:p>
            <a:pPr lvl="1"/>
            <a:r>
              <a:rPr lang="en-US" dirty="0" smtClean="0"/>
              <a:t>Approximate focusing design as proposed by Belle-II</a:t>
            </a:r>
          </a:p>
          <a:p>
            <a:pPr lvl="1"/>
            <a:r>
              <a:rPr lang="en-US" dirty="0" smtClean="0"/>
              <a:t>Collaborate with gas RICH to cover </a:t>
            </a:r>
            <a:r>
              <a:rPr lang="en-US" sz="2400" dirty="0" smtClean="0"/>
              <a:t>1</a:t>
            </a:r>
            <a:r>
              <a:rPr lang="en-US" sz="2400" dirty="0" smtClean="0">
                <a:latin typeface="Lucida Sans Unicode"/>
                <a:cs typeface="Lucida Sans Unicode"/>
              </a:rPr>
              <a:t>&lt;</a:t>
            </a:r>
            <a:r>
              <a:rPr lang="el-GR" sz="2400" dirty="0" smtClean="0">
                <a:latin typeface="Lucida Sans Unicode"/>
                <a:cs typeface="Lucida Sans Unicode"/>
              </a:rPr>
              <a:t>η</a:t>
            </a:r>
            <a:r>
              <a:rPr lang="en-US" sz="2400" dirty="0" smtClean="0">
                <a:latin typeface="Lucida Sans Unicode"/>
                <a:cs typeface="Lucida Sans Unicode"/>
              </a:rPr>
              <a:t>&lt;2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Gas RICH: next slides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056701" y="1890677"/>
            <a:ext cx="2590800" cy="2106099"/>
            <a:chOff x="5056701" y="1890677"/>
            <a:chExt cx="2590800" cy="210609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056701" y="3996776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452024" y="1890677"/>
              <a:ext cx="6455" cy="20949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295400" y="4191000"/>
            <a:ext cx="2611426" cy="2103807"/>
            <a:chOff x="1447800" y="4191000"/>
            <a:chExt cx="2611426" cy="2103807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447800" y="4191000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038600" y="4191000"/>
              <a:ext cx="20626" cy="21038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038600" y="4038600"/>
            <a:ext cx="5111312" cy="2619375"/>
            <a:chOff x="4038600" y="4038600"/>
            <a:chExt cx="5111312" cy="2619375"/>
          </a:xfrm>
        </p:grpSpPr>
        <p:grpSp>
          <p:nvGrpSpPr>
            <p:cNvPr id="44" name="Group 43"/>
            <p:cNvGrpSpPr/>
            <p:nvPr/>
          </p:nvGrpSpPr>
          <p:grpSpPr>
            <a:xfrm>
              <a:off x="4038600" y="4038600"/>
              <a:ext cx="5111312" cy="2619375"/>
              <a:chOff x="4038600" y="4038600"/>
              <a:chExt cx="5111312" cy="261937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038600" y="4267200"/>
                <a:ext cx="5111312" cy="2390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876800" y="4038600"/>
                <a:ext cx="37681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</a:rPr>
                  <a:t>SIDIS x-Q</a:t>
                </a:r>
                <a:r>
                  <a:rPr lang="en-US" sz="1400" baseline="30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coverage with hadron PID in two z-bins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4491146" y="5032689"/>
              <a:ext cx="533400" cy="0"/>
            </a:xfrm>
            <a:prstGeom prst="line">
              <a:avLst/>
            </a:prstGeom>
            <a:ln w="44450" cmpd="dbl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024942" y="5025709"/>
              <a:ext cx="533400" cy="0"/>
            </a:xfrm>
            <a:prstGeom prst="line">
              <a:avLst/>
            </a:prstGeom>
            <a:ln w="44450" cmpd="dbl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97743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180" y="1117800"/>
            <a:ext cx="7610788" cy="5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simulation is on-going</a:t>
            </a:r>
            <a:br>
              <a:rPr lang="en-US" dirty="0" smtClean="0"/>
            </a:br>
            <a:r>
              <a:rPr lang="en-US" sz="2400" dirty="0" smtClean="0"/>
              <a:t>An event display for SIDIS @ x≈5×10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and 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=10 (GeV/c)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Integrated in PHENIX software framework</a:t>
            </a:r>
            <a:endParaRPr lang="en-US" baseline="30000" dirty="0"/>
          </a:p>
        </p:txBody>
      </p:sp>
      <p:sp>
        <p:nvSpPr>
          <p:cNvPr id="8" name="Right Arrow 7"/>
          <p:cNvSpPr/>
          <p:nvPr/>
        </p:nvSpPr>
        <p:spPr>
          <a:xfrm rot="21299713">
            <a:off x="101833" y="4081436"/>
            <a:ext cx="1599379" cy="762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p, 250 GeV/c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21299713">
            <a:off x="7619578" y="3533463"/>
            <a:ext cx="1503574" cy="543641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, 10 GeV/c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438400" y="3693112"/>
            <a:ext cx="827233" cy="300380"/>
          </a:xfrm>
          <a:prstGeom prst="wedgeRoundRectCallout">
            <a:avLst>
              <a:gd name="adj1" fmla="val 91366"/>
              <a:gd name="adj2" fmla="val 1214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 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212771" y="3992402"/>
            <a:ext cx="360996" cy="369332"/>
            <a:chOff x="1032997" y="1514470"/>
            <a:chExt cx="360996" cy="369332"/>
          </a:xfrm>
        </p:grpSpPr>
        <p:sp>
          <p:nvSpPr>
            <p:cNvPr id="11" name="Explosion 2 10"/>
            <p:cNvSpPr/>
            <p:nvPr/>
          </p:nvSpPr>
          <p:spPr>
            <a:xfrm>
              <a:off x="1066800" y="1524000"/>
              <a:ext cx="304800" cy="304800"/>
            </a:xfrm>
            <a:prstGeom prst="irregularSeal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32997" y="1514470"/>
              <a:ext cx="36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064924" y="3505200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TPC</a:t>
            </a:r>
            <a:endParaRPr lang="en-US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200" y="3581400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GEMs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4343400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EMCal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5000" y="3048000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172E1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Gas RICH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1669" y="2438400"/>
            <a:ext cx="747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Aerogel</a:t>
            </a:r>
          </a:p>
        </p:txBody>
      </p:sp>
      <p:sp>
        <p:nvSpPr>
          <p:cNvPr id="19" name="Rectangle 18"/>
          <p:cNvSpPr/>
          <p:nvPr/>
        </p:nvSpPr>
        <p:spPr>
          <a:xfrm rot="21231955">
            <a:off x="2112512" y="3368842"/>
            <a:ext cx="53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172E1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DIRC</a:t>
            </a:r>
          </a:p>
        </p:txBody>
      </p:sp>
      <p:sp>
        <p:nvSpPr>
          <p:cNvPr id="20" name="Rectangle 19"/>
          <p:cNvSpPr/>
          <p:nvPr/>
        </p:nvSpPr>
        <p:spPr>
          <a:xfrm rot="21374563">
            <a:off x="3823854" y="2714447"/>
            <a:ext cx="904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Babar coil</a:t>
            </a:r>
          </a:p>
        </p:txBody>
      </p:sp>
      <p:sp>
        <p:nvSpPr>
          <p:cNvPr id="21" name="Rectangle 20"/>
          <p:cNvSpPr/>
          <p:nvPr/>
        </p:nvSpPr>
        <p:spPr>
          <a:xfrm rot="21374563">
            <a:off x="3932246" y="3091916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 </a:t>
            </a:r>
            <a:r>
              <a:rPr lang="en-US" sz="1400" dirty="0" err="1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Calo</a:t>
            </a:r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10400" y="3200400"/>
            <a:ext cx="1130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Hadron </a:t>
            </a:r>
            <a:r>
              <a:rPr lang="en-US" sz="1400" dirty="0" err="1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Calo</a:t>
            </a:r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29400" y="2819400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 </a:t>
            </a:r>
            <a:r>
              <a:rPr lang="en-US" sz="1400" dirty="0" err="1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Calo</a:t>
            </a:r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 rot="21283442">
            <a:off x="3657600" y="1600200"/>
            <a:ext cx="1130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Hadron </a:t>
            </a:r>
            <a:r>
              <a:rPr lang="en-US" sz="1400" dirty="0" err="1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Calo</a:t>
            </a:r>
            <a:r>
              <a:rPr lang="en-U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77000" y="3962400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65552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131417"/>
            <a:ext cx="8229600" cy="6476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Electron-Ion Collider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7" y="4671950"/>
            <a:ext cx="9026525" cy="18431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“The Next QCD Frontier”</a:t>
            </a:r>
          </a:p>
          <a:p>
            <a:r>
              <a:rPr lang="en-US" dirty="0" smtClean="0"/>
              <a:t>Physics:</a:t>
            </a:r>
          </a:p>
          <a:p>
            <a:pPr lvl="1"/>
            <a:r>
              <a:rPr lang="en-US" dirty="0" smtClean="0"/>
              <a:t>Matter at high gluon density</a:t>
            </a:r>
          </a:p>
          <a:p>
            <a:pPr lvl="1"/>
            <a:r>
              <a:rPr lang="en-US" dirty="0" smtClean="0"/>
              <a:t>Nucleon spin</a:t>
            </a:r>
          </a:p>
          <a:p>
            <a:pPr lvl="1"/>
            <a:r>
              <a:rPr lang="en-US" dirty="0" smtClean="0"/>
              <a:t>Spatial Parton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54</a:t>
            </a:fld>
            <a:endParaRPr lang="en-US" altLang="ja-JP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17" y="636438"/>
            <a:ext cx="6240483" cy="40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58106" y="1487381"/>
            <a:ext cx="2875107" cy="219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2883" indent="-342883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6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kern="0" dirty="0" err="1" smtClean="0"/>
              <a:t>eRHIC</a:t>
            </a:r>
            <a:r>
              <a:rPr lang="en-US" kern="0" dirty="0" smtClean="0"/>
              <a:t> @ BNL</a:t>
            </a:r>
          </a:p>
          <a:p>
            <a:endParaRPr lang="en-US" kern="0" dirty="0"/>
          </a:p>
          <a:p>
            <a:endParaRPr lang="en-US" kern="0" dirty="0" smtClean="0"/>
          </a:p>
          <a:p>
            <a:endParaRPr lang="en-US" kern="0" dirty="0"/>
          </a:p>
          <a:p>
            <a:r>
              <a:rPr lang="en-US" kern="0" dirty="0" smtClean="0"/>
              <a:t>MEIC @ J-Lab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248893" y="5237018"/>
            <a:ext cx="3669476" cy="10569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T-1037 </a:t>
            </a:r>
            <a:r>
              <a:rPr lang="en-US" dirty="0"/>
              <a:t>is funded by </a:t>
            </a:r>
            <a:r>
              <a:rPr lang="en-US" dirty="0" smtClean="0"/>
              <a:t>the</a:t>
            </a: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Site-neutral R&amp;D Program administered @ BNL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636322" y="1686296"/>
            <a:ext cx="724395" cy="118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709553" y="3299361"/>
            <a:ext cx="724395" cy="1187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9475155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63717" y="6424458"/>
            <a:ext cx="365760" cy="365125"/>
          </a:xfrm>
        </p:spPr>
        <p:txBody>
          <a:bodyPr/>
          <a:lstStyle/>
          <a:p>
            <a:fld id="{86573F6C-F8D8-B348-B654-EE84CB3F7996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8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How to reach the high gluon density?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15" y="3819711"/>
            <a:ext cx="2714896" cy="2270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778" y="1295501"/>
            <a:ext cx="4068939" cy="43103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01211" y="5658959"/>
            <a:ext cx="499956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Enhancement of Q</a:t>
            </a:r>
            <a:r>
              <a:rPr lang="en-US" sz="2000" baseline="-25000" dirty="0" smtClean="0"/>
              <a:t>S </a:t>
            </a:r>
            <a:r>
              <a:rPr lang="en-US" sz="2000" dirty="0" smtClean="0"/>
              <a:t>with A, not energy 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22" y="1290374"/>
            <a:ext cx="4471277" cy="43154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14595" y="3890417"/>
            <a:ext cx="1828800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Kowalski, </a:t>
            </a:r>
            <a:r>
              <a:rPr lang="en-US" sz="1400" dirty="0" err="1" smtClean="0"/>
              <a:t>Teany</a:t>
            </a:r>
            <a:endParaRPr lang="en-US" sz="1400" dirty="0" smtClean="0"/>
          </a:p>
          <a:p>
            <a:r>
              <a:rPr lang="en-US" sz="1400" dirty="0">
                <a:solidFill>
                  <a:schemeClr val="tx1"/>
                </a:solidFill>
              </a:rPr>
              <a:t>PRD 68:11400</a:t>
            </a:r>
            <a:r>
              <a:rPr lang="en-US" sz="1400" dirty="0">
                <a:solidFill>
                  <a:schemeClr val="tx1"/>
                </a:solidFill>
                <a:latin typeface="Futura Condensed" pitchFamily="-106" charset="0"/>
              </a:rPr>
              <a:t>5</a:t>
            </a:r>
            <a:r>
              <a:rPr lang="en-US" dirty="0">
                <a:solidFill>
                  <a:schemeClr val="tx1"/>
                </a:solidFill>
                <a:latin typeface="Futura Condensed" pitchFamily="-106" charset="0"/>
              </a:rPr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7681" y="1048446"/>
            <a:ext cx="4345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ore powerful e-p collider</a:t>
            </a:r>
            <a:r>
              <a:rPr lang="en-US" sz="2400" dirty="0" smtClean="0">
                <a:sym typeface="Wingdings"/>
              </a:rPr>
              <a:t> than HERA (300 </a:t>
            </a:r>
            <a:r>
              <a:rPr lang="en-US" sz="2400" dirty="0" err="1" smtClean="0">
                <a:sym typeface="Wingdings"/>
              </a:rPr>
              <a:t>GeV</a:t>
            </a:r>
            <a:r>
              <a:rPr lang="en-US" sz="2400" dirty="0" smtClean="0">
                <a:sym typeface="Wingdings"/>
              </a:rPr>
              <a:t>)  </a:t>
            </a:r>
            <a:r>
              <a:rPr lang="en-US" sz="2400" b="1" dirty="0" smtClean="0">
                <a:solidFill>
                  <a:srgbClr val="3366FF"/>
                </a:solidFill>
                <a:sym typeface="Wingdings"/>
              </a:rPr>
              <a:t>L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arge </a:t>
            </a:r>
            <a:r>
              <a:rPr lang="en-US" sz="2400" b="1" dirty="0" smtClean="0">
                <a:solidFill>
                  <a:srgbClr val="3366FF"/>
                </a:solidFill>
                <a:sym typeface="Wingdings"/>
              </a:rPr>
              <a:t>H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adron </a:t>
            </a:r>
            <a:r>
              <a:rPr lang="en-US" sz="2400" b="1" dirty="0" smtClean="0">
                <a:solidFill>
                  <a:srgbClr val="3366FF"/>
                </a:solidFill>
                <a:sym typeface="Wingdings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lectron </a:t>
            </a:r>
            <a:r>
              <a:rPr lang="en-US" sz="2400" b="1" dirty="0" smtClean="0">
                <a:solidFill>
                  <a:srgbClr val="3366FF"/>
                </a:solidFill>
                <a:sym typeface="Wingdings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ollider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i="1" dirty="0" smtClean="0">
                <a:sym typeface="Wingdings"/>
              </a:rPr>
              <a:t>Alternatively,</a:t>
            </a:r>
            <a:endParaRPr lang="en-US" sz="2400" i="1" dirty="0" smtClean="0"/>
          </a:p>
          <a:p>
            <a:r>
              <a:rPr lang="en-US" sz="2400" dirty="0"/>
              <a:t>P</a:t>
            </a:r>
            <a:r>
              <a:rPr lang="en-US" sz="2400" dirty="0" smtClean="0"/>
              <a:t>robe the nucleons in </a:t>
            </a:r>
            <a:r>
              <a:rPr lang="en-US" sz="2400" b="1" i="1" dirty="0" smtClean="0">
                <a:solidFill>
                  <a:srgbClr val="000090"/>
                </a:solidFill>
              </a:rPr>
              <a:t>NUCLEI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US Electron Ion Collider (EIC)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3392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214234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  <a:sym typeface="Wingdings"/>
              </a:rPr>
              <a:t>Traditionally we </a:t>
            </a:r>
            <a:r>
              <a:rPr lang="en-US" i="1" dirty="0" smtClean="0">
                <a:solidFill>
                  <a:srgbClr val="008000"/>
                </a:solidFill>
                <a:sym typeface="Wingdings"/>
              </a:rPr>
              <a:t>treated proton as a 1D object  </a:t>
            </a:r>
            <a:r>
              <a:rPr lang="en-US" dirty="0"/>
              <a:t>What are the </a:t>
            </a:r>
            <a:r>
              <a:rPr lang="en-US" b="1" i="1" dirty="0">
                <a:solidFill>
                  <a:srgbClr val="0000FF"/>
                </a:solidFill>
              </a:rPr>
              <a:t>quark, gluon intrinsic spin </a:t>
            </a:r>
            <a:r>
              <a:rPr lang="en-US" dirty="0"/>
              <a:t>contributions to the nucleon’s spin? </a:t>
            </a:r>
            <a:endParaRPr lang="en-US" i="1" dirty="0" smtClean="0">
              <a:solidFill>
                <a:srgbClr val="008000"/>
              </a:solidFill>
            </a:endParaRPr>
          </a:p>
          <a:p>
            <a:endParaRPr lang="en-US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Last 10+ years: Theoretical tools and experiments to view proton as a (2+1)D object became available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.</a:t>
            </a:r>
          </a:p>
          <a:p>
            <a:endParaRPr lang="en-US" sz="2000" dirty="0">
              <a:solidFill>
                <a:srgbClr val="008000"/>
              </a:solidFill>
              <a:sym typeface="Wingdings"/>
            </a:endParaRPr>
          </a:p>
          <a:p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endParaRPr lang="en-US" sz="2000" dirty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What are the</a:t>
            </a:r>
            <a:r>
              <a:rPr lang="en-US" sz="2000" b="1" i="1" u="sng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b="1" i="1" u="sng" dirty="0" smtClean="0">
                <a:solidFill>
                  <a:srgbClr val="0000FF"/>
                </a:solidFill>
                <a:sym typeface="Wingdings"/>
              </a:rPr>
              <a:t>position &amp; momentum correlations </a:t>
            </a:r>
            <a:r>
              <a:rPr lang="en-US" sz="2000" dirty="0" smtClean="0">
                <a:sym typeface="Wingdings"/>
              </a:rPr>
              <a:t>amongst </a:t>
            </a:r>
            <a:r>
              <a:rPr lang="en-US" sz="2000" dirty="0" err="1" smtClean="0">
                <a:sym typeface="Wingdings"/>
              </a:rPr>
              <a:t>partons</a:t>
            </a:r>
            <a:r>
              <a:rPr lang="en-US" sz="2000" dirty="0" smtClean="0">
                <a:sym typeface="Wingdings"/>
              </a:rPr>
              <a:t>? </a:t>
            </a:r>
            <a:r>
              <a:rPr lang="en-US" sz="2000" dirty="0">
                <a:sym typeface="Wingdings"/>
              </a:rPr>
              <a:t>D</a:t>
            </a:r>
            <a:r>
              <a:rPr lang="en-US" sz="2000" dirty="0" smtClean="0">
                <a:sym typeface="Wingdings"/>
              </a:rPr>
              <a:t>o they contribute to nucleon’s spin?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61" y="211267"/>
            <a:ext cx="8825744" cy="1143000"/>
          </a:xfrm>
        </p:spPr>
        <p:txBody>
          <a:bodyPr anchor="ctr">
            <a:normAutofit/>
          </a:bodyPr>
          <a:lstStyle/>
          <a:p>
            <a:r>
              <a:rPr lang="en-US" sz="2800" cap="none" dirty="0" smtClean="0"/>
              <a:t>Evolution In Our Understanding Of Nucleon “Spin”</a:t>
            </a:r>
            <a:endParaRPr lang="en-US" sz="2800" cap="none" dirty="0"/>
          </a:p>
        </p:txBody>
      </p:sp>
      <p:sp>
        <p:nvSpPr>
          <p:cNvPr id="8" name="TextBox 7"/>
          <p:cNvSpPr txBox="1"/>
          <p:nvPr/>
        </p:nvSpPr>
        <p:spPr>
          <a:xfrm>
            <a:off x="508000" y="1553120"/>
            <a:ext cx="8111067" cy="233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01" y="1167529"/>
            <a:ext cx="1552919" cy="2307743"/>
          </a:xfrm>
          <a:prstGeom prst="rect">
            <a:avLst/>
          </a:prstGeom>
        </p:spPr>
      </p:pic>
      <p:pic>
        <p:nvPicPr>
          <p:cNvPr id="10" name="Picture 9" descr="Screen shot 2013-02-10 at 2.36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51" y="1483507"/>
            <a:ext cx="4086846" cy="182196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717883"/>
            <a:ext cx="4572000" cy="7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8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8-20 at 10.03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1411941"/>
            <a:ext cx="8832273" cy="4235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818" y="941295"/>
            <a:ext cx="2999828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marL="307718" indent="-307718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b="0" dirty="0">
                <a:solidFill>
                  <a:srgbClr val="006600"/>
                </a:solidFill>
                <a:latin typeface="Arial"/>
              </a:rPr>
              <a:t>Wigner distributions: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43209" y="215895"/>
            <a:ext cx="8687983" cy="990600"/>
          </a:xfrm>
        </p:spPr>
        <p:txBody>
          <a:bodyPr anchor="t"/>
          <a:lstStyle/>
          <a:p>
            <a:pPr algn="ctr"/>
            <a:r>
              <a:rPr lang="en-US" dirty="0" smtClean="0"/>
              <a:t>Unified view of the Nucleon Structure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3965D6-BDF6-B148-993F-4DA70ADE2AD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2-08-20 at 10.03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7" y="874059"/>
            <a:ext cx="1783177" cy="152441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07818" y="5446061"/>
            <a:ext cx="9046066" cy="1303658"/>
            <a:chOff x="228600" y="6172200"/>
            <a:chExt cx="9950672" cy="1477479"/>
          </a:xfrm>
        </p:grpSpPr>
        <p:sp>
          <p:nvSpPr>
            <p:cNvPr id="9" name="TextBox 8"/>
            <p:cNvSpPr txBox="1"/>
            <p:nvPr/>
          </p:nvSpPr>
          <p:spPr>
            <a:xfrm>
              <a:off x="228600" y="6172200"/>
              <a:ext cx="9950672" cy="48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7718" indent="-307718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</a:pPr>
              <a:r>
                <a:rPr lang="en-US" sz="2200" b="0" dirty="0">
                  <a:solidFill>
                    <a:srgbClr val="006600"/>
                  </a:solidFill>
                  <a:latin typeface="Arial"/>
                </a:rPr>
                <a:t>EIC – 3D imaging of </a:t>
              </a:r>
              <a:r>
                <a:rPr lang="en-US" sz="2200" b="0" dirty="0" err="1" smtClean="0">
                  <a:solidFill>
                    <a:srgbClr val="006600"/>
                  </a:solidFill>
                  <a:latin typeface="Arial"/>
                </a:rPr>
                <a:t>partons</a:t>
              </a:r>
              <a:r>
                <a:rPr lang="en-US" sz="2200" b="0" dirty="0" smtClean="0">
                  <a:solidFill>
                    <a:srgbClr val="006600"/>
                  </a:solidFill>
                  <a:latin typeface="Arial"/>
                </a:rPr>
                <a:t>: Quarks </a:t>
              </a:r>
              <a:r>
                <a:rPr lang="en-US" sz="2200" b="0" dirty="0" smtClean="0">
                  <a:solidFill>
                    <a:srgbClr val="006600"/>
                  </a:solidFill>
                  <a:latin typeface="Arial"/>
                  <a:sym typeface="Wingdings"/>
                </a:rPr>
                <a:t>(fixed target) , Gluons (collider)</a:t>
              </a:r>
              <a:endParaRPr lang="en-US" sz="2200" b="0" dirty="0">
                <a:solidFill>
                  <a:srgbClr val="006600"/>
                </a:solidFill>
                <a:latin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2000" y="6629400"/>
              <a:ext cx="7425623" cy="102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7718" indent="-307718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²"/>
              </a:pPr>
              <a:r>
                <a:rPr lang="en-US" b="0" dirty="0">
                  <a:solidFill>
                    <a:srgbClr val="0000FF"/>
                  </a:solidFill>
                  <a:latin typeface="Arial"/>
                </a:rPr>
                <a:t>TMDs – confined motion in a nucleon (semi-inclusive DIS)</a:t>
              </a:r>
            </a:p>
            <a:p>
              <a:pPr marL="307718" indent="-307718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²"/>
              </a:pPr>
              <a:r>
                <a:rPr lang="en-US" b="0" dirty="0">
                  <a:solidFill>
                    <a:srgbClr val="0000FF"/>
                  </a:solidFill>
                  <a:latin typeface="Arial"/>
                </a:rPr>
                <a:t>GPDs – Spatial imaging of quarks and gluons (exclusive DIS) 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467199"/>
            <a:ext cx="9144000" cy="617095"/>
            <a:chOff x="0" y="1662826"/>
            <a:chExt cx="10058400" cy="699374"/>
          </a:xfrm>
        </p:grpSpPr>
        <p:sp>
          <p:nvSpPr>
            <p:cNvPr id="5" name="Rectangle 4"/>
            <p:cNvSpPr/>
            <p:nvPr/>
          </p:nvSpPr>
          <p:spPr>
            <a:xfrm>
              <a:off x="0" y="1662826"/>
              <a:ext cx="10058400" cy="699374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2400" y="1828800"/>
              <a:ext cx="527718" cy="418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>
                  <a:solidFill>
                    <a:srgbClr val="292934"/>
                  </a:solidFill>
                  <a:latin typeface="Arial"/>
                </a:rPr>
                <a:t>5D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084294"/>
            <a:ext cx="9144000" cy="1815353"/>
            <a:chOff x="0" y="2362200"/>
            <a:chExt cx="10058400" cy="2057400"/>
          </a:xfrm>
        </p:grpSpPr>
        <p:sp>
          <p:nvSpPr>
            <p:cNvPr id="6" name="Rectangle 5"/>
            <p:cNvSpPr/>
            <p:nvPr/>
          </p:nvSpPr>
          <p:spPr>
            <a:xfrm>
              <a:off x="0" y="2362200"/>
              <a:ext cx="10058400" cy="20574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2400" y="3124200"/>
              <a:ext cx="527718" cy="418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>
                  <a:solidFill>
                    <a:srgbClr val="292934"/>
                  </a:solidFill>
                  <a:latin typeface="Arial"/>
                </a:rPr>
                <a:t>3D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716" y="3899647"/>
            <a:ext cx="9123284" cy="1546412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2400" y="4724400"/>
              <a:ext cx="527718" cy="418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>
                  <a:solidFill>
                    <a:srgbClr val="292934"/>
                  </a:solidFill>
                  <a:latin typeface="Arial"/>
                </a:rPr>
                <a:t>1D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01091" y="1613647"/>
            <a:ext cx="7135091" cy="3548246"/>
            <a:chOff x="1828800" y="1828800"/>
            <a:chExt cx="7848600" cy="4021345"/>
          </a:xfrm>
        </p:grpSpPr>
        <p:grpSp>
          <p:nvGrpSpPr>
            <p:cNvPr id="38" name="Group 37"/>
            <p:cNvGrpSpPr/>
            <p:nvPr/>
          </p:nvGrpSpPr>
          <p:grpSpPr>
            <a:xfrm>
              <a:off x="3048000" y="4038600"/>
              <a:ext cx="2438399" cy="1811545"/>
              <a:chOff x="3048000" y="4038600"/>
              <a:chExt cx="2438399" cy="1811545"/>
            </a:xfrm>
          </p:grpSpPr>
          <p:pic>
            <p:nvPicPr>
              <p:cNvPr id="49" name="Picture 48" descr="Screen shot 2010-08-26 at 11.07.28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6200" y="4038600"/>
                <a:ext cx="1600199" cy="181154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50" name="Straight Arrow Connector 49"/>
              <p:cNvCxnSpPr>
                <a:stCxn id="49" idx="1"/>
              </p:cNvCxnSpPr>
              <p:nvPr/>
            </p:nvCxnSpPr>
            <p:spPr>
              <a:xfrm flipH="1">
                <a:off x="3048000" y="4944373"/>
                <a:ext cx="838200" cy="61822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8458200" y="1828800"/>
              <a:ext cx="1219200" cy="1447800"/>
              <a:chOff x="8458200" y="1828800"/>
              <a:chExt cx="1219200" cy="14478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8458200" y="1828800"/>
                <a:ext cx="1210087" cy="1447800"/>
                <a:chOff x="8458200" y="1828800"/>
                <a:chExt cx="1210087" cy="1447800"/>
              </a:xfrm>
            </p:grpSpPr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8991600" y="2895600"/>
                  <a:ext cx="76200" cy="381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8458200" y="1828800"/>
                  <a:ext cx="1210087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JLab12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COMPASS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for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Valence</a:t>
                  </a: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8458200" y="1828800"/>
                <a:ext cx="1219200" cy="1066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828800" y="2743200"/>
              <a:ext cx="1210087" cy="1295400"/>
              <a:chOff x="1828800" y="2743200"/>
              <a:chExt cx="1210087" cy="129540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828800" y="2819400"/>
                <a:ext cx="1210087" cy="1219200"/>
                <a:chOff x="1828800" y="2819400"/>
                <a:chExt cx="1210087" cy="1219200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1828800" y="2819400"/>
                  <a:ext cx="121008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HERMES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JLab12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0" dirty="0">
                      <a:solidFill>
                        <a:srgbClr val="0000FF"/>
                      </a:solidFill>
                      <a:latin typeface="Arial"/>
                    </a:rPr>
                    <a:t>COMPASS</a:t>
                  </a:r>
                </a:p>
              </p:txBody>
            </p:sp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2286000" y="3657600"/>
                  <a:ext cx="76200" cy="381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/>
              <p:cNvSpPr/>
              <p:nvPr/>
            </p:nvSpPr>
            <p:spPr>
              <a:xfrm>
                <a:off x="1828800" y="2743200"/>
                <a:ext cx="1143000" cy="9144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EIC @ MENU2013, Rome, Italy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81290" y="841183"/>
            <a:ext cx="2808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292934"/>
                </a:solidFill>
                <a:latin typeface="Arial"/>
              </a:rPr>
              <a:t>(X. </a:t>
            </a:r>
            <a:r>
              <a:rPr lang="en-US" sz="1400" b="0" dirty="0" err="1" smtClean="0">
                <a:solidFill>
                  <a:srgbClr val="292934"/>
                </a:solidFill>
                <a:latin typeface="Arial"/>
              </a:rPr>
              <a:t>Ji</a:t>
            </a:r>
            <a:r>
              <a:rPr lang="en-US" sz="1400" b="0" dirty="0" smtClean="0">
                <a:solidFill>
                  <a:srgbClr val="292934"/>
                </a:solidFill>
                <a:latin typeface="Arial"/>
              </a:rPr>
              <a:t>, D. Mueller, A. </a:t>
            </a:r>
            <a:r>
              <a:rPr lang="en-US" sz="1400" b="0" dirty="0" err="1" smtClean="0">
                <a:solidFill>
                  <a:srgbClr val="292934"/>
                </a:solidFill>
                <a:latin typeface="Arial"/>
              </a:rPr>
              <a:t>Radyushkin</a:t>
            </a:r>
            <a:r>
              <a:rPr lang="en-US" sz="1400" b="0" dirty="0" smtClean="0">
                <a:solidFill>
                  <a:srgbClr val="292934"/>
                </a:solidFill>
                <a:latin typeface="Arial"/>
              </a:rPr>
              <a:t>)</a:t>
            </a:r>
            <a:endParaRPr lang="en-US" sz="1400" b="0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9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QCD-2013, Lanzhou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>
          <a:xfrm>
            <a:off x="254794" y="-133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RHIC @ Brookhaven National Lab 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5581" y="1628775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  <a:latin typeface="Comic Sans MS"/>
                <a:cs typeface="Comic Sans MS"/>
              </a:rPr>
              <a:t>RHIC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6932" y="3284538"/>
            <a:ext cx="676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026393" y="2998788"/>
            <a:ext cx="11785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6:00 o’clock</a:t>
            </a: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471395" y="2478088"/>
            <a:ext cx="11765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8:00 o’clock</a:t>
            </a: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12:00 o’clock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476831" y="2565400"/>
            <a:ext cx="11769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</a:p>
          <a:p>
            <a:pPr algn="ctr" eaLnBrk="0" hangingPunct="0"/>
            <a:r>
              <a:rPr lang="en-US" sz="1600" dirty="0">
                <a:solidFill>
                  <a:srgbClr val="FFFF00"/>
                </a:solidFill>
              </a:rPr>
              <a:t>4:00 o’clock</a:t>
            </a: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ERL Test Facility </a:t>
              </a:r>
              <a:endParaRPr lang="en-US" sz="1400" b="1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arrow"/>
            </a:ln>
            <a:effectLst>
              <a:glow rad="63500">
                <a:srgbClr val="FF00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7547946" y="1634384"/>
            <a:ext cx="13783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-TF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2:00 o’clock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5232400" y="2882900"/>
            <a:ext cx="4100512" cy="3962400"/>
            <a:chOff x="1676400" y="2057400"/>
            <a:chExt cx="4100512" cy="3962400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76400" y="2057400"/>
              <a:ext cx="3886200" cy="3962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bg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sng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What </a:t>
              </a:r>
              <a:r>
                <a:rPr lang="en-US" sz="1800" b="1" u="sng" dirty="0" smtClean="0">
                  <a:latin typeface="Comic Sans MS"/>
                  <a:ea typeface="ＭＳ Ｐゴシック" pitchFamily="-112" charset="-128"/>
                  <a:cs typeface="Comic Sans MS"/>
                </a:rPr>
                <a:t>do we collide ?</a:t>
              </a:r>
              <a:endParaRPr kumimoji="0" lang="en-US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  <p:grpSp>
          <p:nvGrpSpPr>
            <p:cNvPr id="90" name="Group 6"/>
            <p:cNvGrpSpPr>
              <a:grpSpLocks/>
            </p:cNvGrpSpPr>
            <p:nvPr/>
          </p:nvGrpSpPr>
          <p:grpSpPr bwMode="auto">
            <a:xfrm>
              <a:off x="1941512" y="2898775"/>
              <a:ext cx="990600" cy="2819400"/>
              <a:chOff x="3264" y="1536"/>
              <a:chExt cx="624" cy="1776"/>
            </a:xfrm>
          </p:grpSpPr>
          <p:sp>
            <p:nvSpPr>
              <p:cNvPr id="96" name="Oval 7"/>
              <p:cNvSpPr>
                <a:spLocks noChangeAspect="1" noChangeArrowheads="1"/>
              </p:cNvSpPr>
              <p:nvPr/>
            </p:nvSpPr>
            <p:spPr bwMode="auto">
              <a:xfrm>
                <a:off x="3456" y="1536"/>
                <a:ext cx="240" cy="240"/>
              </a:xfrm>
              <a:prstGeom prst="ellipse">
                <a:avLst/>
              </a:prstGeom>
              <a:solidFill>
                <a:srgbClr val="2C07B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 dirty="0" err="1">
                    <a:solidFill>
                      <a:schemeClr val="bg1"/>
                    </a:solidFill>
                    <a:latin typeface="Comic Sans MS"/>
                    <a:cs typeface="Comic Sans MS"/>
                  </a:rPr>
                  <a:t>p</a:t>
                </a:r>
                <a:endParaRPr lang="en-US" sz="18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97" name="Group 8"/>
              <p:cNvGrpSpPr>
                <a:grpSpLocks/>
              </p:cNvGrpSpPr>
              <p:nvPr/>
            </p:nvGrpSpPr>
            <p:grpSpPr bwMode="auto">
              <a:xfrm>
                <a:off x="3264" y="2064"/>
                <a:ext cx="624" cy="576"/>
                <a:chOff x="3264" y="2064"/>
                <a:chExt cx="624" cy="576"/>
              </a:xfrm>
            </p:grpSpPr>
            <p:sp>
              <p:nvSpPr>
                <p:cNvPr id="102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06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3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4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112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5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400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6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3360" y="240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7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30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8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3264" y="2160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9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552" y="2064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0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256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1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2208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98" name="Group 19"/>
              <p:cNvGrpSpPr>
                <a:grpSpLocks/>
              </p:cNvGrpSpPr>
              <p:nvPr/>
            </p:nvGrpSpPr>
            <p:grpSpPr bwMode="auto">
              <a:xfrm>
                <a:off x="3360" y="2880"/>
                <a:ext cx="384" cy="432"/>
                <a:chOff x="3504" y="2784"/>
                <a:chExt cx="384" cy="432"/>
              </a:xfrm>
            </p:grpSpPr>
            <p:sp>
              <p:nvSpPr>
                <p:cNvPr id="99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3504" y="2928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0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3648" y="2976"/>
                  <a:ext cx="240" cy="240"/>
                </a:xfrm>
                <a:prstGeom prst="ellipse">
                  <a:avLst/>
                </a:prstGeom>
                <a:solidFill>
                  <a:srgbClr val="B6063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01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600" y="2784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80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sp>
          <p:nvSpPr>
            <p:cNvPr id="112" name="Text Box 24"/>
            <p:cNvSpPr txBox="1">
              <a:spLocks noChangeArrowheads="1"/>
            </p:cNvSpPr>
            <p:nvPr/>
          </p:nvSpPr>
          <p:spPr bwMode="auto">
            <a:xfrm>
              <a:off x="3016250" y="5000625"/>
              <a:ext cx="268605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soon</a:t>
              </a: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Polarized 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light ions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He</a:t>
              </a:r>
              <a:r>
                <a:rPr lang="en-US" sz="1800" baseline="30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3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 16 – 166 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GeV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/u</a:t>
              </a:r>
            </a:p>
          </p:txBody>
        </p:sp>
        <p:sp>
          <p:nvSpPr>
            <p:cNvPr id="113" name="Text Box 25"/>
            <p:cNvSpPr txBox="1">
              <a:spLocks noChangeArrowheads="1"/>
            </p:cNvSpPr>
            <p:nvPr/>
          </p:nvSpPr>
          <p:spPr bwMode="auto">
            <a:xfrm>
              <a:off x="2998787" y="3775075"/>
              <a:ext cx="277812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Light ions (</a:t>
              </a:r>
              <a:r>
                <a:rPr lang="en-US" sz="1800" dirty="0" err="1" smtClean="0">
                  <a:latin typeface="Comic Sans MS"/>
                  <a:cs typeface="Comic Sans MS"/>
                </a:rPr>
                <a:t>d,Si,Cu</a:t>
              </a:r>
              <a:r>
                <a:rPr lang="en-US" sz="1800" dirty="0" smtClean="0">
                  <a:latin typeface="Comic Sans MS"/>
                  <a:cs typeface="Comic Sans MS"/>
                </a:rPr>
                <a:t>)</a:t>
              </a: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Heavy 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ions (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Au,U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)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5-</a:t>
              </a:r>
              <a:r>
                <a:rPr lang="en-US" sz="1800" dirty="0" smtClean="0">
                  <a:latin typeface="Comic Sans MS"/>
                  <a:cs typeface="Comic Sans MS"/>
                </a:rPr>
                <a:t>100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GeV/u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14" name="Text Box 26"/>
            <p:cNvSpPr txBox="1">
              <a:spLocks noChangeArrowheads="1"/>
            </p:cNvSpPr>
            <p:nvPr/>
          </p:nvSpPr>
          <p:spPr bwMode="auto">
            <a:xfrm>
              <a:off x="2895600" y="2819400"/>
              <a:ext cx="21041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tx1"/>
                  </a:solidFill>
                  <a:latin typeface="Comic Sans MS"/>
                  <a:cs typeface="Comic Sans MS"/>
                </a:rPr>
                <a:t>Polarized protons</a:t>
              </a:r>
              <a:endParaRPr lang="en-US" sz="1800" dirty="0" smtClean="0">
                <a:solidFill>
                  <a:schemeClr val="tx1"/>
                </a:solidFill>
                <a:latin typeface="Comic Sans MS"/>
                <a:cs typeface="Comic Sans MS"/>
              </a:endParaRPr>
            </a:p>
            <a:p>
              <a:pPr eaLnBrk="0" hangingPunct="0"/>
              <a:r>
                <a:rPr lang="en-US" sz="1800" dirty="0" smtClean="0">
                  <a:latin typeface="Comic Sans MS"/>
                  <a:cs typeface="Comic Sans MS"/>
                </a:rPr>
                <a:t>24</a:t>
              </a:r>
              <a:r>
                <a:rPr lang="en-US" sz="18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-</a:t>
              </a:r>
              <a:r>
                <a:rPr lang="en-US" sz="1800" dirty="0" smtClean="0">
                  <a:latin typeface="Comic Sans MS"/>
                  <a:cs typeface="Comic Sans MS"/>
                </a:rPr>
                <a:t>250 </a:t>
              </a:r>
              <a:r>
                <a:rPr lang="en-US" sz="18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GeV</a:t>
              </a:r>
              <a:endParaRPr lang="en-US" sz="18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15" name="Line 33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116" name="Line 34"/>
            <p:cNvSpPr>
              <a:spLocks noChangeShapeType="1"/>
            </p:cNvSpPr>
            <p:nvPr/>
          </p:nvSpPr>
          <p:spPr bwMode="auto">
            <a:xfrm flipV="1">
              <a:off x="2819400" y="5181600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0" y="914400"/>
            <a:ext cx="3657600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Comic Sans MS Bold"/>
                <a:cs typeface="Comic Sans MS Bold"/>
              </a:rPr>
              <a:t>1</a:t>
            </a:r>
            <a:r>
              <a:rPr lang="en-US" sz="2000" b="1" baseline="30000" dirty="0" smtClean="0">
                <a:solidFill>
                  <a:srgbClr val="FFFFFF"/>
                </a:solidFill>
                <a:latin typeface="Comic Sans MS Bold"/>
                <a:cs typeface="Comic Sans MS Bold"/>
              </a:rPr>
              <a:t>st</a:t>
            </a:r>
            <a:r>
              <a:rPr lang="en-US" sz="2000" b="1" dirty="0" smtClean="0">
                <a:solidFill>
                  <a:srgbClr val="FFFFFF"/>
                </a:solidFill>
                <a:latin typeface="Comic Sans MS Bold"/>
                <a:cs typeface="Comic Sans MS Bold"/>
              </a:rPr>
              <a:t> Collisions: 13/06/2000</a:t>
            </a:r>
            <a:endParaRPr lang="en-US" sz="2000" b="1" dirty="0">
              <a:solidFill>
                <a:srgbClr val="FFFFFF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933805759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3|1.9|5.4|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39394</TotalTime>
  <Words>2974</Words>
  <Application>Microsoft Office PowerPoint</Application>
  <PresentationFormat>Letter Paper (8.5x11 in)</PresentationFormat>
  <Paragraphs>789</Paragraphs>
  <Slides>54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9" baseType="lpstr">
      <vt:lpstr>Arial Unicode MS</vt:lpstr>
      <vt:lpstr>ＭＳ Ｐゴシック</vt:lpstr>
      <vt:lpstr>黑体</vt:lpstr>
      <vt:lpstr>SimSun</vt:lpstr>
      <vt:lpstr>Arial</vt:lpstr>
      <vt:lpstr>Arial Narrow</vt:lpstr>
      <vt:lpstr>Calibri</vt:lpstr>
      <vt:lpstr>Century Gothic</vt:lpstr>
      <vt:lpstr>Comic Sans MS</vt:lpstr>
      <vt:lpstr>Comic Sans MS Bold</vt:lpstr>
      <vt:lpstr>Futura Condensed</vt:lpstr>
      <vt:lpstr>Gill Sans</vt:lpstr>
      <vt:lpstr>Lucida Blackletter</vt:lpstr>
      <vt:lpstr>Lucida Grande</vt:lpstr>
      <vt:lpstr>Lucida Sans Unicode</vt:lpstr>
      <vt:lpstr>Monotype Sorts</vt:lpstr>
      <vt:lpstr>Palatino</vt:lpstr>
      <vt:lpstr>Symbol</vt:lpstr>
      <vt:lpstr>Times New Roman</vt:lpstr>
      <vt:lpstr>Verdana</vt:lpstr>
      <vt:lpstr>Wingdings</vt:lpstr>
      <vt:lpstr>Wingdings 2</vt:lpstr>
      <vt:lpstr>Wingdings 3</vt:lpstr>
      <vt:lpstr>Concourse</vt:lpstr>
      <vt:lpstr>Clarity</vt:lpstr>
      <vt:lpstr>EIC ep Facilities and Program</vt:lpstr>
      <vt:lpstr>PowerPoint Presentation</vt:lpstr>
      <vt:lpstr>PowerPoint Presentation</vt:lpstr>
      <vt:lpstr>Most Compelling EIC SCIENCE Questions</vt:lpstr>
      <vt:lpstr>Physics at Low x?</vt:lpstr>
      <vt:lpstr>How to reach the high gluon density? </vt:lpstr>
      <vt:lpstr>Evolution In Our Understanding Of Nucleon “Spin”</vt:lpstr>
      <vt:lpstr>Unified view of the Nucleon Structure</vt:lpstr>
      <vt:lpstr>RHIC @ Brookhaven National Lab </vt:lpstr>
      <vt:lpstr>From RHIC to eRHIC </vt:lpstr>
      <vt:lpstr>PowerPoint Presentation</vt:lpstr>
      <vt:lpstr>PowerPoint Presentation</vt:lpstr>
      <vt:lpstr>Electron beam evolution in eRHIC’s ERL</vt:lpstr>
      <vt:lpstr>Staging of eRHIC: Ee: 5 to 30 GeV</vt:lpstr>
      <vt:lpstr>eRHIC: high-luminosity IR</vt:lpstr>
      <vt:lpstr>eRHIC R&amp;D highlights</vt:lpstr>
      <vt:lpstr>PowerPoint Presentation</vt:lpstr>
      <vt:lpstr>PowerPoint Presentation</vt:lpstr>
      <vt:lpstr>PowerPoint Presentation</vt:lpstr>
      <vt:lpstr>Four Detector Designs</vt:lpstr>
      <vt:lpstr>Detector Designs – to scale</vt:lpstr>
      <vt:lpstr>ePHENIX:  Example Detector Concept</vt:lpstr>
      <vt:lpstr>EIC Tracking Consortium @ Fermilab: October 1, 2013 – October 23, 2013</vt:lpstr>
      <vt:lpstr>MT6 1A – Minidrift GEM chamber</vt:lpstr>
      <vt:lpstr>MT6 2A and 2B</vt:lpstr>
      <vt:lpstr>MT6-2A  3-coordinate readout</vt:lpstr>
      <vt:lpstr>Large Area Tracking Chambers</vt:lpstr>
      <vt:lpstr>10 Chambers, All working.</vt:lpstr>
      <vt:lpstr>Gas RICH</vt:lpstr>
      <vt:lpstr>Short Radiator RICH</vt:lpstr>
      <vt:lpstr>Rings!!</vt:lpstr>
      <vt:lpstr>Summary</vt:lpstr>
      <vt:lpstr>Backups</vt:lpstr>
      <vt:lpstr>Timelines</vt:lpstr>
      <vt:lpstr>MT6 2A</vt:lpstr>
      <vt:lpstr>Beam 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PHENIX Evolution</vt:lpstr>
      <vt:lpstr>PowerPoint Presentation</vt:lpstr>
      <vt:lpstr>ePHENIX Detector Concept</vt:lpstr>
      <vt:lpstr>BaBar Magnet</vt:lpstr>
      <vt:lpstr>Tracking system</vt:lpstr>
      <vt:lpstr>Calorimeters More detail: CG.00002  John Haggerty </vt:lpstr>
      <vt:lpstr>Hadron PID Overview</vt:lpstr>
      <vt:lpstr>Full simulation is on-going An event display for SIDIS @ x≈5×10-3 and Q2=10 (GeV/c)2 Integrated in PHENIX software framework</vt:lpstr>
      <vt:lpstr>Electron-Ion Collider</vt:lpstr>
    </vt:vector>
  </TitlesOfParts>
  <Company>SUNY @ Stony Brook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drees</dc:creator>
  <cp:lastModifiedBy>Thomas K Hemmick</cp:lastModifiedBy>
  <cp:revision>1071</cp:revision>
  <cp:lastPrinted>2000-12-05T04:43:56Z</cp:lastPrinted>
  <dcterms:created xsi:type="dcterms:W3CDTF">1999-03-26T12:36:13Z</dcterms:created>
  <dcterms:modified xsi:type="dcterms:W3CDTF">2013-10-21T12:23:02Z</dcterms:modified>
</cp:coreProperties>
</file>